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685" r:id="rId435"/>
    <p:sldId id="686" r:id="rId436"/>
    <p:sldId id="687" r:id="rId437"/>
    <p:sldId id="688" r:id="rId438"/>
    <p:sldId id="689" r:id="rId439"/>
    <p:sldId id="690" r:id="rId440"/>
    <p:sldId id="691" r:id="rId441"/>
    <p:sldId id="692" r:id="rId442"/>
    <p:sldId id="693" r:id="rId443"/>
    <p:sldId id="694" r:id="rId444"/>
    <p:sldId id="695" r:id="rId445"/>
    <p:sldId id="696" r:id="rId446"/>
    <p:sldId id="697" r:id="rId447"/>
    <p:sldId id="698" r:id="rId448"/>
    <p:sldId id="699" r:id="rId449"/>
    <p:sldId id="700" r:id="rId450"/>
    <p:sldId id="701" r:id="rId451"/>
    <p:sldId id="702" r:id="rId452"/>
    <p:sldId id="703" r:id="rId453"/>
    <p:sldId id="704" r:id="rId454"/>
    <p:sldId id="705" r:id="rId455"/>
    <p:sldId id="706" r:id="rId456"/>
    <p:sldId id="707" r:id="rId457"/>
    <p:sldId id="708" r:id="rId458"/>
    <p:sldId id="709" r:id="rId459"/>
    <p:sldId id="710" r:id="rId460"/>
    <p:sldId id="711" r:id="rId461"/>
    <p:sldId id="712" r:id="rId462"/>
    <p:sldId id="713" r:id="rId463"/>
    <p:sldId id="714" r:id="rId464"/>
    <p:sldId id="715" r:id="rId465"/>
    <p:sldId id="716" r:id="rId466"/>
    <p:sldId id="717" r:id="rId467"/>
    <p:sldId id="718" r:id="rId468"/>
    <p:sldId id="719" r:id="rId469"/>
    <p:sldId id="720" r:id="rId470"/>
    <p:sldId id="721" r:id="rId471"/>
    <p:sldId id="722" r:id="rId472"/>
    <p:sldId id="723" r:id="rId473"/>
    <p:sldId id="724" r:id="rId474"/>
    <p:sldId id="725" r:id="rId475"/>
    <p:sldId id="726" r:id="rId476"/>
    <p:sldId id="727" r:id="rId477"/>
    <p:sldId id="728" r:id="rId478"/>
    <p:sldId id="729" r:id="rId479"/>
    <p:sldId id="730" r:id="rId480"/>
    <p:sldId id="731" r:id="rId481"/>
    <p:sldId id="732" r:id="rId482"/>
    <p:sldId id="733" r:id="rId483"/>
    <p:sldId id="734" r:id="rId484"/>
    <p:sldId id="735" r:id="rId485"/>
    <p:sldId id="736" r:id="rId486"/>
    <p:sldId id="737" r:id="rId487"/>
    <p:sldId id="738" r:id="rId488"/>
    <p:sldId id="739" r:id="rId489"/>
    <p:sldId id="740" r:id="rId490"/>
    <p:sldId id="741" r:id="rId491"/>
    <p:sldId id="742" r:id="rId492"/>
    <p:sldId id="743" r:id="rId493"/>
    <p:sldId id="744" r:id="rId494"/>
    <p:sldId id="745" r:id="rId495"/>
    <p:sldId id="746" r:id="rId496"/>
    <p:sldId id="747" r:id="rId497"/>
    <p:sldId id="748" r:id="rId498"/>
    <p:sldId id="749" r:id="rId499"/>
    <p:sldId id="750" r:id="rId500"/>
    <p:sldId id="751" r:id="rId501"/>
    <p:sldId id="752" r:id="rId502"/>
    <p:sldId id="753" r:id="rId503"/>
    <p:sldId id="754" r:id="rId504"/>
    <p:sldId id="755" r:id="rId505"/>
    <p:sldId id="756" r:id="rId506"/>
    <p:sldId id="757" r:id="rId507"/>
    <p:sldId id="758" r:id="rId508"/>
    <p:sldId id="759" r:id="rId509"/>
    <p:sldId id="760" r:id="rId510"/>
    <p:sldId id="761" r:id="rId511"/>
    <p:sldId id="762" r:id="rId512"/>
    <p:sldId id="763" r:id="rId513"/>
    <p:sldId id="764" r:id="rId514"/>
    <p:sldId id="765" r:id="rId515"/>
    <p:sldId id="766" r:id="rId516"/>
    <p:sldId id="767" r:id="rId517"/>
    <p:sldId id="768" r:id="rId518"/>
    <p:sldId id="769" r:id="rId519"/>
    <p:sldId id="770" r:id="rId520"/>
    <p:sldId id="771" r:id="rId521"/>
    <p:sldId id="772" r:id="rId522"/>
    <p:sldId id="773" r:id="rId523"/>
    <p:sldId id="774" r:id="rId524"/>
    <p:sldId id="775" r:id="rId525"/>
    <p:sldId id="776" r:id="rId526"/>
    <p:sldId id="777" r:id="rId527"/>
    <p:sldId id="778" r:id="rId528"/>
    <p:sldId id="779" r:id="rId529"/>
    <p:sldId id="780" r:id="rId530"/>
    <p:sldId id="781" r:id="rId531"/>
    <p:sldId id="782" r:id="rId532"/>
    <p:sldId id="783" r:id="rId533"/>
    <p:sldId id="784" r:id="rId534"/>
    <p:sldId id="785" r:id="rId535"/>
    <p:sldId id="786" r:id="rId536"/>
    <p:sldId id="787" r:id="rId537"/>
    <p:sldId id="788" r:id="rId538"/>
    <p:sldId id="789" r:id="rId539"/>
    <p:sldId id="790" r:id="rId540"/>
    <p:sldId id="791" r:id="rId541"/>
    <p:sldId id="792" r:id="rId542"/>
    <p:sldId id="793" r:id="rId543"/>
    <p:sldId id="794" r:id="rId544"/>
    <p:sldId id="795" r:id="rId545"/>
    <p:sldId id="796" r:id="rId546"/>
    <p:sldId id="797" r:id="rId547"/>
    <p:sldId id="798" r:id="rId548"/>
    <p:sldId id="799" r:id="rId549"/>
    <p:sldId id="800" r:id="rId550"/>
    <p:sldId id="801" r:id="rId551"/>
    <p:sldId id="802" r:id="rId552"/>
    <p:sldId id="803" r:id="rId553"/>
    <p:sldId id="804" r:id="rId554"/>
    <p:sldId id="805" r:id="rId555"/>
    <p:sldId id="806" r:id="rId556"/>
    <p:sldId id="807" r:id="rId557"/>
    <p:sldId id="808" r:id="rId558"/>
    <p:sldId id="809" r:id="rId559"/>
    <p:sldId id="810" r:id="rId560"/>
    <p:sldId id="811" r:id="rId561"/>
    <p:sldId id="812" r:id="rId562"/>
    <p:sldId id="813" r:id="rId563"/>
    <p:sldId id="814" r:id="rId564"/>
    <p:sldId id="815" r:id="rId565"/>
    <p:sldId id="816" r:id="rId566"/>
    <p:sldId id="817" r:id="rId567"/>
    <p:sldId id="818" r:id="rId568"/>
    <p:sldId id="819" r:id="rId569"/>
    <p:sldId id="820" r:id="rId570"/>
    <p:sldId id="821" r:id="rId571"/>
    <p:sldId id="822" r:id="rId572"/>
    <p:sldId id="823" r:id="rId573"/>
    <p:sldId id="824" r:id="rId574"/>
    <p:sldId id="825" r:id="rId575"/>
    <p:sldId id="826" r:id="rId576"/>
    <p:sldId id="827" r:id="rId577"/>
    <p:sldId id="828" r:id="rId578"/>
    <p:sldId id="829" r:id="rId57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slide" Target="slides/slide380.xml"/><Relationship Id="rId386" Type="http://schemas.openxmlformats.org/officeDocument/2006/relationships/slide" Target="slides/slide381.xml"/><Relationship Id="rId387" Type="http://schemas.openxmlformats.org/officeDocument/2006/relationships/slide" Target="slides/slide382.xml"/><Relationship Id="rId388" Type="http://schemas.openxmlformats.org/officeDocument/2006/relationships/slide" Target="slides/slide383.xml"/><Relationship Id="rId389" Type="http://schemas.openxmlformats.org/officeDocument/2006/relationships/slide" Target="slides/slide384.xml"/><Relationship Id="rId390" Type="http://schemas.openxmlformats.org/officeDocument/2006/relationships/slide" Target="slides/slide385.xml"/><Relationship Id="rId391" Type="http://schemas.openxmlformats.org/officeDocument/2006/relationships/slide" Target="slides/slide386.xml"/><Relationship Id="rId392" Type="http://schemas.openxmlformats.org/officeDocument/2006/relationships/slide" Target="slides/slide387.xml"/><Relationship Id="rId393" Type="http://schemas.openxmlformats.org/officeDocument/2006/relationships/slide" Target="slides/slide388.xml"/><Relationship Id="rId394" Type="http://schemas.openxmlformats.org/officeDocument/2006/relationships/slide" Target="slides/slide389.xml"/><Relationship Id="rId395" Type="http://schemas.openxmlformats.org/officeDocument/2006/relationships/slide" Target="slides/slide390.xml"/><Relationship Id="rId396" Type="http://schemas.openxmlformats.org/officeDocument/2006/relationships/slide" Target="slides/slide391.xml"/><Relationship Id="rId397" Type="http://schemas.openxmlformats.org/officeDocument/2006/relationships/slide" Target="slides/slide392.xml"/><Relationship Id="rId398" Type="http://schemas.openxmlformats.org/officeDocument/2006/relationships/slide" Target="slides/slide393.xml"/><Relationship Id="rId399" Type="http://schemas.openxmlformats.org/officeDocument/2006/relationships/slide" Target="slides/slide394.xml"/><Relationship Id="rId400" Type="http://schemas.openxmlformats.org/officeDocument/2006/relationships/slide" Target="slides/slide395.xml"/><Relationship Id="rId401" Type="http://schemas.openxmlformats.org/officeDocument/2006/relationships/slide" Target="slides/slide396.xml"/><Relationship Id="rId402" Type="http://schemas.openxmlformats.org/officeDocument/2006/relationships/slide" Target="slides/slide397.xml"/><Relationship Id="rId403" Type="http://schemas.openxmlformats.org/officeDocument/2006/relationships/slide" Target="slides/slide398.xml"/><Relationship Id="rId404" Type="http://schemas.openxmlformats.org/officeDocument/2006/relationships/slide" Target="slides/slide399.xml"/><Relationship Id="rId405" Type="http://schemas.openxmlformats.org/officeDocument/2006/relationships/slide" Target="slides/slide400.xml"/><Relationship Id="rId406" Type="http://schemas.openxmlformats.org/officeDocument/2006/relationships/slide" Target="slides/slide401.xml"/><Relationship Id="rId407" Type="http://schemas.openxmlformats.org/officeDocument/2006/relationships/slide" Target="slides/slide402.xml"/><Relationship Id="rId408" Type="http://schemas.openxmlformats.org/officeDocument/2006/relationships/slide" Target="slides/slide403.xml"/><Relationship Id="rId409" Type="http://schemas.openxmlformats.org/officeDocument/2006/relationships/slide" Target="slides/slide404.xml"/><Relationship Id="rId410" Type="http://schemas.openxmlformats.org/officeDocument/2006/relationships/slide" Target="slides/slide405.xml"/><Relationship Id="rId411" Type="http://schemas.openxmlformats.org/officeDocument/2006/relationships/slide" Target="slides/slide406.xml"/><Relationship Id="rId412" Type="http://schemas.openxmlformats.org/officeDocument/2006/relationships/slide" Target="slides/slide407.xml"/><Relationship Id="rId413" Type="http://schemas.openxmlformats.org/officeDocument/2006/relationships/slide" Target="slides/slide408.xml"/><Relationship Id="rId414" Type="http://schemas.openxmlformats.org/officeDocument/2006/relationships/slide" Target="slides/slide409.xml"/><Relationship Id="rId415" Type="http://schemas.openxmlformats.org/officeDocument/2006/relationships/slide" Target="slides/slide410.xml"/><Relationship Id="rId416" Type="http://schemas.openxmlformats.org/officeDocument/2006/relationships/slide" Target="slides/slide411.xml"/><Relationship Id="rId417" Type="http://schemas.openxmlformats.org/officeDocument/2006/relationships/slide" Target="slides/slide412.xml"/><Relationship Id="rId418" Type="http://schemas.openxmlformats.org/officeDocument/2006/relationships/slide" Target="slides/slide413.xml"/><Relationship Id="rId419" Type="http://schemas.openxmlformats.org/officeDocument/2006/relationships/slide" Target="slides/slide414.xml"/><Relationship Id="rId420" Type="http://schemas.openxmlformats.org/officeDocument/2006/relationships/slide" Target="slides/slide415.xml"/><Relationship Id="rId421" Type="http://schemas.openxmlformats.org/officeDocument/2006/relationships/slide" Target="slides/slide416.xml"/><Relationship Id="rId422" Type="http://schemas.openxmlformats.org/officeDocument/2006/relationships/slide" Target="slides/slide417.xml"/><Relationship Id="rId423" Type="http://schemas.openxmlformats.org/officeDocument/2006/relationships/slide" Target="slides/slide418.xml"/><Relationship Id="rId424" Type="http://schemas.openxmlformats.org/officeDocument/2006/relationships/slide" Target="slides/slide419.xml"/><Relationship Id="rId425" Type="http://schemas.openxmlformats.org/officeDocument/2006/relationships/slide" Target="slides/slide420.xml"/><Relationship Id="rId426" Type="http://schemas.openxmlformats.org/officeDocument/2006/relationships/slide" Target="slides/slide421.xml"/><Relationship Id="rId427" Type="http://schemas.openxmlformats.org/officeDocument/2006/relationships/slide" Target="slides/slide422.xml"/><Relationship Id="rId428" Type="http://schemas.openxmlformats.org/officeDocument/2006/relationships/slide" Target="slides/slide423.xml"/><Relationship Id="rId429" Type="http://schemas.openxmlformats.org/officeDocument/2006/relationships/slide" Target="slides/slide424.xml"/><Relationship Id="rId430" Type="http://schemas.openxmlformats.org/officeDocument/2006/relationships/slide" Target="slides/slide425.xml"/><Relationship Id="rId431" Type="http://schemas.openxmlformats.org/officeDocument/2006/relationships/slide" Target="slides/slide426.xml"/><Relationship Id="rId432" Type="http://schemas.openxmlformats.org/officeDocument/2006/relationships/slide" Target="slides/slide427.xml"/><Relationship Id="rId433" Type="http://schemas.openxmlformats.org/officeDocument/2006/relationships/slide" Target="slides/slide428.xml"/><Relationship Id="rId434" Type="http://schemas.openxmlformats.org/officeDocument/2006/relationships/slide" Target="slides/slide429.xml"/><Relationship Id="rId435" Type="http://schemas.openxmlformats.org/officeDocument/2006/relationships/slide" Target="slides/slide430.xml"/><Relationship Id="rId436" Type="http://schemas.openxmlformats.org/officeDocument/2006/relationships/slide" Target="slides/slide431.xml"/><Relationship Id="rId437" Type="http://schemas.openxmlformats.org/officeDocument/2006/relationships/slide" Target="slides/slide432.xml"/><Relationship Id="rId438" Type="http://schemas.openxmlformats.org/officeDocument/2006/relationships/slide" Target="slides/slide433.xml"/><Relationship Id="rId439" Type="http://schemas.openxmlformats.org/officeDocument/2006/relationships/slide" Target="slides/slide434.xml"/><Relationship Id="rId440" Type="http://schemas.openxmlformats.org/officeDocument/2006/relationships/slide" Target="slides/slide435.xml"/><Relationship Id="rId441" Type="http://schemas.openxmlformats.org/officeDocument/2006/relationships/slide" Target="slides/slide436.xml"/><Relationship Id="rId442" Type="http://schemas.openxmlformats.org/officeDocument/2006/relationships/slide" Target="slides/slide437.xml"/><Relationship Id="rId443" Type="http://schemas.openxmlformats.org/officeDocument/2006/relationships/slide" Target="slides/slide438.xml"/><Relationship Id="rId444" Type="http://schemas.openxmlformats.org/officeDocument/2006/relationships/slide" Target="slides/slide439.xml"/><Relationship Id="rId445" Type="http://schemas.openxmlformats.org/officeDocument/2006/relationships/slide" Target="slides/slide440.xml"/><Relationship Id="rId446" Type="http://schemas.openxmlformats.org/officeDocument/2006/relationships/slide" Target="slides/slide441.xml"/><Relationship Id="rId447" Type="http://schemas.openxmlformats.org/officeDocument/2006/relationships/slide" Target="slides/slide442.xml"/><Relationship Id="rId448" Type="http://schemas.openxmlformats.org/officeDocument/2006/relationships/slide" Target="slides/slide443.xml"/><Relationship Id="rId449" Type="http://schemas.openxmlformats.org/officeDocument/2006/relationships/slide" Target="slides/slide444.xml"/><Relationship Id="rId450" Type="http://schemas.openxmlformats.org/officeDocument/2006/relationships/slide" Target="slides/slide445.xml"/><Relationship Id="rId451" Type="http://schemas.openxmlformats.org/officeDocument/2006/relationships/slide" Target="slides/slide446.xml"/><Relationship Id="rId452" Type="http://schemas.openxmlformats.org/officeDocument/2006/relationships/slide" Target="slides/slide447.xml"/><Relationship Id="rId453" Type="http://schemas.openxmlformats.org/officeDocument/2006/relationships/slide" Target="slides/slide448.xml"/><Relationship Id="rId454" Type="http://schemas.openxmlformats.org/officeDocument/2006/relationships/slide" Target="slides/slide449.xml"/><Relationship Id="rId455" Type="http://schemas.openxmlformats.org/officeDocument/2006/relationships/slide" Target="slides/slide450.xml"/><Relationship Id="rId456" Type="http://schemas.openxmlformats.org/officeDocument/2006/relationships/slide" Target="slides/slide451.xml"/><Relationship Id="rId457" Type="http://schemas.openxmlformats.org/officeDocument/2006/relationships/slide" Target="slides/slide452.xml"/><Relationship Id="rId458" Type="http://schemas.openxmlformats.org/officeDocument/2006/relationships/slide" Target="slides/slide453.xml"/><Relationship Id="rId459" Type="http://schemas.openxmlformats.org/officeDocument/2006/relationships/slide" Target="slides/slide454.xml"/><Relationship Id="rId460" Type="http://schemas.openxmlformats.org/officeDocument/2006/relationships/slide" Target="slides/slide455.xml"/><Relationship Id="rId461" Type="http://schemas.openxmlformats.org/officeDocument/2006/relationships/slide" Target="slides/slide456.xml"/><Relationship Id="rId462" Type="http://schemas.openxmlformats.org/officeDocument/2006/relationships/slide" Target="slides/slide457.xml"/><Relationship Id="rId463" Type="http://schemas.openxmlformats.org/officeDocument/2006/relationships/slide" Target="slides/slide458.xml"/><Relationship Id="rId464" Type="http://schemas.openxmlformats.org/officeDocument/2006/relationships/slide" Target="slides/slide459.xml"/><Relationship Id="rId465" Type="http://schemas.openxmlformats.org/officeDocument/2006/relationships/slide" Target="slides/slide460.xml"/><Relationship Id="rId466" Type="http://schemas.openxmlformats.org/officeDocument/2006/relationships/slide" Target="slides/slide461.xml"/><Relationship Id="rId467" Type="http://schemas.openxmlformats.org/officeDocument/2006/relationships/slide" Target="slides/slide462.xml"/><Relationship Id="rId468" Type="http://schemas.openxmlformats.org/officeDocument/2006/relationships/slide" Target="slides/slide463.xml"/><Relationship Id="rId469" Type="http://schemas.openxmlformats.org/officeDocument/2006/relationships/slide" Target="slides/slide464.xml"/><Relationship Id="rId470" Type="http://schemas.openxmlformats.org/officeDocument/2006/relationships/slide" Target="slides/slide465.xml"/><Relationship Id="rId471" Type="http://schemas.openxmlformats.org/officeDocument/2006/relationships/slide" Target="slides/slide466.xml"/><Relationship Id="rId472" Type="http://schemas.openxmlformats.org/officeDocument/2006/relationships/slide" Target="slides/slide467.xml"/><Relationship Id="rId473" Type="http://schemas.openxmlformats.org/officeDocument/2006/relationships/slide" Target="slides/slide468.xml"/><Relationship Id="rId474" Type="http://schemas.openxmlformats.org/officeDocument/2006/relationships/slide" Target="slides/slide469.xml"/><Relationship Id="rId475" Type="http://schemas.openxmlformats.org/officeDocument/2006/relationships/slide" Target="slides/slide470.xml"/><Relationship Id="rId476" Type="http://schemas.openxmlformats.org/officeDocument/2006/relationships/slide" Target="slides/slide471.xml"/><Relationship Id="rId477" Type="http://schemas.openxmlformats.org/officeDocument/2006/relationships/slide" Target="slides/slide472.xml"/><Relationship Id="rId478" Type="http://schemas.openxmlformats.org/officeDocument/2006/relationships/slide" Target="slides/slide473.xml"/><Relationship Id="rId479" Type="http://schemas.openxmlformats.org/officeDocument/2006/relationships/slide" Target="slides/slide474.xml"/><Relationship Id="rId480" Type="http://schemas.openxmlformats.org/officeDocument/2006/relationships/slide" Target="slides/slide475.xml"/><Relationship Id="rId481" Type="http://schemas.openxmlformats.org/officeDocument/2006/relationships/slide" Target="slides/slide476.xml"/><Relationship Id="rId482" Type="http://schemas.openxmlformats.org/officeDocument/2006/relationships/slide" Target="slides/slide477.xml"/><Relationship Id="rId483" Type="http://schemas.openxmlformats.org/officeDocument/2006/relationships/slide" Target="slides/slide478.xml"/><Relationship Id="rId484" Type="http://schemas.openxmlformats.org/officeDocument/2006/relationships/slide" Target="slides/slide479.xml"/><Relationship Id="rId485" Type="http://schemas.openxmlformats.org/officeDocument/2006/relationships/slide" Target="slides/slide480.xml"/><Relationship Id="rId486" Type="http://schemas.openxmlformats.org/officeDocument/2006/relationships/slide" Target="slides/slide481.xml"/><Relationship Id="rId487" Type="http://schemas.openxmlformats.org/officeDocument/2006/relationships/slide" Target="slides/slide482.xml"/><Relationship Id="rId488" Type="http://schemas.openxmlformats.org/officeDocument/2006/relationships/slide" Target="slides/slide483.xml"/><Relationship Id="rId489" Type="http://schemas.openxmlformats.org/officeDocument/2006/relationships/slide" Target="slides/slide484.xml"/><Relationship Id="rId490" Type="http://schemas.openxmlformats.org/officeDocument/2006/relationships/slide" Target="slides/slide485.xml"/><Relationship Id="rId491" Type="http://schemas.openxmlformats.org/officeDocument/2006/relationships/slide" Target="slides/slide486.xml"/><Relationship Id="rId492" Type="http://schemas.openxmlformats.org/officeDocument/2006/relationships/slide" Target="slides/slide487.xml"/><Relationship Id="rId493" Type="http://schemas.openxmlformats.org/officeDocument/2006/relationships/slide" Target="slides/slide488.xml"/><Relationship Id="rId494" Type="http://schemas.openxmlformats.org/officeDocument/2006/relationships/slide" Target="slides/slide489.xml"/><Relationship Id="rId495" Type="http://schemas.openxmlformats.org/officeDocument/2006/relationships/slide" Target="slides/slide490.xml"/><Relationship Id="rId496" Type="http://schemas.openxmlformats.org/officeDocument/2006/relationships/slide" Target="slides/slide491.xml"/><Relationship Id="rId497" Type="http://schemas.openxmlformats.org/officeDocument/2006/relationships/slide" Target="slides/slide492.xml"/><Relationship Id="rId498" Type="http://schemas.openxmlformats.org/officeDocument/2006/relationships/slide" Target="slides/slide493.xml"/><Relationship Id="rId499" Type="http://schemas.openxmlformats.org/officeDocument/2006/relationships/slide" Target="slides/slide494.xml"/><Relationship Id="rId500" Type="http://schemas.openxmlformats.org/officeDocument/2006/relationships/slide" Target="slides/slide495.xml"/><Relationship Id="rId501" Type="http://schemas.openxmlformats.org/officeDocument/2006/relationships/slide" Target="slides/slide496.xml"/><Relationship Id="rId502" Type="http://schemas.openxmlformats.org/officeDocument/2006/relationships/slide" Target="slides/slide497.xml"/><Relationship Id="rId503" Type="http://schemas.openxmlformats.org/officeDocument/2006/relationships/slide" Target="slides/slide498.xml"/><Relationship Id="rId504" Type="http://schemas.openxmlformats.org/officeDocument/2006/relationships/slide" Target="slides/slide499.xml"/><Relationship Id="rId505" Type="http://schemas.openxmlformats.org/officeDocument/2006/relationships/slide" Target="slides/slide500.xml"/><Relationship Id="rId506" Type="http://schemas.openxmlformats.org/officeDocument/2006/relationships/slide" Target="slides/slide501.xml"/><Relationship Id="rId507" Type="http://schemas.openxmlformats.org/officeDocument/2006/relationships/slide" Target="slides/slide502.xml"/><Relationship Id="rId508" Type="http://schemas.openxmlformats.org/officeDocument/2006/relationships/slide" Target="slides/slide503.xml"/><Relationship Id="rId509" Type="http://schemas.openxmlformats.org/officeDocument/2006/relationships/slide" Target="slides/slide504.xml"/><Relationship Id="rId510" Type="http://schemas.openxmlformats.org/officeDocument/2006/relationships/slide" Target="slides/slide505.xml"/><Relationship Id="rId511" Type="http://schemas.openxmlformats.org/officeDocument/2006/relationships/slide" Target="slides/slide506.xml"/><Relationship Id="rId512" Type="http://schemas.openxmlformats.org/officeDocument/2006/relationships/slide" Target="slides/slide507.xml"/><Relationship Id="rId513" Type="http://schemas.openxmlformats.org/officeDocument/2006/relationships/slide" Target="slides/slide508.xml"/><Relationship Id="rId514" Type="http://schemas.openxmlformats.org/officeDocument/2006/relationships/slide" Target="slides/slide509.xml"/><Relationship Id="rId515" Type="http://schemas.openxmlformats.org/officeDocument/2006/relationships/slide" Target="slides/slide510.xml"/><Relationship Id="rId516" Type="http://schemas.openxmlformats.org/officeDocument/2006/relationships/slide" Target="slides/slide511.xml"/><Relationship Id="rId517" Type="http://schemas.openxmlformats.org/officeDocument/2006/relationships/slide" Target="slides/slide512.xml"/><Relationship Id="rId518" Type="http://schemas.openxmlformats.org/officeDocument/2006/relationships/slide" Target="slides/slide513.xml"/><Relationship Id="rId519" Type="http://schemas.openxmlformats.org/officeDocument/2006/relationships/slide" Target="slides/slide514.xml"/><Relationship Id="rId520" Type="http://schemas.openxmlformats.org/officeDocument/2006/relationships/slide" Target="slides/slide515.xml"/><Relationship Id="rId521" Type="http://schemas.openxmlformats.org/officeDocument/2006/relationships/slide" Target="slides/slide516.xml"/><Relationship Id="rId522" Type="http://schemas.openxmlformats.org/officeDocument/2006/relationships/slide" Target="slides/slide517.xml"/><Relationship Id="rId523" Type="http://schemas.openxmlformats.org/officeDocument/2006/relationships/slide" Target="slides/slide518.xml"/><Relationship Id="rId524" Type="http://schemas.openxmlformats.org/officeDocument/2006/relationships/slide" Target="slides/slide519.xml"/><Relationship Id="rId525" Type="http://schemas.openxmlformats.org/officeDocument/2006/relationships/slide" Target="slides/slide520.xml"/><Relationship Id="rId526" Type="http://schemas.openxmlformats.org/officeDocument/2006/relationships/slide" Target="slides/slide521.xml"/><Relationship Id="rId527" Type="http://schemas.openxmlformats.org/officeDocument/2006/relationships/slide" Target="slides/slide522.xml"/><Relationship Id="rId528" Type="http://schemas.openxmlformats.org/officeDocument/2006/relationships/slide" Target="slides/slide523.xml"/><Relationship Id="rId529" Type="http://schemas.openxmlformats.org/officeDocument/2006/relationships/slide" Target="slides/slide524.xml"/><Relationship Id="rId530" Type="http://schemas.openxmlformats.org/officeDocument/2006/relationships/slide" Target="slides/slide525.xml"/><Relationship Id="rId531" Type="http://schemas.openxmlformats.org/officeDocument/2006/relationships/slide" Target="slides/slide526.xml"/><Relationship Id="rId532" Type="http://schemas.openxmlformats.org/officeDocument/2006/relationships/slide" Target="slides/slide527.xml"/><Relationship Id="rId533" Type="http://schemas.openxmlformats.org/officeDocument/2006/relationships/slide" Target="slides/slide528.xml"/><Relationship Id="rId534" Type="http://schemas.openxmlformats.org/officeDocument/2006/relationships/slide" Target="slides/slide529.xml"/><Relationship Id="rId535" Type="http://schemas.openxmlformats.org/officeDocument/2006/relationships/slide" Target="slides/slide530.xml"/><Relationship Id="rId536" Type="http://schemas.openxmlformats.org/officeDocument/2006/relationships/slide" Target="slides/slide531.xml"/><Relationship Id="rId537" Type="http://schemas.openxmlformats.org/officeDocument/2006/relationships/slide" Target="slides/slide532.xml"/><Relationship Id="rId538" Type="http://schemas.openxmlformats.org/officeDocument/2006/relationships/slide" Target="slides/slide533.xml"/><Relationship Id="rId539" Type="http://schemas.openxmlformats.org/officeDocument/2006/relationships/slide" Target="slides/slide534.xml"/><Relationship Id="rId540" Type="http://schemas.openxmlformats.org/officeDocument/2006/relationships/slide" Target="slides/slide535.xml"/><Relationship Id="rId541" Type="http://schemas.openxmlformats.org/officeDocument/2006/relationships/slide" Target="slides/slide536.xml"/><Relationship Id="rId542" Type="http://schemas.openxmlformats.org/officeDocument/2006/relationships/slide" Target="slides/slide537.xml"/><Relationship Id="rId543" Type="http://schemas.openxmlformats.org/officeDocument/2006/relationships/slide" Target="slides/slide538.xml"/><Relationship Id="rId544" Type="http://schemas.openxmlformats.org/officeDocument/2006/relationships/slide" Target="slides/slide539.xml"/><Relationship Id="rId545" Type="http://schemas.openxmlformats.org/officeDocument/2006/relationships/slide" Target="slides/slide540.xml"/><Relationship Id="rId546" Type="http://schemas.openxmlformats.org/officeDocument/2006/relationships/slide" Target="slides/slide541.xml"/><Relationship Id="rId547" Type="http://schemas.openxmlformats.org/officeDocument/2006/relationships/slide" Target="slides/slide542.xml"/><Relationship Id="rId548" Type="http://schemas.openxmlformats.org/officeDocument/2006/relationships/slide" Target="slides/slide543.xml"/><Relationship Id="rId549" Type="http://schemas.openxmlformats.org/officeDocument/2006/relationships/slide" Target="slides/slide544.xml"/><Relationship Id="rId550" Type="http://schemas.openxmlformats.org/officeDocument/2006/relationships/slide" Target="slides/slide545.xml"/><Relationship Id="rId551" Type="http://schemas.openxmlformats.org/officeDocument/2006/relationships/slide" Target="slides/slide546.xml"/><Relationship Id="rId552" Type="http://schemas.openxmlformats.org/officeDocument/2006/relationships/slide" Target="slides/slide547.xml"/><Relationship Id="rId553" Type="http://schemas.openxmlformats.org/officeDocument/2006/relationships/slide" Target="slides/slide548.xml"/><Relationship Id="rId554" Type="http://schemas.openxmlformats.org/officeDocument/2006/relationships/slide" Target="slides/slide549.xml"/><Relationship Id="rId555" Type="http://schemas.openxmlformats.org/officeDocument/2006/relationships/slide" Target="slides/slide550.xml"/><Relationship Id="rId556" Type="http://schemas.openxmlformats.org/officeDocument/2006/relationships/slide" Target="slides/slide551.xml"/><Relationship Id="rId557" Type="http://schemas.openxmlformats.org/officeDocument/2006/relationships/slide" Target="slides/slide552.xml"/><Relationship Id="rId558" Type="http://schemas.openxmlformats.org/officeDocument/2006/relationships/slide" Target="slides/slide553.xml"/><Relationship Id="rId559" Type="http://schemas.openxmlformats.org/officeDocument/2006/relationships/slide" Target="slides/slide554.xml"/><Relationship Id="rId560" Type="http://schemas.openxmlformats.org/officeDocument/2006/relationships/slide" Target="slides/slide555.xml"/><Relationship Id="rId561" Type="http://schemas.openxmlformats.org/officeDocument/2006/relationships/slide" Target="slides/slide556.xml"/><Relationship Id="rId562" Type="http://schemas.openxmlformats.org/officeDocument/2006/relationships/slide" Target="slides/slide557.xml"/><Relationship Id="rId563" Type="http://schemas.openxmlformats.org/officeDocument/2006/relationships/slide" Target="slides/slide558.xml"/><Relationship Id="rId564" Type="http://schemas.openxmlformats.org/officeDocument/2006/relationships/slide" Target="slides/slide559.xml"/><Relationship Id="rId565" Type="http://schemas.openxmlformats.org/officeDocument/2006/relationships/slide" Target="slides/slide560.xml"/><Relationship Id="rId566" Type="http://schemas.openxmlformats.org/officeDocument/2006/relationships/slide" Target="slides/slide561.xml"/><Relationship Id="rId567" Type="http://schemas.openxmlformats.org/officeDocument/2006/relationships/slide" Target="slides/slide562.xml"/><Relationship Id="rId568" Type="http://schemas.openxmlformats.org/officeDocument/2006/relationships/slide" Target="slides/slide563.xml"/><Relationship Id="rId569" Type="http://schemas.openxmlformats.org/officeDocument/2006/relationships/slide" Target="slides/slide564.xml"/><Relationship Id="rId570" Type="http://schemas.openxmlformats.org/officeDocument/2006/relationships/slide" Target="slides/slide565.xml"/><Relationship Id="rId571" Type="http://schemas.openxmlformats.org/officeDocument/2006/relationships/slide" Target="slides/slide566.xml"/><Relationship Id="rId572" Type="http://schemas.openxmlformats.org/officeDocument/2006/relationships/slide" Target="slides/slide567.xml"/><Relationship Id="rId573" Type="http://schemas.openxmlformats.org/officeDocument/2006/relationships/slide" Target="slides/slide568.xml"/><Relationship Id="rId574" Type="http://schemas.openxmlformats.org/officeDocument/2006/relationships/slide" Target="slides/slide569.xml"/><Relationship Id="rId575" Type="http://schemas.openxmlformats.org/officeDocument/2006/relationships/slide" Target="slides/slide570.xml"/><Relationship Id="rId576" Type="http://schemas.openxmlformats.org/officeDocument/2006/relationships/slide" Target="slides/slide571.xml"/><Relationship Id="rId577" Type="http://schemas.openxmlformats.org/officeDocument/2006/relationships/slide" Target="slides/slide572.xml"/><Relationship Id="rId578" Type="http://schemas.openxmlformats.org/officeDocument/2006/relationships/slide" Target="slides/slide573.xml"/><Relationship Id="rId579" Type="http://schemas.openxmlformats.org/officeDocument/2006/relationships/slide" Target="slides/slide57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30736" y="6550025"/>
            <a:ext cx="2329180" cy="49530"/>
          </a:xfrm>
          <a:custGeom>
            <a:avLst/>
            <a:gdLst/>
            <a:ahLst/>
            <a:cxnLst/>
            <a:rect l="l" t="t" r="r" b="b"/>
            <a:pathLst>
              <a:path w="2329179" h="49529">
                <a:moveTo>
                  <a:pt x="2328862" y="49211"/>
                </a:moveTo>
                <a:lnTo>
                  <a:pt x="0" y="49211"/>
                </a:lnTo>
                <a:lnTo>
                  <a:pt x="0" y="0"/>
                </a:lnTo>
                <a:lnTo>
                  <a:pt x="2328862" y="0"/>
                </a:lnTo>
                <a:lnTo>
                  <a:pt x="2328862" y="49211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908799" y="6550025"/>
            <a:ext cx="2235200" cy="46355"/>
          </a:xfrm>
          <a:custGeom>
            <a:avLst/>
            <a:gdLst/>
            <a:ahLst/>
            <a:cxnLst/>
            <a:rect l="l" t="t" r="r" b="b"/>
            <a:pathLst>
              <a:path w="2235200" h="46354">
                <a:moveTo>
                  <a:pt x="2235199" y="46036"/>
                </a:moveTo>
                <a:lnTo>
                  <a:pt x="0" y="46036"/>
                </a:lnTo>
                <a:lnTo>
                  <a:pt x="0" y="0"/>
                </a:lnTo>
                <a:lnTo>
                  <a:pt x="2235199" y="0"/>
                </a:lnTo>
                <a:lnTo>
                  <a:pt x="2235199" y="46036"/>
                </a:lnTo>
                <a:close/>
              </a:path>
            </a:pathLst>
          </a:custGeom>
          <a:solidFill>
            <a:srgbClr val="E31C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084386" y="6550025"/>
            <a:ext cx="2581275" cy="49530"/>
          </a:xfrm>
          <a:custGeom>
            <a:avLst/>
            <a:gdLst/>
            <a:ahLst/>
            <a:cxnLst/>
            <a:rect l="l" t="t" r="r" b="b"/>
            <a:pathLst>
              <a:path w="2581275" h="49529">
                <a:moveTo>
                  <a:pt x="2581275" y="49211"/>
                </a:moveTo>
                <a:lnTo>
                  <a:pt x="0" y="49211"/>
                </a:lnTo>
                <a:lnTo>
                  <a:pt x="0" y="0"/>
                </a:lnTo>
                <a:lnTo>
                  <a:pt x="2581275" y="0"/>
                </a:lnTo>
                <a:lnTo>
                  <a:pt x="2581275" y="49211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495800" y="65532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4">
                <a:moveTo>
                  <a:pt x="2328863" y="46036"/>
                </a:moveTo>
                <a:lnTo>
                  <a:pt x="0" y="46036"/>
                </a:lnTo>
                <a:lnTo>
                  <a:pt x="0" y="0"/>
                </a:lnTo>
                <a:lnTo>
                  <a:pt x="2328863" y="0"/>
                </a:lnTo>
                <a:lnTo>
                  <a:pt x="2328863" y="46036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133600" y="65532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4">
                <a:moveTo>
                  <a:pt x="2362200" y="46036"/>
                </a:moveTo>
                <a:lnTo>
                  <a:pt x="0" y="46036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6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815138" y="65532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4">
                <a:moveTo>
                  <a:pt x="2328862" y="46036"/>
                </a:moveTo>
                <a:lnTo>
                  <a:pt x="0" y="46036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525" y="149931"/>
            <a:ext cx="609854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70C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70C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70C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30736" y="6550025"/>
            <a:ext cx="2329180" cy="49530"/>
          </a:xfrm>
          <a:custGeom>
            <a:avLst/>
            <a:gdLst/>
            <a:ahLst/>
            <a:cxnLst/>
            <a:rect l="l" t="t" r="r" b="b"/>
            <a:pathLst>
              <a:path w="2329179" h="49529">
                <a:moveTo>
                  <a:pt x="2328862" y="49211"/>
                </a:moveTo>
                <a:lnTo>
                  <a:pt x="0" y="49211"/>
                </a:lnTo>
                <a:lnTo>
                  <a:pt x="0" y="0"/>
                </a:lnTo>
                <a:lnTo>
                  <a:pt x="2328862" y="0"/>
                </a:lnTo>
                <a:lnTo>
                  <a:pt x="2328862" y="49211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908799" y="6550025"/>
            <a:ext cx="2235200" cy="46355"/>
          </a:xfrm>
          <a:custGeom>
            <a:avLst/>
            <a:gdLst/>
            <a:ahLst/>
            <a:cxnLst/>
            <a:rect l="l" t="t" r="r" b="b"/>
            <a:pathLst>
              <a:path w="2235200" h="46354">
                <a:moveTo>
                  <a:pt x="2235199" y="46036"/>
                </a:moveTo>
                <a:lnTo>
                  <a:pt x="0" y="46036"/>
                </a:lnTo>
                <a:lnTo>
                  <a:pt x="0" y="0"/>
                </a:lnTo>
                <a:lnTo>
                  <a:pt x="2235199" y="0"/>
                </a:lnTo>
                <a:lnTo>
                  <a:pt x="2235199" y="46036"/>
                </a:lnTo>
                <a:close/>
              </a:path>
            </a:pathLst>
          </a:custGeom>
          <a:solidFill>
            <a:srgbClr val="E31C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084386" y="6550025"/>
            <a:ext cx="2581275" cy="49530"/>
          </a:xfrm>
          <a:custGeom>
            <a:avLst/>
            <a:gdLst/>
            <a:ahLst/>
            <a:cxnLst/>
            <a:rect l="l" t="t" r="r" b="b"/>
            <a:pathLst>
              <a:path w="2581275" h="49529">
                <a:moveTo>
                  <a:pt x="2581275" y="49211"/>
                </a:moveTo>
                <a:lnTo>
                  <a:pt x="0" y="49211"/>
                </a:lnTo>
                <a:lnTo>
                  <a:pt x="0" y="0"/>
                </a:lnTo>
                <a:lnTo>
                  <a:pt x="2581275" y="0"/>
                </a:lnTo>
                <a:lnTo>
                  <a:pt x="2581275" y="49211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495800" y="65532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4">
                <a:moveTo>
                  <a:pt x="2328863" y="46036"/>
                </a:moveTo>
                <a:lnTo>
                  <a:pt x="0" y="46036"/>
                </a:lnTo>
                <a:lnTo>
                  <a:pt x="0" y="0"/>
                </a:lnTo>
                <a:lnTo>
                  <a:pt x="2328863" y="0"/>
                </a:lnTo>
                <a:lnTo>
                  <a:pt x="2328863" y="46036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133600" y="65532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4">
                <a:moveTo>
                  <a:pt x="2362200" y="46036"/>
                </a:moveTo>
                <a:lnTo>
                  <a:pt x="0" y="46036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6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815138" y="65532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4">
                <a:moveTo>
                  <a:pt x="2328862" y="46036"/>
                </a:moveTo>
                <a:lnTo>
                  <a:pt x="0" y="46036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70C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30736" y="6550025"/>
            <a:ext cx="2329180" cy="49530"/>
          </a:xfrm>
          <a:custGeom>
            <a:avLst/>
            <a:gdLst/>
            <a:ahLst/>
            <a:cxnLst/>
            <a:rect l="l" t="t" r="r" b="b"/>
            <a:pathLst>
              <a:path w="2329179" h="49529">
                <a:moveTo>
                  <a:pt x="2328862" y="49211"/>
                </a:moveTo>
                <a:lnTo>
                  <a:pt x="0" y="49211"/>
                </a:lnTo>
                <a:lnTo>
                  <a:pt x="0" y="0"/>
                </a:lnTo>
                <a:lnTo>
                  <a:pt x="2328862" y="0"/>
                </a:lnTo>
                <a:lnTo>
                  <a:pt x="2328862" y="49211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908799" y="6550025"/>
            <a:ext cx="2235200" cy="46355"/>
          </a:xfrm>
          <a:custGeom>
            <a:avLst/>
            <a:gdLst/>
            <a:ahLst/>
            <a:cxnLst/>
            <a:rect l="l" t="t" r="r" b="b"/>
            <a:pathLst>
              <a:path w="2235200" h="46354">
                <a:moveTo>
                  <a:pt x="2235199" y="46036"/>
                </a:moveTo>
                <a:lnTo>
                  <a:pt x="0" y="46036"/>
                </a:lnTo>
                <a:lnTo>
                  <a:pt x="0" y="0"/>
                </a:lnTo>
                <a:lnTo>
                  <a:pt x="2235199" y="0"/>
                </a:lnTo>
                <a:lnTo>
                  <a:pt x="2235199" y="46036"/>
                </a:lnTo>
                <a:close/>
              </a:path>
            </a:pathLst>
          </a:custGeom>
          <a:solidFill>
            <a:srgbClr val="E31C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084386" y="6550025"/>
            <a:ext cx="2581275" cy="49530"/>
          </a:xfrm>
          <a:custGeom>
            <a:avLst/>
            <a:gdLst/>
            <a:ahLst/>
            <a:cxnLst/>
            <a:rect l="l" t="t" r="r" b="b"/>
            <a:pathLst>
              <a:path w="2581275" h="49529">
                <a:moveTo>
                  <a:pt x="2581275" y="49211"/>
                </a:moveTo>
                <a:lnTo>
                  <a:pt x="0" y="49211"/>
                </a:lnTo>
                <a:lnTo>
                  <a:pt x="0" y="0"/>
                </a:lnTo>
                <a:lnTo>
                  <a:pt x="2581275" y="0"/>
                </a:lnTo>
                <a:lnTo>
                  <a:pt x="2581275" y="49211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25" y="148623"/>
            <a:ext cx="6071235" cy="108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70C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2140" y="1518081"/>
            <a:ext cx="7797165" cy="3888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.xml"/><Relationship Id="rId3" Type="http://schemas.openxmlformats.org/officeDocument/2006/relationships/slide" Target="slide38.xml"/><Relationship Id="rId4" Type="http://schemas.openxmlformats.org/officeDocument/2006/relationships/slide" Target="slide65.xml"/><Relationship Id="rId5" Type="http://schemas.openxmlformats.org/officeDocument/2006/relationships/slide" Target="slide82.xml"/><Relationship Id="rId6" Type="http://schemas.openxmlformats.org/officeDocument/2006/relationships/slide" Target="slide110.xml"/><Relationship Id="rId7" Type="http://schemas.openxmlformats.org/officeDocument/2006/relationships/slide" Target="slide127.xml"/><Relationship Id="rId8" Type="http://schemas.openxmlformats.org/officeDocument/2006/relationships/slide" Target="slide149.xml"/><Relationship Id="rId9" Type="http://schemas.openxmlformats.org/officeDocument/2006/relationships/slide" Target="slide163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6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91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92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93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9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95.png"/><Relationship Id="rId4" Type="http://schemas.openxmlformats.org/officeDocument/2006/relationships/image" Target="../media/image96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97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2.png"/><Relationship Id="rId4" Type="http://schemas.openxmlformats.org/officeDocument/2006/relationships/hyperlink" Target="https://home.kpmg/in/en/home/insights/2019/01/startup-landscape-ecosystem-growing-mature.html" TargetMode="Externa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3.png"/><Relationship Id="rId4" Type="http://schemas.openxmlformats.org/officeDocument/2006/relationships/hyperlink" Target="https://home.kpmg/in/en/home/insights/2019/01/startup-landscape-ecosystem-growing-mature.html" TargetMode="Externa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98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9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hyperlink" Target="https://home.kpmg/in/en/home/insights/2019/01/startup-landscape-ecosystem-growing-mature.html" TargetMode="External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99.png"/><Relationship Id="rId4" Type="http://schemas.openxmlformats.org/officeDocument/2006/relationships/hyperlink" Target="http://www.businessmodelgeneration.com/canvas" TargetMode="Externa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eadflowmethod.com/message/introduction-lean-canvas/?utm_source=medium&amp;utm_medium=article&amp;utm_campaign=lean-canvas" TargetMode="External"/><Relationship Id="rId3" Type="http://schemas.openxmlformats.org/officeDocument/2006/relationships/image" Target="../media/image1.jpg"/><Relationship Id="rId4" Type="http://schemas.openxmlformats.org/officeDocument/2006/relationships/image" Target="../media/image100.jpg"/><Relationship Id="rId5" Type="http://schemas.openxmlformats.org/officeDocument/2006/relationships/hyperlink" Target="https://medium.com/%40steve_mullen/an-introduction-to-lean-canvas-5c17c469d3e0" TargetMode="Externa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01.jp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2.jpg"/><Relationship Id="rId4" Type="http://schemas.openxmlformats.org/officeDocument/2006/relationships/hyperlink" Target="https://railsware.com/blog/5-lean-canvas-examples/" TargetMode="Externa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03.jp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4.jpg"/><Relationship Id="rId4" Type="http://schemas.openxmlformats.org/officeDocument/2006/relationships/hyperlink" Target="https://railsware.com/blog/5-lean-canvas-examples/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05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97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visual-paradigm.com/guide/agile-software-development/what-is-user-story-mapping/" TargetMode="External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visual-paradigm.com/guide/agile-software-development/what-is-user-story-mapping/" TargetMode="External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://www.investindia.gov.in/indian-unicorn-landscape" TargetMode="External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06.jp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7.jp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8.png"/><Relationship Id="rId4" Type="http://schemas.openxmlformats.org/officeDocument/2006/relationships/hyperlink" Target="https://medium.com/%40mal.sanders/top-5-takeaways-from-user-story-mapping-by-jeff-patton-f8c80cf73750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youtube.com/watch?v=xy9nSnalvPc&amp;feature=emb_title" TargetMode="External"/><Relationship Id="rId4" Type="http://schemas.openxmlformats.org/officeDocument/2006/relationships/image" Target="../media/image11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2.jp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4.jp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kickstarter.com/projects/1523379957/oculus-rift-step-into-the-game" TargetMode="External"/><Relationship Id="rId4" Type="http://schemas.openxmlformats.org/officeDocument/2006/relationships/hyperlink" Target="https://www.statista.com/statistics/605411/global-oculus-rift-revenue-by-category/" TargetMode="External"/><Relationship Id="rId5" Type="http://schemas.openxmlformats.org/officeDocument/2006/relationships/hyperlink" Target="https://www.oculus.com/" TargetMode="External"/><Relationship Id="rId6" Type="http://schemas.openxmlformats.org/officeDocument/2006/relationships/image" Target="../media/image115.jp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kickstarter.com/projects/1250439912/popsockets-iphone-case-it-pops-props-kicks-and-cli?ref=nav_search&amp;result=project&amp;term=popsocket" TargetMode="External"/><Relationship Id="rId4" Type="http://schemas.openxmlformats.org/officeDocument/2006/relationships/hyperlink" Target="https://cheddar.com/media/popsockets-ceo-teases-possible-ipo-upcoming-electronic-product" TargetMode="External"/><Relationship Id="rId5" Type="http://schemas.openxmlformats.org/officeDocument/2006/relationships/hyperlink" Target="https://www.popsockets.com/" TargetMode="External"/><Relationship Id="rId6" Type="http://schemas.openxmlformats.org/officeDocument/2006/relationships/image" Target="../media/image116.jp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7.jpg"/><Relationship Id="rId4" Type="http://schemas.openxmlformats.org/officeDocument/2006/relationships/image" Target="../media/image77.jp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8.jp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5.jpg"/><Relationship Id="rId4" Type="http://schemas.openxmlformats.org/officeDocument/2006/relationships/hyperlink" Target="https://hbr.org/2016/04/pipelines-platforms-and-the-new-rules-of-strategy" TargetMode="External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9.pn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1.pn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6.jp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jp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jpg"/><Relationship Id="rId3" Type="http://schemas.openxmlformats.org/officeDocument/2006/relationships/image" Target="../media/image122.jp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6.jp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jp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7.pn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8.png"/><Relationship Id="rId4" Type="http://schemas.openxmlformats.org/officeDocument/2006/relationships/hyperlink" Target="https://docs.google.com/document/d/1PX7yRRSwWluzKA5pFy7kc3P861kdWhOQl8DBW8Nu0ew/edit?usp=sharing" TargetMode="External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docs.google.com/document/d/1PX7yRRSwWluzKA5pFy7kc3P861kdWhOQl8DBW8Nu0ew/edit?usp=sharing" TargetMode="External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8.jp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hyperlink" Target="https://www.nngroup.com/articles/slips/" TargetMode="External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2.jp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3.jp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4.jp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5.pn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7.pn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8.jpg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9.jp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40.pn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19.jp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41.jp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42.jpg"/><Relationship Id="rId5" Type="http://schemas.openxmlformats.org/officeDocument/2006/relationships/hyperlink" Target="http://www.nngroup.com/articles/ten-usability-" TargetMode="External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43.jpg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3" Type="http://schemas.openxmlformats.org/officeDocument/2006/relationships/image" Target="../media/image145.jpg"/><Relationship Id="rId4" Type="http://schemas.openxmlformats.org/officeDocument/2006/relationships/image" Target="../media/image14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jpg"/><Relationship Id="rId4" Type="http://schemas.openxmlformats.org/officeDocument/2006/relationships/hyperlink" Target="http://www.interaction-design.org/literature/topics/visual-design" TargetMode="External"/><Relationship Id="rId5" Type="http://schemas.openxmlformats.org/officeDocument/2006/relationships/image" Target="../media/image147.png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8.jpg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jpg"/></Relationships>
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sugar-network.org/" TargetMode="External"/><Relationship Id="rId4" Type="http://schemas.openxmlformats.org/officeDocument/2006/relationships/hyperlink" Target="https://www.me310kyoto.org/anatomo" TargetMode="External"/></Relationships>
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1.png"/></Relationships>
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careerfoundry.com/en/blog/ux-design/design-thinking-examples/" TargetMode="External"/></Relationships>
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2.png"/><Relationship Id="rId4" Type="http://schemas.openxmlformats.org/officeDocument/2006/relationships/image" Target="../media/image153.png"/></Relationships>
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54.jpg"/></Relationships>
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55.jpg"/></Relationships>
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56.jpg"/></Relationships>
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
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57.png"/></Relationships>
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8.jpg"/><Relationship Id="rId4" Type="http://schemas.openxmlformats.org/officeDocument/2006/relationships/hyperlink" Target="http://www.scrum-institute.org/Release_Planning.php" TargetMode="External"/></Relationships>
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9.png"/></Relationships>
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en.wikipedia.org/wiki/Fibonacci_sequence" TargetMode="External"/></Relationships>
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8.jpg"/><Relationship Id="rId4" Type="http://schemas.openxmlformats.org/officeDocument/2006/relationships/hyperlink" Target="http://www.scrum-institute.org/Release_Planning.php" TargetMode="External"/></Relationships>
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6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
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61.png"/></Relationships>
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62.png"/></Relationships>
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63.png"/></Relationships>
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
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64.jpg"/></Relationships>
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ltexsoft.com/blog/business/25-scrum-process-best-practices-that-set-your-agile-workflow-for-efficiency/" TargetMode="External"/><Relationship Id="rId3" Type="http://schemas.openxmlformats.org/officeDocument/2006/relationships/image" Target="../media/image1.jpg"/><Relationship Id="rId4" Type="http://schemas.openxmlformats.org/officeDocument/2006/relationships/image" Target="../media/image16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/Relationships>
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66.jpg"/></Relationships>
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67.jpg"/></Relationships>
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68.jpg"/><Relationship Id="rId4" Type="http://schemas.openxmlformats.org/officeDocument/2006/relationships/hyperlink" Target="http://www.altexsoft.com/whitepapers/agile-project-management-best-practices-and-" TargetMode="External"/></Relationships>
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57.png"/></Relationships>
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69.jpg"/></Relationships>
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70.jpg"/></Relationships>
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7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
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72.png"/></Relationships>
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73.jpg"/><Relationship Id="rId4" Type="http://schemas.openxmlformats.org/officeDocument/2006/relationships/hyperlink" Target="https://medium.com/%40sashabondareva/scrum-task-board-offline-or-online-b341719fa472" TargetMode="External"/></Relationships>
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
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sloanreview.mit.edu/article/product-platforms-in-software-development/" TargetMode="External"/></Relationships>
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/Relationships>
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74.jpg"/></Relationships>
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75.jpg"/></Relationships>
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6.jpg"/></Relationships>
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77.jpg"/></Relationships>
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78.png"/></Relationships>
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jpg"/></Relationships>
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0.jpg"/></Relationships>
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1.jpg"/></Relationships>
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jpg"/></Relationships>
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3.jpg"/><Relationship Id="rId4" Type="http://schemas.openxmlformats.org/officeDocument/2006/relationships/image" Target="../media/image184.jpg"/><Relationship Id="rId5" Type="http://schemas.openxmlformats.org/officeDocument/2006/relationships/image" Target="../media/image185.jpg"/></Relationships>
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6.png"/></Relationships>
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7.jpg"/></Relationships>
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8.png"/></Relationships>
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9.png"/></Relationships>
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90.png"/></Relationships>
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resources.sei.cmu.edu/library/asset-view.cfm?assetid=21312" TargetMode="External"/><Relationship Id="rId3" Type="http://schemas.openxmlformats.org/officeDocument/2006/relationships/image" Target="../media/image191.jpg"/></Relationships>
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2.jpg"/></Relationships>
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.png"/></Relationships>
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62.jpg"/></Relationships>
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
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5.png"/></Relationships>
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Relationship Id="rId3" Type="http://schemas.openxmlformats.org/officeDocument/2006/relationships/image" Target="../media/image196.jpg"/></Relationships>
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
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7.png"/></Relationships>
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
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5.png"/></Relationships>
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Relationship Id="rId3" Type="http://schemas.openxmlformats.org/officeDocument/2006/relationships/image" Target="../media/image198.jpg"/></Relationships>
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
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
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jpg"/></Relationships>
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hyperlink" Target="https://vouchforme.co/great-examples-of-teamwork/" TargetMode="External"/><Relationship Id="rId4" Type="http://schemas.openxmlformats.org/officeDocument/2006/relationships/image" Target="../media/image202.jpg"/><Relationship Id="rId5" Type="http://schemas.openxmlformats.org/officeDocument/2006/relationships/image" Target="../media/image203.jpg"/><Relationship Id="rId6" Type="http://schemas.openxmlformats.org/officeDocument/2006/relationships/image" Target="../media/image204.jpg"/></Relationships>
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hyperlink" Target="https://vouchforme.co/great-examples-of-teamwork/" TargetMode="External"/><Relationship Id="rId4" Type="http://schemas.openxmlformats.org/officeDocument/2006/relationships/image" Target="../media/image205.jpg"/></Relationships>
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
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hyperlink" Target="https://www.lennysnewsletter.com/p/product-management-survey?utm_source=Mind%2Bthe%2BProduct%2BNewsletter&amp;utm_campaign=31f5940d28-mtp_newsletter_2020_01_18&amp;utm_medium=email&amp;utm_term=0_babd9cfe61-31f5940d28-109972505" TargetMode="External"/><Relationship Id="rId4" Type="http://schemas.openxmlformats.org/officeDocument/2006/relationships/image" Target="../media/image207.jpg"/></Relationships>
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image" Target="../media/image208.png"/></Relationships>
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image" Target="../media/image209.png"/></Relationships>
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/Relationships>
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hyperlink" Target="https://hbr.org/2017/12/what-it-takes-to-become-a-great-product-manager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hyperlink" Target="https://hbr.org/2017/12/what-it-takes-to-become-a-great-product-manager" TargetMode="External"/></Relationships>
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jpg"/></Relationships>
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jpg"/><Relationship Id="rId3" Type="http://schemas.openxmlformats.org/officeDocument/2006/relationships/image" Target="../media/image213.jpg"/></Relationships>
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
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
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hyperlink" Target="https://www.youtube.com/watch?v=wJhfKYzKc0s" TargetMode="External"/><Relationship Id="rId4" Type="http://schemas.openxmlformats.org/officeDocument/2006/relationships/hyperlink" Target="http://./Videos/Emotional%20Intelligence%20-%20YouTube%20(360p).mp4" TargetMode="External"/><Relationship Id="rId5" Type="http://schemas.openxmlformats.org/officeDocument/2006/relationships/image" Target="../media/image215.jpg"/></Relationships>
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
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
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hyperlink" Target="https://hbr.org/2017/12/what-it-takes-to-become-a-great-product-manager" TargetMode="External"/></Relationships>
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17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18.jpg"/><Relationship Id="rId4" Type="http://schemas.openxmlformats.org/officeDocument/2006/relationships/hyperlink" Target="https://www.bbc.com/news/business-41969801" TargetMode="External"/><Relationship Id="rId5" Type="http://schemas.openxmlformats.org/officeDocument/2006/relationships/hyperlink" Target="https://www.thebetterindia.com/41251/dr-vishal-rao-affordable-voice-prosthesis/" TargetMode="External"/></Relationships>
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Relationship Id="rId3" Type="http://schemas.openxmlformats.org/officeDocument/2006/relationships/image" Target="../media/image219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
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Relationship Id="rId3" Type="http://schemas.openxmlformats.org/officeDocument/2006/relationships/image" Target="../media/image220.jpg"/></Relationships>
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21.png"/></Relationships>
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Relationship Id="rId3" Type="http://schemas.openxmlformats.org/officeDocument/2006/relationships/image" Target="../media/image222.jpg"/><Relationship Id="rId4" Type="http://schemas.openxmlformats.org/officeDocument/2006/relationships/hyperlink" Target="https://www.altexsoft.com/blog/business/software-business-models-examples-revenue-streams-and-characteristics-for-products-services-and-platforms/" TargetMode="External"/></Relationships>
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3.jpg"/><Relationship Id="rId3" Type="http://schemas.openxmlformats.org/officeDocument/2006/relationships/hyperlink" Target="https://www.quicksprout.com/how-to-get-your-startup-funded/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4.jpg"/></Relationships>
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5.jpg"/></Relationships>
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26.jpg"/><Relationship Id="rId4" Type="http://schemas.openxmlformats.org/officeDocument/2006/relationships/hyperlink" Target="https://www.quicksprout.com/go/qspnm0321/" TargetMode="External"/><Relationship Id="rId5" Type="http://schemas.openxmlformats.org/officeDocument/2006/relationships/hyperlink" Target="https://www.quicksprout.com/go/qspnm0322/" TargetMode="External"/><Relationship Id="rId6" Type="http://schemas.openxmlformats.org/officeDocument/2006/relationships/hyperlink" Target="https://www.quicksprout.com/go/qspnm0323/" TargetMode="External"/><Relationship Id="rId7" Type="http://schemas.openxmlformats.org/officeDocument/2006/relationships/hyperlink" Target="https://www.quicksprout.com/go/qspnm0324/" TargetMode="External"/><Relationship Id="rId8" Type="http://schemas.openxmlformats.org/officeDocument/2006/relationships/hyperlink" Target="https://www.quicksprout.com/how-to-get-your-startup-funded/" TargetMode="External"/></Relationships>
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hyperlink" Target="https://www.ycombinator.com/" TargetMode="External"/><Relationship Id="rId4" Type="http://schemas.openxmlformats.org/officeDocument/2006/relationships/hyperlink" Target="https://www.techstars.com/" TargetMode="External"/></Relationships>
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7.jpg"/></Relationships>
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28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8.jpg"/></Relationships>
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9.png"/></Relationships>
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0.jpg"/></Relationships>
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1.jpg"/></Relationships>
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2.jpg"/></Relationships>
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3.jpg"/></Relationships>
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4.jpg"/></Relationships>
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5.jpg"/></Relationships>
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6.jpg"/></Relationships>
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lennysnewsletter.com/p/how-the-biggest-consumer-apps-got" TargetMode="External"/><Relationship Id="rId3" Type="http://schemas.openxmlformats.org/officeDocument/2006/relationships/image" Target="../media/image237.png"/></Relationships>
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lennysnewsletter.com/p/how-todays-fastest-growing-b2b-businesses" TargetMode="External"/><Relationship Id="rId3" Type="http://schemas.openxmlformats.org/officeDocument/2006/relationships/image" Target="../media/image238.jpg"/></Relationships>
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hyperlink" Target="https://academy.hubspot.com/?__hstc=115647897.bf65f79be1334351c3a105dc5161fe06.1603933926218.1603933926218.1603933926218.1&amp;__hssc=115647897.1.1603933926218&amp;__hsfp=1375827123" TargetMode="External"/></Relationships>
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hyperlink" Target="https://www.workday.com/en-us/forms/reports/report-gartner-financial-management-magic-quadrant.html?wdid=enus_ws_hm_wdhero_fi_wd_rep_17.0662%20" TargetMode="External"/><Relationship Id="rId4" Type="http://schemas.openxmlformats.org/officeDocument/2006/relationships/hyperlink" Target="https://blog.hubspot.com/marketing/best-content-product-launch?__hstc=115647897.bf65f79be1334351c3a105dc5161fe06.1603933926218.1603933926218.1603933926218.1&amp;__hssc=115647897.1.1603933926218&amp;__hsfp=1375827123" TargetMode="External"/></Relationships>
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9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Relationship Id="rId3" Type="http://schemas.openxmlformats.org/officeDocument/2006/relationships/image" Target="../media/image240.jpg"/></Relationships>
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1.jpg"/></Relationships>
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hyperlink" Target="https://www.drift.com/blog/what-is-product-marketing/" TargetMode="External"/></Relationships>
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42.png"/></Relationships>
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3.jpg"/></Relationships>
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4.png"/></Relationships>
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5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6.jpg"/></Relationships>
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46.jpg"/></Relationships>
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jpg"/></Relationships>
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/Relationships>
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248.png"/></Relationships>
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jpg"/></Relationships>
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jpg"/></Relationships>
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jpg"/></Relationships>
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jpg"/><Relationship Id="rId3" Type="http://schemas.openxmlformats.org/officeDocument/2006/relationships/image" Target="../media/image250.png"/></Relationships>
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jpg"/><Relationship Id="rId3" Type="http://schemas.openxmlformats.org/officeDocument/2006/relationships/image" Target="../media/image25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jpg"/><Relationship Id="rId3" Type="http://schemas.openxmlformats.org/officeDocument/2006/relationships/hyperlink" Target="https://www.youtube.com/watch?v=wgD2VzFqCaE" TargetMode="External"/></Relationships>
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jpg"/><Relationship Id="rId3" Type="http://schemas.openxmlformats.org/officeDocument/2006/relationships/image" Target="../media/image252.png"/></Relationships>
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jpg"/><Relationship Id="rId3" Type="http://schemas.openxmlformats.org/officeDocument/2006/relationships/image" Target="../media/image253.png"/></Relationships>
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jpg"/><Relationship Id="rId3" Type="http://schemas.openxmlformats.org/officeDocument/2006/relationships/image" Target="../media/image254.png"/></Relationships>
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9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en.wikipedia.org/wiki/Memorial_Sloan%E2%80%93Kettering_Cancer_Center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www.scality.com/solved/the-history-of-cloud-computing/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0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://www.businessmodelsinc.com/exponential-business-" TargetMode="Externa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www.cbinsights.com/research-unicorn-companies" TargetMode="Externa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pmarchive.com/guide_to_startups_part4.html" TargetMode="Externa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2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3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www.cbinsights.com/research-unicorn-companies" TargetMode="Externa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hbr.org/2002/08/the-discipline-of-innovation" TargetMode="Externa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home.kpmg/in/en/home/insights/2019/01/startup-landscape-ecosystem-growing-mature.html" TargetMode="Externa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0.jpg"/><Relationship Id="rId4" Type="http://schemas.openxmlformats.org/officeDocument/2006/relationships/image" Target="../media/image81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2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3.png"/><Relationship Id="rId4" Type="http://schemas.openxmlformats.org/officeDocument/2006/relationships/image" Target="../media/image84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5.jpg"/><Relationship Id="rId4" Type="http://schemas.openxmlformats.org/officeDocument/2006/relationships/image" Target="../media/image86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7.jpg"/><Relationship Id="rId4" Type="http://schemas.openxmlformats.org/officeDocument/2006/relationships/image" Target="../media/image88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48509" y="586509"/>
            <a:ext cx="6917055" cy="0"/>
          </a:xfrm>
          <a:custGeom>
            <a:avLst/>
            <a:gdLst/>
            <a:ahLst/>
            <a:cxnLst/>
            <a:rect l="l" t="t" r="r" b="b"/>
            <a:pathLst>
              <a:path w="6917055" h="0">
                <a:moveTo>
                  <a:pt x="0" y="0"/>
                </a:moveTo>
                <a:lnTo>
                  <a:pt x="69168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478809" y="780382"/>
            <a:ext cx="5786755" cy="0"/>
          </a:xfrm>
          <a:custGeom>
            <a:avLst/>
            <a:gdLst/>
            <a:ahLst/>
            <a:cxnLst/>
            <a:rect l="l" t="t" r="r" b="b"/>
            <a:pathLst>
              <a:path w="5786755" h="0">
                <a:moveTo>
                  <a:pt x="0" y="0"/>
                </a:moveTo>
                <a:lnTo>
                  <a:pt x="57865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88209" y="974256"/>
            <a:ext cx="6777355" cy="0"/>
          </a:xfrm>
          <a:custGeom>
            <a:avLst/>
            <a:gdLst/>
            <a:ahLst/>
            <a:cxnLst/>
            <a:rect l="l" t="t" r="r" b="b"/>
            <a:pathLst>
              <a:path w="6777355" h="0">
                <a:moveTo>
                  <a:pt x="0" y="0"/>
                </a:moveTo>
                <a:lnTo>
                  <a:pt x="67771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174009" y="1168130"/>
            <a:ext cx="6091555" cy="0"/>
          </a:xfrm>
          <a:custGeom>
            <a:avLst/>
            <a:gdLst/>
            <a:ahLst/>
            <a:cxnLst/>
            <a:rect l="l" t="t" r="r" b="b"/>
            <a:pathLst>
              <a:path w="6091555" h="0">
                <a:moveTo>
                  <a:pt x="0" y="0"/>
                </a:moveTo>
                <a:lnTo>
                  <a:pt x="60913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80309" y="1362004"/>
            <a:ext cx="6485255" cy="0"/>
          </a:xfrm>
          <a:custGeom>
            <a:avLst/>
            <a:gdLst/>
            <a:ahLst/>
            <a:cxnLst/>
            <a:rect l="l" t="t" r="r" b="b"/>
            <a:pathLst>
              <a:path w="6485255" h="0">
                <a:moveTo>
                  <a:pt x="0" y="0"/>
                </a:moveTo>
                <a:lnTo>
                  <a:pt x="64850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831109" y="1555878"/>
            <a:ext cx="6434455" cy="0"/>
          </a:xfrm>
          <a:custGeom>
            <a:avLst/>
            <a:gdLst/>
            <a:ahLst/>
            <a:cxnLst/>
            <a:rect l="l" t="t" r="r" b="b"/>
            <a:pathLst>
              <a:path w="6434455" h="0">
                <a:moveTo>
                  <a:pt x="0" y="0"/>
                </a:moveTo>
                <a:lnTo>
                  <a:pt x="64342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643909" y="1749752"/>
            <a:ext cx="5621655" cy="0"/>
          </a:xfrm>
          <a:custGeom>
            <a:avLst/>
            <a:gdLst/>
            <a:ahLst/>
            <a:cxnLst/>
            <a:rect l="l" t="t" r="r" b="b"/>
            <a:pathLst>
              <a:path w="5621655" h="0">
                <a:moveTo>
                  <a:pt x="0" y="0"/>
                </a:moveTo>
                <a:lnTo>
                  <a:pt x="56214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707409" y="1943626"/>
            <a:ext cx="5558155" cy="0"/>
          </a:xfrm>
          <a:custGeom>
            <a:avLst/>
            <a:gdLst/>
            <a:ahLst/>
            <a:cxnLst/>
            <a:rect l="l" t="t" r="r" b="b"/>
            <a:pathLst>
              <a:path w="5558155" h="0">
                <a:moveTo>
                  <a:pt x="0" y="0"/>
                </a:moveTo>
                <a:lnTo>
                  <a:pt x="5557981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71500" y="470156"/>
            <a:ext cx="74866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2" action="ppaction://hlinksldjump"/>
              </a:rPr>
              <a:t>1.</a:t>
            </a:r>
            <a:r>
              <a:rPr dirty="0" sz="900" spc="-15"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900" spc="-10">
                <a:latin typeface="Arial"/>
                <a:cs typeface="Arial"/>
                <a:hlinkClick r:id="rId2" action="ppaction://hlinksldjump"/>
              </a:rPr>
              <a:t>Introduction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05669" y="416508"/>
            <a:ext cx="215900" cy="1574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5">
                <a:latin typeface="Arial"/>
                <a:cs typeface="Arial"/>
                <a:hlinkClick r:id="rId2" action="ppaction://hlinksldjump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5">
                <a:latin typeface="Arial"/>
                <a:cs typeface="Arial"/>
                <a:hlinkClick r:id="rId3" action="ppaction://hlinksldjump"/>
              </a:rPr>
              <a:t>38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5">
                <a:latin typeface="Arial"/>
                <a:cs typeface="Arial"/>
                <a:hlinkClick r:id="rId4" action="ppaction://hlinksldjump"/>
              </a:rPr>
              <a:t>65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5">
                <a:latin typeface="Arial"/>
                <a:cs typeface="Arial"/>
                <a:hlinkClick r:id="rId5" action="ppaction://hlinksldjump"/>
              </a:rPr>
              <a:t>82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latin typeface="Arial"/>
                <a:cs typeface="Arial"/>
                <a:hlinkClick r:id="rId6" action="ppaction://hlinksldjump"/>
              </a:rPr>
              <a:t>110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5">
                <a:latin typeface="Arial"/>
                <a:cs typeface="Arial"/>
                <a:hlinkClick r:id="rId7" action="ppaction://hlinksldjump"/>
              </a:rPr>
              <a:t>127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5">
                <a:latin typeface="Arial"/>
                <a:cs typeface="Arial"/>
                <a:hlinkClick r:id="rId8" action="ppaction://hlinksldjump"/>
              </a:rPr>
              <a:t>149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latin typeface="Arial"/>
                <a:cs typeface="Arial"/>
                <a:hlinkClick r:id="rId9" action="ppaction://hlinksldjump"/>
              </a:rPr>
              <a:t>163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71500" y="660656"/>
            <a:ext cx="187642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3" action="ppaction://hlinksldjump"/>
              </a:rPr>
              <a:t>2.</a:t>
            </a:r>
            <a:r>
              <a:rPr dirty="0" sz="900" spc="-30">
                <a:latin typeface="Arial"/>
                <a:cs typeface="Arial"/>
                <a:hlinkClick r:id="rId3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3" action="ppaction://hlinksldjump"/>
              </a:rPr>
              <a:t>Overview</a:t>
            </a:r>
            <a:r>
              <a:rPr dirty="0" sz="900" spc="-25">
                <a:latin typeface="Arial"/>
                <a:cs typeface="Arial"/>
                <a:hlinkClick r:id="rId3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3" action="ppaction://hlinksldjump"/>
              </a:rPr>
              <a:t>of</a:t>
            </a:r>
            <a:r>
              <a:rPr dirty="0" sz="900" spc="-25">
                <a:latin typeface="Arial"/>
                <a:cs typeface="Arial"/>
                <a:hlinkClick r:id="rId3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3" action="ppaction://hlinksldjump"/>
              </a:rPr>
              <a:t>Product</a:t>
            </a:r>
            <a:r>
              <a:rPr dirty="0" sz="900" spc="-25">
                <a:latin typeface="Arial"/>
                <a:cs typeface="Arial"/>
                <a:hlinkClick r:id="rId3" action="ppaction://hlinksldjump"/>
              </a:rPr>
              <a:t> </a:t>
            </a:r>
            <a:r>
              <a:rPr dirty="0" sz="900" spc="-10">
                <a:latin typeface="Arial"/>
                <a:cs typeface="Arial"/>
                <a:hlinkClick r:id="rId3" action="ppaction://hlinksldjump"/>
              </a:rPr>
              <a:t>management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1500" y="851156"/>
            <a:ext cx="8877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4" action="ppaction://hlinksldjump"/>
              </a:rPr>
              <a:t>3.</a:t>
            </a:r>
            <a:r>
              <a:rPr dirty="0" sz="900" spc="-20">
                <a:latin typeface="Arial"/>
                <a:cs typeface="Arial"/>
                <a:hlinkClick r:id="rId4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4" action="ppaction://hlinksldjump"/>
              </a:rPr>
              <a:t>Core</a:t>
            </a:r>
            <a:r>
              <a:rPr dirty="0" sz="900" spc="-20">
                <a:latin typeface="Arial"/>
                <a:cs typeface="Arial"/>
                <a:hlinkClick r:id="rId4" action="ppaction://hlinksldjump"/>
              </a:rPr>
              <a:t> </a:t>
            </a:r>
            <a:r>
              <a:rPr dirty="0" sz="900" spc="-10">
                <a:latin typeface="Arial"/>
                <a:cs typeface="Arial"/>
                <a:hlinkClick r:id="rId4" action="ppaction://hlinksldjump"/>
              </a:rPr>
              <a:t>concepts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1500" y="1041656"/>
            <a:ext cx="15728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5" action="ppaction://hlinksldjump"/>
              </a:rPr>
              <a:t>4.1</a:t>
            </a:r>
            <a:r>
              <a:rPr dirty="0" sz="900" spc="-40"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5" action="ppaction://hlinksldjump"/>
              </a:rPr>
              <a:t>Identifying</a:t>
            </a:r>
            <a:r>
              <a:rPr dirty="0" sz="900" spc="-40"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5" action="ppaction://hlinksldjump"/>
              </a:rPr>
              <a:t>opportunities</a:t>
            </a:r>
            <a:r>
              <a:rPr dirty="0" sz="900" spc="-45">
                <a:latin typeface="Arial"/>
                <a:cs typeface="Arial"/>
                <a:hlinkClick r:id="rId5" action="ppaction://hlinksldjump"/>
              </a:rPr>
              <a:t> </a:t>
            </a:r>
            <a:r>
              <a:rPr dirty="0" sz="900" spc="-25">
                <a:latin typeface="Arial"/>
                <a:cs typeface="Arial"/>
                <a:hlinkClick r:id="rId5" action="ppaction://hlinksldjump"/>
              </a:rPr>
              <a:t>v2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1500" y="1244856"/>
            <a:ext cx="11791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6" action="ppaction://hlinksldjump"/>
              </a:rPr>
              <a:t>4.2</a:t>
            </a:r>
            <a:r>
              <a:rPr dirty="0" sz="900" spc="-30"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6" action="ppaction://hlinksldjump"/>
              </a:rPr>
              <a:t>Assess</a:t>
            </a:r>
            <a:r>
              <a:rPr dirty="0" sz="900" spc="-25">
                <a:latin typeface="Arial"/>
                <a:cs typeface="Arial"/>
                <a:hlinkClick r:id="rId6" action="ppaction://hlinksldjump"/>
              </a:rPr>
              <a:t> </a:t>
            </a:r>
            <a:r>
              <a:rPr dirty="0" sz="900" spc="-10">
                <a:latin typeface="Arial"/>
                <a:cs typeface="Arial"/>
                <a:hlinkClick r:id="rId6" action="ppaction://hlinksldjump"/>
              </a:rPr>
              <a:t>opportunity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71500" y="1435356"/>
            <a:ext cx="122999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7" action="ppaction://hlinksldjump"/>
              </a:rPr>
              <a:t>4.2.1</a:t>
            </a:r>
            <a:r>
              <a:rPr dirty="0" sz="900" spc="-30"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7" action="ppaction://hlinksldjump"/>
              </a:rPr>
              <a:t>Risks</a:t>
            </a:r>
            <a:r>
              <a:rPr dirty="0" sz="900" spc="-25">
                <a:latin typeface="Arial"/>
                <a:cs typeface="Arial"/>
                <a:hlinkClick r:id="rId7" action="ppaction://hlinksldjump"/>
              </a:rPr>
              <a:t> </a:t>
            </a:r>
            <a:r>
              <a:rPr dirty="0" sz="900" spc="-10">
                <a:latin typeface="Arial"/>
                <a:cs typeface="Arial"/>
                <a:hlinkClick r:id="rId7" action="ppaction://hlinksldjump"/>
              </a:rPr>
              <a:t>assessment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71500" y="1625856"/>
            <a:ext cx="203517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8" action="ppaction://hlinksldjump"/>
              </a:rPr>
              <a:t>4.3</a:t>
            </a:r>
            <a:r>
              <a:rPr dirty="0" sz="900" spc="-25"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8" action="ppaction://hlinksldjump"/>
              </a:rPr>
              <a:t>Create</a:t>
            </a:r>
            <a:r>
              <a:rPr dirty="0" sz="900" spc="-25"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8" action="ppaction://hlinksldjump"/>
              </a:rPr>
              <a:t>business</a:t>
            </a:r>
            <a:r>
              <a:rPr dirty="0" sz="900" spc="-25"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8" action="ppaction://hlinksldjump"/>
              </a:rPr>
              <a:t>plan</a:t>
            </a:r>
            <a:r>
              <a:rPr dirty="0" sz="900" spc="-25"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8" action="ppaction://hlinksldjump"/>
              </a:rPr>
              <a:t>-</a:t>
            </a:r>
            <a:r>
              <a:rPr dirty="0" sz="900" spc="-25"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8" action="ppaction://hlinksldjump"/>
              </a:rPr>
              <a:t>Lean</a:t>
            </a:r>
            <a:r>
              <a:rPr dirty="0" sz="900" spc="-25">
                <a:latin typeface="Arial"/>
                <a:cs typeface="Arial"/>
                <a:hlinkClick r:id="rId8" action="ppaction://hlinksldjump"/>
              </a:rPr>
              <a:t> </a:t>
            </a:r>
            <a:r>
              <a:rPr dirty="0" sz="900" spc="-10">
                <a:latin typeface="Arial"/>
                <a:cs typeface="Arial"/>
                <a:hlinkClick r:id="rId8" action="ppaction://hlinksldjump"/>
              </a:rPr>
              <a:t>canvas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1500" y="1829056"/>
            <a:ext cx="209867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latin typeface="Arial"/>
                <a:cs typeface="Arial"/>
                <a:hlinkClick r:id="rId9" action="ppaction://hlinksldjump"/>
              </a:rPr>
              <a:t>4.4.</a:t>
            </a:r>
            <a:r>
              <a:rPr dirty="0" sz="900" spc="-30"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9" action="ppaction://hlinksldjump"/>
              </a:rPr>
              <a:t>Specify</a:t>
            </a:r>
            <a:r>
              <a:rPr dirty="0" sz="900" spc="-25"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9" action="ppaction://hlinksldjump"/>
              </a:rPr>
              <a:t>product</a:t>
            </a:r>
            <a:r>
              <a:rPr dirty="0" sz="900" spc="-30"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9" action="ppaction://hlinksldjump"/>
              </a:rPr>
              <a:t>features</a:t>
            </a:r>
            <a:r>
              <a:rPr dirty="0" sz="900" spc="-25"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9" action="ppaction://hlinksldjump"/>
              </a:rPr>
              <a:t>-</a:t>
            </a:r>
            <a:r>
              <a:rPr dirty="0" sz="900" spc="-25"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900">
                <a:latin typeface="Arial"/>
                <a:cs typeface="Arial"/>
                <a:hlinkClick r:id="rId9" action="ppaction://hlinksldjump"/>
              </a:rPr>
              <a:t>Story</a:t>
            </a:r>
            <a:r>
              <a:rPr dirty="0" sz="900" spc="-30">
                <a:latin typeface="Arial"/>
                <a:cs typeface="Arial"/>
                <a:hlinkClick r:id="rId9" action="ppaction://hlinksldjump"/>
              </a:rPr>
              <a:t> </a:t>
            </a:r>
            <a:r>
              <a:rPr dirty="0" sz="900" spc="-25">
                <a:latin typeface="Arial"/>
                <a:cs typeface="Arial"/>
                <a:hlinkClick r:id="rId9" action="ppaction://hlinksldjump"/>
              </a:rPr>
              <a:t>map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0"/>
            <a:ext cx="8821420" cy="6858000"/>
            <a:chOff x="0" y="0"/>
            <a:chExt cx="882142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0"/>
              <a:ext cx="8516112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6438"/>
            <a:ext cx="7757159" cy="281305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needs</a:t>
            </a:r>
            <a:endParaRPr sz="1800">
              <a:latin typeface="Arial"/>
              <a:cs typeface="Arial"/>
            </a:endParaRPr>
          </a:p>
          <a:p>
            <a:pPr lvl="1" marL="698500" marR="298450" indent="-330835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Newspapers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faster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print.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Linotype machine</a:t>
            </a:r>
            <a:endParaRPr sz="1800">
              <a:latin typeface="Arial"/>
              <a:cs typeface="Arial"/>
            </a:endParaRPr>
          </a:p>
          <a:p>
            <a:pPr lvl="1" marL="698500" marR="5080" indent="-330835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days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newspapers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money.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invented </a:t>
            </a:r>
            <a:r>
              <a:rPr dirty="0" sz="1800">
                <a:latin typeface="Arial"/>
                <a:cs typeface="Arial"/>
              </a:rPr>
              <a:t>advertisements 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kept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 </a:t>
            </a:r>
            <a:r>
              <a:rPr dirty="0" sz="1800" spc="-25">
                <a:latin typeface="Arial"/>
                <a:cs typeface="Arial"/>
              </a:rPr>
              <a:t>low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Industry &amp; market </a:t>
            </a:r>
            <a:r>
              <a:rPr dirty="0" sz="1800" spc="-10"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Retail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changes: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E-</a:t>
            </a:r>
            <a:r>
              <a:rPr dirty="0" sz="1800" spc="-10">
                <a:latin typeface="Arial"/>
                <a:cs typeface="Arial"/>
              </a:rPr>
              <a:t>Commerce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Banking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changes: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banks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6438"/>
            <a:ext cx="7771130" cy="367411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</a:t>
            </a:r>
            <a:r>
              <a:rPr dirty="0" sz="1800">
                <a:latin typeface="Arial"/>
                <a:cs typeface="Arial"/>
              </a:rPr>
              <a:t>emographic</a:t>
            </a:r>
            <a:r>
              <a:rPr dirty="0" sz="1800" spc="-10">
                <a:latin typeface="Arial"/>
                <a:cs typeface="Arial"/>
              </a:rPr>
              <a:t> changes</a:t>
            </a:r>
            <a:endParaRPr sz="1800">
              <a:latin typeface="Arial"/>
              <a:cs typeface="Arial"/>
            </a:endParaRPr>
          </a:p>
          <a:p>
            <a:pPr lvl="1" marL="698500" marR="5080" indent="-330835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1970s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saw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education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explosion.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shortage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workers.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Japan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Robots</a:t>
            </a:r>
            <a:endParaRPr sz="1800">
              <a:latin typeface="Arial"/>
              <a:cs typeface="Arial"/>
            </a:endParaRPr>
          </a:p>
          <a:p>
            <a:pPr lvl="1" marL="698500" marR="389890" indent="-330835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Affluent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educated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holiday.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 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resort </a:t>
            </a:r>
            <a:r>
              <a:rPr dirty="0" sz="1800" spc="-10">
                <a:latin typeface="Arial"/>
                <a:cs typeface="Arial"/>
              </a:rPr>
              <a:t>business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Change 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perception</a:t>
            </a:r>
            <a:endParaRPr sz="1800">
              <a:latin typeface="Arial"/>
              <a:cs typeface="Arial"/>
            </a:endParaRPr>
          </a:p>
          <a:p>
            <a:pPr lvl="1" marL="698500" marR="448945" indent="-330835">
              <a:lnSpc>
                <a:spcPct val="100000"/>
              </a:lnSpc>
              <a:spcBef>
                <a:spcPts val="305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spite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mortality rates,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Americans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concerned </a:t>
            </a:r>
            <a:r>
              <a:rPr dirty="0" sz="1800" spc="-10">
                <a:latin typeface="Arial"/>
                <a:cs typeface="Arial"/>
              </a:rPr>
              <a:t>about </a:t>
            </a:r>
            <a:r>
              <a:rPr dirty="0" sz="1800">
                <a:latin typeface="Arial"/>
                <a:cs typeface="Arial"/>
              </a:rPr>
              <a:t>cancer,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heart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disease,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etc.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mags,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gym,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healthy foods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New </a:t>
            </a:r>
            <a:r>
              <a:rPr dirty="0" sz="1800" spc="-10">
                <a:latin typeface="Arial"/>
                <a:cs typeface="Arial"/>
              </a:rPr>
              <a:t>knowledge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 spc="-10">
                <a:latin typeface="Arial"/>
                <a:cs typeface="Arial"/>
              </a:rPr>
              <a:t>Computers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innovation…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39990" cy="3636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look,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ask,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listen,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 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conceptual &amp;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perceptual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Keep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focused.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Else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10">
                <a:latin typeface="Arial"/>
                <a:cs typeface="Arial"/>
              </a:rPr>
              <a:t> confused</a:t>
            </a:r>
            <a:endParaRPr sz="1800">
              <a:latin typeface="Arial"/>
              <a:cs typeface="Arial"/>
            </a:endParaRPr>
          </a:p>
          <a:p>
            <a:pPr marL="299085" marR="14414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Start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small: Example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putting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number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sticks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matchbox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50),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gave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Swedes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world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monopoly 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half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century</a:t>
            </a:r>
            <a:endParaRPr sz="1800">
              <a:latin typeface="Arial"/>
              <a:cs typeface="Arial"/>
            </a:endParaRPr>
          </a:p>
          <a:p>
            <a:pPr marL="299085" marR="577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Aim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leadership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beginning,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else 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unlikely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innovative enough</a:t>
            </a:r>
            <a:endParaRPr sz="1800">
              <a:latin typeface="Arial"/>
              <a:cs typeface="Arial"/>
            </a:endParaRPr>
          </a:p>
          <a:p>
            <a:pPr marL="299085" marR="8191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ingenuity,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else,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focus. </a:t>
            </a:r>
            <a:r>
              <a:rPr dirty="0" sz="1800">
                <a:latin typeface="Arial"/>
                <a:cs typeface="Arial"/>
              </a:rPr>
              <a:t>Edison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worked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electric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field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only.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Citibank did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venture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health </a:t>
            </a:r>
            <a:r>
              <a:rPr dirty="0" sz="1800" spc="-20">
                <a:latin typeface="Arial"/>
                <a:cs typeface="Arial"/>
              </a:rPr>
              <a:t>care</a:t>
            </a:r>
            <a:endParaRPr sz="1800">
              <a:latin typeface="Arial"/>
              <a:cs typeface="Arial"/>
            </a:endParaRPr>
          </a:p>
          <a:p>
            <a:pPr marL="299085" marR="19621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diligence (careful),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persistence,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commitment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lacking,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talent, </a:t>
            </a:r>
            <a:r>
              <a:rPr dirty="0" sz="1800">
                <a:latin typeface="Arial"/>
                <a:cs typeface="Arial"/>
              </a:rPr>
              <a:t>ingenuity,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endeavour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Principles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 spc="-50">
                <a:solidFill>
                  <a:srgbClr val="006FC0"/>
                </a:solidFill>
              </a:rPr>
              <a:t>– </a:t>
            </a:r>
            <a:r>
              <a:rPr dirty="0">
                <a:solidFill>
                  <a:srgbClr val="006FC0"/>
                </a:solidFill>
              </a:rPr>
              <a:t>Peter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Drucker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1536"/>
            <a:ext cx="7550150" cy="2053589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4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>
                <a:latin typeface="Arial"/>
                <a:cs typeface="Arial"/>
              </a:rPr>
              <a:t>nual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Bill</a:t>
            </a:r>
            <a:r>
              <a:rPr dirty="0" sz="1800" spc="-10">
                <a:latin typeface="Arial"/>
                <a:cs typeface="Arial"/>
              </a:rPr>
              <a:t> Gates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2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weeks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shut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world</a:t>
            </a:r>
            <a:endParaRPr sz="16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Go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through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ideas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submitted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employees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Hack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days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(Inspired)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9"/>
              </a:spcBef>
              <a:buFont typeface="Arial"/>
              <a:buChar char="–"/>
              <a:tabLst>
                <a:tab pos="698500" algn="l"/>
                <a:tab pos="699135" algn="l"/>
              </a:tabLst>
            </a:pPr>
            <a:r>
              <a:rPr dirty="0" sz="1600" i="1">
                <a:latin typeface="Arial"/>
                <a:cs typeface="Arial"/>
              </a:rPr>
              <a:t>Hack</a:t>
            </a:r>
            <a:r>
              <a:rPr dirty="0" sz="1600" spc="-4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days</a:t>
            </a:r>
            <a:r>
              <a:rPr dirty="0" sz="1600" spc="-4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–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directed</a:t>
            </a:r>
            <a:r>
              <a:rPr dirty="0" sz="1600" spc="-4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and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spc="-10" i="1">
                <a:latin typeface="Arial"/>
                <a:cs typeface="Arial"/>
              </a:rPr>
              <a:t>undirected.</a:t>
            </a:r>
            <a:endParaRPr sz="16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698500" algn="l"/>
                <a:tab pos="699135" algn="l"/>
              </a:tabLst>
            </a:pPr>
            <a:r>
              <a:rPr dirty="0" sz="1600" i="1">
                <a:latin typeface="Arial"/>
                <a:cs typeface="Arial"/>
              </a:rPr>
              <a:t>Eg</a:t>
            </a:r>
            <a:r>
              <a:rPr dirty="0" sz="1600" spc="-5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of</a:t>
            </a:r>
            <a:r>
              <a:rPr dirty="0" sz="1600" spc="-4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directed</a:t>
            </a:r>
            <a:r>
              <a:rPr dirty="0" sz="1600" spc="-5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hack</a:t>
            </a:r>
            <a:r>
              <a:rPr dirty="0" sz="1600" spc="-5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day</a:t>
            </a:r>
            <a:r>
              <a:rPr dirty="0" sz="1600" spc="-5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with</a:t>
            </a:r>
            <a:r>
              <a:rPr dirty="0" sz="1600" spc="-5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a</a:t>
            </a:r>
            <a:r>
              <a:rPr dirty="0" sz="1600" spc="-4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theme</a:t>
            </a:r>
            <a:r>
              <a:rPr dirty="0" sz="1600" spc="-1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–</a:t>
            </a:r>
            <a:r>
              <a:rPr dirty="0" sz="1600" spc="-5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reduce</a:t>
            </a:r>
            <a:r>
              <a:rPr dirty="0" sz="1600" spc="-4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customer</a:t>
            </a:r>
            <a:r>
              <a:rPr dirty="0" sz="1600" spc="-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churn,</a:t>
            </a:r>
            <a:r>
              <a:rPr dirty="0" sz="1600" spc="-4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increase</a:t>
            </a:r>
            <a:r>
              <a:rPr dirty="0" sz="1600" spc="-50" i="1">
                <a:latin typeface="Arial"/>
                <a:cs typeface="Arial"/>
              </a:rPr>
              <a:t> </a:t>
            </a:r>
            <a:r>
              <a:rPr dirty="0" sz="1600" spc="-20" i="1">
                <a:latin typeface="Arial"/>
                <a:cs typeface="Arial"/>
              </a:rPr>
              <a:t>life</a:t>
            </a:r>
            <a:endParaRPr sz="16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1600" i="1">
                <a:latin typeface="Arial"/>
                <a:cs typeface="Arial"/>
              </a:rPr>
              <a:t>time</a:t>
            </a:r>
            <a:r>
              <a:rPr dirty="0" sz="1600" spc="-2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value</a:t>
            </a:r>
            <a:r>
              <a:rPr dirty="0" sz="1600" spc="-55" i="1">
                <a:latin typeface="Arial"/>
                <a:cs typeface="Arial"/>
              </a:rPr>
              <a:t> </a:t>
            </a:r>
            <a:r>
              <a:rPr dirty="0" sz="1600" spc="-10" i="1">
                <a:latin typeface="Arial"/>
                <a:cs typeface="Arial"/>
              </a:rPr>
              <a:t>(Inspired)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Identify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opportunities…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98423" y="211582"/>
            <a:ext cx="5907405" cy="10013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Ideation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techniques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(Cooper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 spc="-50">
                <a:solidFill>
                  <a:srgbClr val="006FC0"/>
                </a:solidFill>
              </a:rPr>
              <a:t>&amp; </a:t>
            </a:r>
            <a:r>
              <a:rPr dirty="0" spc="-10">
                <a:solidFill>
                  <a:srgbClr val="006FC0"/>
                </a:solidFill>
              </a:rPr>
              <a:t>Edgett)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8300" y="1446274"/>
            <a:ext cx="6263640" cy="535076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6814820" cy="1329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really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around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needs?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HBR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assumed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 &amp;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 need of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20">
                <a:latin typeface="Arial"/>
                <a:cs typeface="Arial"/>
              </a:rPr>
              <a:t>DBS?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 did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DBS satisfy that </a:t>
            </a:r>
            <a:r>
              <a:rPr dirty="0" sz="1800" spc="-10">
                <a:latin typeface="Arial"/>
                <a:cs typeface="Arial"/>
              </a:rPr>
              <a:t>need?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Case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study: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25">
                <a:solidFill>
                  <a:srgbClr val="006FC0"/>
                </a:solidFill>
              </a:rPr>
              <a:t>DBS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9023" y="4017264"/>
            <a:ext cx="2514600" cy="108146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6146800" cy="234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Fresh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Foods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Musthafa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lessons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Fresh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Foods?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Fresh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preservative free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possible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Packaging innovation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Vada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Marketing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innovation: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Trust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shops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Case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study: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ID</a:t>
            </a:r>
            <a:r>
              <a:rPr dirty="0" spc="-1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Fresh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Foods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2656" y="4882896"/>
            <a:ext cx="1821179" cy="176326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6833870" cy="192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Consider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current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job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company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Think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unmet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underserved needs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compelling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benefit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customer.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56386"/>
            <a:ext cx="8981440" cy="6733540"/>
            <a:chOff x="0" y="56386"/>
            <a:chExt cx="8981440" cy="673354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399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399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399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288" y="56386"/>
              <a:ext cx="7438644" cy="6733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7799705" cy="34467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767715" indent="-2286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India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73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potential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unicorns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2021,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up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52 </a:t>
            </a:r>
            <a:r>
              <a:rPr dirty="0" sz="2400">
                <a:latin typeface="Arial"/>
                <a:cs typeface="Arial"/>
              </a:rPr>
              <a:t>soonicorns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2020,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Bengaluru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leading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list </a:t>
            </a:r>
            <a:r>
              <a:rPr dirty="0" sz="2400">
                <a:latin typeface="Arial"/>
                <a:cs typeface="Arial"/>
              </a:rPr>
              <a:t>followed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Mumbai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0">
                <a:latin typeface="Arial"/>
                <a:cs typeface="Arial"/>
              </a:rPr>
              <a:t> Delhi-</a:t>
            </a:r>
            <a:r>
              <a:rPr dirty="0" sz="2400" spc="-25">
                <a:latin typeface="Arial"/>
                <a:cs typeface="Arial"/>
              </a:rPr>
              <a:t>NCR</a:t>
            </a:r>
            <a:endParaRPr sz="2400">
              <a:latin typeface="Arial"/>
              <a:cs typeface="Arial"/>
            </a:endParaRPr>
          </a:p>
          <a:p>
            <a:pPr algn="just" marL="241300" marR="716280" indent="-228600">
              <a:lnSpc>
                <a:spcPct val="100000"/>
              </a:lnSpc>
              <a:spcBef>
                <a:spcPts val="505"/>
              </a:spcBef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emergence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new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models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fintech,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consumer </a:t>
            </a:r>
            <a:r>
              <a:rPr dirty="0" sz="2400">
                <a:latin typeface="Arial"/>
                <a:cs typeface="Arial"/>
              </a:rPr>
              <a:t>services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ecommerce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has revitalised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funding </a:t>
            </a:r>
            <a:r>
              <a:rPr dirty="0" sz="2400" spc="-25">
                <a:latin typeface="Arial"/>
                <a:cs typeface="Arial"/>
              </a:rPr>
              <a:t>in </a:t>
            </a:r>
            <a:r>
              <a:rPr dirty="0" sz="2400">
                <a:latin typeface="Arial"/>
                <a:cs typeface="Arial"/>
              </a:rPr>
              <a:t>these </a:t>
            </a:r>
            <a:r>
              <a:rPr dirty="0" sz="2400" spc="-10">
                <a:latin typeface="Arial"/>
                <a:cs typeface="Arial"/>
              </a:rPr>
              <a:t>sectors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509"/>
              </a:spcBef>
            </a:pP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startups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raise capital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high valuations,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investors </a:t>
            </a:r>
            <a:r>
              <a:rPr dirty="0" sz="2400">
                <a:latin typeface="Arial"/>
                <a:cs typeface="Arial"/>
              </a:rPr>
              <a:t>caution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against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short-term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thinking around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growth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the </a:t>
            </a:r>
            <a:r>
              <a:rPr dirty="0" sz="2400">
                <a:latin typeface="Arial"/>
                <a:cs typeface="Arial"/>
              </a:rPr>
              <a:t>cost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unit </a:t>
            </a:r>
            <a:r>
              <a:rPr dirty="0" sz="2400" spc="-10">
                <a:latin typeface="Arial"/>
                <a:cs typeface="Arial"/>
              </a:rPr>
              <a:t>economics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Upcoming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unicorns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start- </a:t>
            </a:r>
            <a:r>
              <a:rPr dirty="0" sz="3600">
                <a:solidFill>
                  <a:srgbClr val="006FC0"/>
                </a:solidFill>
              </a:rPr>
              <a:t>ups in </a:t>
            </a:r>
            <a:r>
              <a:rPr dirty="0" sz="3600" spc="-10">
                <a:solidFill>
                  <a:srgbClr val="006FC0"/>
                </a:solidFill>
              </a:rPr>
              <a:t>India</a:t>
            </a:r>
            <a:endParaRPr sz="3600"/>
          </a:p>
        </p:txBody>
      </p:sp>
      <p:sp>
        <p:nvSpPr>
          <p:cNvPr id="17" name="object 17" descr=""/>
          <p:cNvSpPr txBox="1"/>
          <p:nvPr/>
        </p:nvSpPr>
        <p:spPr>
          <a:xfrm>
            <a:off x="383540" y="5524906"/>
            <a:ext cx="56737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https://inc42.com/features/the-next-unicorns-soonicorn-startups-in-india/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371"/>
            <a:ext cx="187071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1194" y="3570477"/>
            <a:ext cx="598297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4751273"/>
            <a:ext cx="6071870" cy="10242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Assess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opportunity</a:t>
            </a:r>
            <a:endParaRPr sz="3200">
              <a:latin typeface="Arial"/>
              <a:cs typeface="Arial"/>
            </a:endParaRPr>
          </a:p>
          <a:p>
            <a:pPr marL="3526790">
              <a:lnSpc>
                <a:spcPct val="100000"/>
              </a:lnSpc>
              <a:spcBef>
                <a:spcPts val="1614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3123565" cy="991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</a:t>
            </a:r>
            <a:r>
              <a:rPr dirty="0" sz="1800">
                <a:latin typeface="Arial"/>
                <a:cs typeface="Arial"/>
              </a:rPr>
              <a:t>efine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proposition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Assess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 the</a:t>
            </a:r>
            <a:r>
              <a:rPr dirty="0" sz="1800" spc="-10">
                <a:latin typeface="Arial"/>
                <a:cs typeface="Arial"/>
              </a:rPr>
              <a:t> product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Assess the</a:t>
            </a:r>
            <a:r>
              <a:rPr dirty="0" sz="1800" spc="-10">
                <a:latin typeface="Arial"/>
                <a:cs typeface="Arial"/>
              </a:rPr>
              <a:t> risks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Contents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668259" cy="399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Define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 /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pain </a:t>
            </a:r>
            <a:r>
              <a:rPr dirty="0" sz="1800" spc="-1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Ex.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Difficult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reach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Metro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station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(Bounce)</a:t>
            </a:r>
            <a:endParaRPr sz="1800">
              <a:latin typeface="Arial"/>
              <a:cs typeface="Arial"/>
            </a:endParaRPr>
          </a:p>
          <a:p>
            <a:pPr marL="299085" marR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Explain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their </a:t>
            </a:r>
            <a:r>
              <a:rPr dirty="0" sz="1800">
                <a:latin typeface="Arial"/>
                <a:cs typeface="Arial"/>
              </a:rPr>
              <a:t>situation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(relevancy)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Ex.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Rent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bike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dirty="0" sz="1800" spc="-3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pickup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near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your house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&amp;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drop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anywhere</a:t>
            </a:r>
            <a:r>
              <a:rPr dirty="0" sz="1800" spc="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(Bounce)</a:t>
            </a:r>
            <a:endParaRPr sz="1800">
              <a:latin typeface="Arial"/>
              <a:cs typeface="Arial"/>
            </a:endParaRPr>
          </a:p>
          <a:p>
            <a:pPr marL="299085" marR="39052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Determine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benefits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delivers, preferably</a:t>
            </a:r>
            <a:r>
              <a:rPr dirty="0" sz="1800" spc="-10">
                <a:latin typeface="Arial"/>
                <a:cs typeface="Arial"/>
              </a:rPr>
              <a:t> quantifiable (Value)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Ex.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Easy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reach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Metro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station.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Saves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30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minutes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Explain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why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 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instead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competition’s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(Differentiation)</a:t>
            </a:r>
            <a:endParaRPr sz="1800">
              <a:latin typeface="Arial"/>
              <a:cs typeface="Arial"/>
            </a:endParaRPr>
          </a:p>
          <a:p>
            <a:pPr lvl="1" marL="698500" marR="53975" indent="-33083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Ex.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More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convenient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than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walking</a:t>
            </a:r>
            <a:r>
              <a:rPr dirty="0" sz="1800" spc="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bus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stop,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then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taking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bus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then</a:t>
            </a:r>
            <a:r>
              <a:rPr dirty="0" sz="1800" spc="-3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once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again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walk</a:t>
            </a:r>
            <a:r>
              <a:rPr dirty="0" sz="1800" spc="3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Metro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station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Define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value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proposition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Define</a:t>
            </a:r>
            <a:r>
              <a:rPr dirty="0" spc="-6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value: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Examples</a:t>
            </a: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312089" y="1487424"/>
          <a:ext cx="8524875" cy="4838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2435"/>
                <a:gridCol w="1702435"/>
                <a:gridCol w="1702435"/>
                <a:gridCol w="1702435"/>
                <a:gridCol w="1703704"/>
              </a:tblGrid>
              <a:tr h="1322070">
                <a:tc>
                  <a:txBody>
                    <a:bodyPr/>
                    <a:lstStyle/>
                    <a:p>
                      <a:pPr marL="4679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Product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E2BB"/>
                    </a:solidFill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Pain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point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E2B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How</a:t>
                      </a:r>
                      <a:r>
                        <a:rPr dirty="0" sz="1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does</a:t>
                      </a:r>
                      <a:r>
                        <a:rPr dirty="0" sz="16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it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solve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E2B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Benefit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Value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prop.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E2B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Differentiation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algn="ctr" marL="278765" marR="269875" indent="1905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competition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E2BB"/>
                    </a:solidFill>
                  </a:tcPr>
                </a:tc>
              </a:tr>
              <a:tr h="132207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Bounce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Difficult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reach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Metro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station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Provide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bike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 marR="269875">
                        <a:lnSpc>
                          <a:spcPct val="114999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rent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pickup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drop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anywhere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Easy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reach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Metro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station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convenient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bus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2207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AirBnB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Unable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a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 marR="109855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feel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city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its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people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&amp;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culture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Rent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room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a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 marR="135255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house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instead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hotel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unique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215" marR="406400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experience</a:t>
                      </a:r>
                      <a:r>
                        <a:rPr dirty="0" sz="16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local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culture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Hotels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not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850" marR="586740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provide</a:t>
                      </a:r>
                      <a:r>
                        <a:rPr dirty="0" sz="16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this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experience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7185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Zoom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Poor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video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quality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Better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technology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Superior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experience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Superior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quality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850" marR="496570">
                        <a:lnSpc>
                          <a:spcPct val="114999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compared</a:t>
                      </a:r>
                      <a:r>
                        <a:rPr dirty="0" sz="16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WebEx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Define</a:t>
            </a:r>
            <a:r>
              <a:rPr dirty="0" spc="-6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value: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Exercise</a:t>
            </a:r>
          </a:p>
        </p:txBody>
      </p:sp>
      <p:grpSp>
        <p:nvGrpSpPr>
          <p:cNvPr id="16" name="object 16" descr=""/>
          <p:cNvGrpSpPr/>
          <p:nvPr/>
        </p:nvGrpSpPr>
        <p:grpSpPr>
          <a:xfrm>
            <a:off x="298450" y="1460246"/>
            <a:ext cx="8579485" cy="5083810"/>
            <a:chOff x="298450" y="1460246"/>
            <a:chExt cx="8579485" cy="5083810"/>
          </a:xfrm>
        </p:grpSpPr>
        <p:sp>
          <p:nvSpPr>
            <p:cNvPr id="17" name="object 17" descr=""/>
            <p:cNvSpPr/>
            <p:nvPr/>
          </p:nvSpPr>
          <p:spPr>
            <a:xfrm>
              <a:off x="304800" y="1466570"/>
              <a:ext cx="8566785" cy="939165"/>
            </a:xfrm>
            <a:custGeom>
              <a:avLst/>
              <a:gdLst/>
              <a:ahLst/>
              <a:cxnLst/>
              <a:rect l="l" t="t" r="r" b="b"/>
              <a:pathLst>
                <a:path w="8566785" h="939164">
                  <a:moveTo>
                    <a:pt x="3025140" y="0"/>
                  </a:moveTo>
                  <a:lnTo>
                    <a:pt x="1182801" y="0"/>
                  </a:lnTo>
                  <a:lnTo>
                    <a:pt x="0" y="0"/>
                  </a:lnTo>
                  <a:lnTo>
                    <a:pt x="0" y="938555"/>
                  </a:lnTo>
                  <a:lnTo>
                    <a:pt x="1182751" y="938555"/>
                  </a:lnTo>
                  <a:lnTo>
                    <a:pt x="3025140" y="938555"/>
                  </a:lnTo>
                  <a:lnTo>
                    <a:pt x="3025140" y="0"/>
                  </a:lnTo>
                  <a:close/>
                </a:path>
                <a:path w="8566785" h="939164">
                  <a:moveTo>
                    <a:pt x="8566277" y="0"/>
                  </a:moveTo>
                  <a:lnTo>
                    <a:pt x="6764782" y="0"/>
                  </a:lnTo>
                  <a:lnTo>
                    <a:pt x="4978273" y="0"/>
                  </a:lnTo>
                  <a:lnTo>
                    <a:pt x="3025267" y="0"/>
                  </a:lnTo>
                  <a:lnTo>
                    <a:pt x="3025267" y="938555"/>
                  </a:lnTo>
                  <a:lnTo>
                    <a:pt x="4978273" y="938555"/>
                  </a:lnTo>
                  <a:lnTo>
                    <a:pt x="6764782" y="938555"/>
                  </a:lnTo>
                  <a:lnTo>
                    <a:pt x="8566277" y="938555"/>
                  </a:lnTo>
                  <a:lnTo>
                    <a:pt x="8566277" y="0"/>
                  </a:lnTo>
                  <a:close/>
                </a:path>
              </a:pathLst>
            </a:custGeom>
            <a:solidFill>
              <a:srgbClr val="D5E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98450" y="1460246"/>
              <a:ext cx="8579485" cy="5083810"/>
            </a:xfrm>
            <a:custGeom>
              <a:avLst/>
              <a:gdLst/>
              <a:ahLst/>
              <a:cxnLst/>
              <a:rect l="l" t="t" r="r" b="b"/>
              <a:pathLst>
                <a:path w="8579485" h="5083809">
                  <a:moveTo>
                    <a:pt x="1189101" y="0"/>
                  </a:moveTo>
                  <a:lnTo>
                    <a:pt x="1189101" y="5083390"/>
                  </a:lnTo>
                </a:path>
                <a:path w="8579485" h="5083809">
                  <a:moveTo>
                    <a:pt x="3031616" y="0"/>
                  </a:moveTo>
                  <a:lnTo>
                    <a:pt x="3031616" y="5083390"/>
                  </a:lnTo>
                </a:path>
                <a:path w="8579485" h="5083809">
                  <a:moveTo>
                    <a:pt x="4984623" y="0"/>
                  </a:moveTo>
                  <a:lnTo>
                    <a:pt x="4984623" y="5083390"/>
                  </a:lnTo>
                </a:path>
                <a:path w="8579485" h="5083809">
                  <a:moveTo>
                    <a:pt x="6771132" y="0"/>
                  </a:moveTo>
                  <a:lnTo>
                    <a:pt x="6771132" y="5083390"/>
                  </a:lnTo>
                </a:path>
                <a:path w="8579485" h="5083809">
                  <a:moveTo>
                    <a:pt x="0" y="944879"/>
                  </a:moveTo>
                  <a:lnTo>
                    <a:pt x="8578977" y="944879"/>
                  </a:lnTo>
                </a:path>
                <a:path w="8579485" h="5083809">
                  <a:moveTo>
                    <a:pt x="0" y="2322195"/>
                  </a:moveTo>
                  <a:lnTo>
                    <a:pt x="8578977" y="2322195"/>
                  </a:lnTo>
                </a:path>
                <a:path w="8579485" h="5083809">
                  <a:moveTo>
                    <a:pt x="0" y="3699636"/>
                  </a:moveTo>
                  <a:lnTo>
                    <a:pt x="8578977" y="3699636"/>
                  </a:lnTo>
                </a:path>
                <a:path w="8579485" h="5083809">
                  <a:moveTo>
                    <a:pt x="6350" y="0"/>
                  </a:moveTo>
                  <a:lnTo>
                    <a:pt x="6350" y="5083390"/>
                  </a:lnTo>
                </a:path>
                <a:path w="8579485" h="5083809">
                  <a:moveTo>
                    <a:pt x="8572627" y="0"/>
                  </a:moveTo>
                  <a:lnTo>
                    <a:pt x="8572627" y="5083390"/>
                  </a:lnTo>
                </a:path>
                <a:path w="8579485" h="5083809">
                  <a:moveTo>
                    <a:pt x="0" y="6350"/>
                  </a:moveTo>
                  <a:lnTo>
                    <a:pt x="8578977" y="6350"/>
                  </a:lnTo>
                </a:path>
                <a:path w="8579485" h="5083809">
                  <a:moveTo>
                    <a:pt x="0" y="5077040"/>
                  </a:moveTo>
                  <a:lnTo>
                    <a:pt x="8578977" y="507704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99973" y="1461897"/>
            <a:ext cx="7912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Arial"/>
                <a:cs typeface="Arial"/>
              </a:rPr>
              <a:t>Product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06651" y="1461897"/>
            <a:ext cx="1005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Pain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point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39159" y="1461897"/>
            <a:ext cx="17360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How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does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it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solve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462396" y="1424711"/>
            <a:ext cx="1427480" cy="586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1009" marR="5080" indent="-448945">
              <a:lnSpc>
                <a:spcPct val="114999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Benefit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/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Value </a:t>
            </a:r>
            <a:r>
              <a:rPr dirty="0" sz="1600" spc="-20" b="1">
                <a:latin typeface="Arial"/>
                <a:cs typeface="Arial"/>
              </a:rPr>
              <a:t>prop.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31557" y="1424711"/>
            <a:ext cx="1680845" cy="586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1605">
              <a:lnSpc>
                <a:spcPct val="114999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Differentiation </a:t>
            </a:r>
            <a:r>
              <a:rPr dirty="0" sz="1600" b="1">
                <a:latin typeface="Arial"/>
                <a:cs typeface="Arial"/>
              </a:rPr>
              <a:t>from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competition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60679" y="2400680"/>
            <a:ext cx="590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Rivigo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60679" y="3778377"/>
            <a:ext cx="4730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Arial"/>
                <a:cs typeface="Arial"/>
              </a:rPr>
              <a:t>OYO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60679" y="5156072"/>
            <a:ext cx="8267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Postman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6438"/>
            <a:ext cx="7540625" cy="31254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alk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 potential customers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 assess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  <a:p>
            <a:pPr lvl="1" marL="698500" marR="5080" indent="-330835">
              <a:lnSpc>
                <a:spcPct val="100000"/>
              </a:lnSpc>
              <a:spcBef>
                <a:spcPts val="300"/>
              </a:spcBef>
              <a:buSzPct val="88888"/>
              <a:buFont typeface="Arial"/>
              <a:buChar char="–"/>
              <a:tabLst>
                <a:tab pos="698500" algn="l"/>
                <a:tab pos="699135" algn="l"/>
              </a:tabLst>
            </a:pPr>
            <a:r>
              <a:rPr dirty="0" sz="1800" i="1">
                <a:latin typeface="Arial"/>
                <a:cs typeface="Arial"/>
              </a:rPr>
              <a:t>This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is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one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most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powerful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and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important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skills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for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any</a:t>
            </a:r>
            <a:r>
              <a:rPr dirty="0" sz="1800" spc="-10" i="1">
                <a:latin typeface="Arial"/>
                <a:cs typeface="Arial"/>
              </a:rPr>
              <a:t> product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manager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and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very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often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source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or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inspiration for</a:t>
            </a:r>
            <a:r>
              <a:rPr dirty="0" sz="1800" spc="-20" i="1">
                <a:latin typeface="Arial"/>
                <a:cs typeface="Arial"/>
              </a:rPr>
              <a:t> many </a:t>
            </a:r>
            <a:r>
              <a:rPr dirty="0" sz="1800" i="1">
                <a:latin typeface="Arial"/>
                <a:cs typeface="Arial"/>
              </a:rPr>
              <a:t>breakthrough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product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ideas.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interview,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understand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 you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are?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have?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 </a:t>
            </a:r>
            <a:r>
              <a:rPr dirty="0" sz="1800" spc="-10">
                <a:latin typeface="Arial"/>
                <a:cs typeface="Arial"/>
              </a:rPr>
              <a:t>today?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 for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switch?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Assess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value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the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product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76148" y="1584782"/>
            <a:ext cx="69957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‘Mom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Test’: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</a:t>
            </a:r>
            <a:r>
              <a:rPr dirty="0" sz="1800" spc="-10">
                <a:latin typeface="Arial"/>
                <a:cs typeface="Arial"/>
              </a:rPr>
              <a:t>idea?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1882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Interview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customer: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Example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632" y="2526792"/>
            <a:ext cx="2069526" cy="127898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9440" y="2048255"/>
            <a:ext cx="1714500" cy="2676144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46059" cy="369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wrong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asked?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marR="271780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Asking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 your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iPad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right?” instead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“How </a:t>
            </a:r>
            <a:r>
              <a:rPr dirty="0" sz="1800">
                <a:latin typeface="Arial"/>
                <a:cs typeface="Arial"/>
              </a:rPr>
              <a:t>often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iPad?” 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iPad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for?”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F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99085" marR="46355" indent="-287020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  <a:tab pos="1252855" algn="l"/>
              </a:tabLst>
            </a:pPr>
            <a:r>
              <a:rPr dirty="0" sz="1800">
                <a:latin typeface="Arial"/>
                <a:cs typeface="Arial"/>
              </a:rPr>
              <a:t>Asking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without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explaining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product:</a:t>
            </a:r>
            <a:r>
              <a:rPr dirty="0" sz="1800">
                <a:latin typeface="Arial"/>
                <a:cs typeface="Arial"/>
              </a:rPr>
              <a:t>	“”Would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cookbook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your </a:t>
            </a:r>
            <a:r>
              <a:rPr dirty="0" sz="1800" spc="-10">
                <a:latin typeface="Arial"/>
                <a:cs typeface="Arial"/>
              </a:rPr>
              <a:t>iPad?”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Telling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without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trying 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“you 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recipes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friends,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there’s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0">
                <a:latin typeface="Arial"/>
                <a:cs typeface="Arial"/>
              </a:rPr>
              <a:t> iPhone </a:t>
            </a:r>
            <a:r>
              <a:rPr dirty="0" sz="1800">
                <a:latin typeface="Arial"/>
                <a:cs typeface="Arial"/>
              </a:rPr>
              <a:t>app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shopping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list.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videos 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celebrity chef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love”.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Mom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Test: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Part</a:t>
            </a:r>
            <a:r>
              <a:rPr dirty="0" spc="-5">
                <a:solidFill>
                  <a:srgbClr val="006FC0"/>
                </a:solidFill>
              </a:rPr>
              <a:t> </a:t>
            </a:r>
            <a:r>
              <a:rPr dirty="0" spc="-50">
                <a:solidFill>
                  <a:srgbClr val="006FC0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83540" y="1522021"/>
            <a:ext cx="7645400" cy="366522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recipe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iPad?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95"/>
              </a:spcBef>
            </a:pPr>
            <a:r>
              <a:rPr dirty="0" sz="1800">
                <a:latin typeface="Arial"/>
                <a:cs typeface="Arial"/>
              </a:rPr>
              <a:t>Probably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healthy</a:t>
            </a:r>
            <a:r>
              <a:rPr dirty="0" sz="1800" spc="-10">
                <a:latin typeface="Arial"/>
                <a:cs typeface="Arial"/>
              </a:rPr>
              <a:t> dishes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segments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discovered 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conversation?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90"/>
              </a:spcBef>
            </a:pPr>
            <a:r>
              <a:rPr dirty="0" sz="1800">
                <a:latin typeface="Arial"/>
                <a:cs typeface="Arial"/>
              </a:rPr>
              <a:t>Young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people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recipe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people?</a:t>
            </a:r>
            <a:endParaRPr sz="1800">
              <a:latin typeface="Arial"/>
              <a:cs typeface="Arial"/>
            </a:endParaRPr>
          </a:p>
          <a:p>
            <a:pPr marL="870585">
              <a:lnSpc>
                <a:spcPct val="100000"/>
              </a:lnSpc>
              <a:spcBef>
                <a:spcPts val="395"/>
              </a:spcBef>
            </a:pPr>
            <a:r>
              <a:rPr dirty="0" sz="1800">
                <a:latin typeface="Arial"/>
                <a:cs typeface="Arial"/>
              </a:rPr>
              <a:t>Basic</a:t>
            </a:r>
            <a:r>
              <a:rPr dirty="0" sz="1800" spc="-10">
                <a:latin typeface="Arial"/>
                <a:cs typeface="Arial"/>
              </a:rPr>
              <a:t> dishes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question: “What’s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last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cookbook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 did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 spc="-10">
                <a:latin typeface="Arial"/>
                <a:cs typeface="Arial"/>
              </a:rPr>
              <a:t>yourself?”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Mom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test: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Part</a:t>
            </a:r>
            <a:r>
              <a:rPr dirty="0" spc="-5">
                <a:solidFill>
                  <a:srgbClr val="006FC0"/>
                </a:solidFill>
              </a:rPr>
              <a:t> </a:t>
            </a:r>
            <a:r>
              <a:rPr dirty="0" spc="-50">
                <a:solidFill>
                  <a:srgbClr val="006FC0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83195" cy="1329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intention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Meet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location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10">
                <a:latin typeface="Arial"/>
                <a:cs typeface="Arial"/>
              </a:rPr>
              <a:t> comfortable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manager, UX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engineer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brainstorm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later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customer's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job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problem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Tips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for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customer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interview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3943" y="6504433"/>
            <a:ext cx="8380730" cy="116205"/>
            <a:chOff x="313943" y="6504433"/>
            <a:chExt cx="8380730" cy="1162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6504433"/>
              <a:ext cx="8380476" cy="11582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58901" y="6543293"/>
              <a:ext cx="8291830" cy="1905"/>
            </a:xfrm>
            <a:custGeom>
              <a:avLst/>
              <a:gdLst/>
              <a:ahLst/>
              <a:cxnLst/>
              <a:rect l="l" t="t" r="r" b="b"/>
              <a:pathLst>
                <a:path w="8291830" h="1904">
                  <a:moveTo>
                    <a:pt x="0" y="0"/>
                  </a:moveTo>
                  <a:lnTo>
                    <a:pt x="8291576" y="1295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13943" y="894588"/>
            <a:ext cx="8380730" cy="116205"/>
            <a:chOff x="313943" y="894588"/>
            <a:chExt cx="8380730" cy="11620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894588"/>
              <a:ext cx="8380476" cy="1158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58901" y="931926"/>
              <a:ext cx="8291830" cy="1270"/>
            </a:xfrm>
            <a:custGeom>
              <a:avLst/>
              <a:gdLst/>
              <a:ahLst/>
              <a:cxnLst/>
              <a:rect l="l" t="t" r="r" b="b"/>
              <a:pathLst>
                <a:path w="8291830" h="1269">
                  <a:moveTo>
                    <a:pt x="0" y="0"/>
                  </a:moveTo>
                  <a:lnTo>
                    <a:pt x="8291576" y="1270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58902" y="6543294"/>
              <a:ext cx="8291830" cy="1905"/>
            </a:xfrm>
            <a:custGeom>
              <a:avLst/>
              <a:gdLst/>
              <a:ahLst/>
              <a:cxnLst/>
              <a:rect l="l" t="t" r="r" b="b"/>
              <a:pathLst>
                <a:path w="8291830" h="1904">
                  <a:moveTo>
                    <a:pt x="0" y="0"/>
                  </a:moveTo>
                  <a:lnTo>
                    <a:pt x="8291576" y="1295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370064" y="3275076"/>
            <a:ext cx="391795" cy="1764664"/>
            <a:chOff x="7370064" y="3275076"/>
            <a:chExt cx="391795" cy="1764664"/>
          </a:xfrm>
        </p:grpSpPr>
        <p:sp>
          <p:nvSpPr>
            <p:cNvPr id="12" name="object 12" descr=""/>
            <p:cNvSpPr/>
            <p:nvPr/>
          </p:nvSpPr>
          <p:spPr>
            <a:xfrm>
              <a:off x="7383780" y="3275076"/>
              <a:ext cx="365760" cy="1752600"/>
            </a:xfrm>
            <a:custGeom>
              <a:avLst/>
              <a:gdLst/>
              <a:ahLst/>
              <a:cxnLst/>
              <a:rect l="l" t="t" r="r" b="b"/>
              <a:pathLst>
                <a:path w="365759" h="1752600">
                  <a:moveTo>
                    <a:pt x="365759" y="0"/>
                  </a:moveTo>
                  <a:lnTo>
                    <a:pt x="0" y="0"/>
                  </a:lnTo>
                  <a:lnTo>
                    <a:pt x="0" y="1752092"/>
                  </a:lnTo>
                  <a:lnTo>
                    <a:pt x="365759" y="1752092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5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74324" y="3325121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520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391278" y="3325121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393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426325" y="5014099"/>
              <a:ext cx="280035" cy="25400"/>
            </a:xfrm>
            <a:custGeom>
              <a:avLst/>
              <a:gdLst/>
              <a:ahLst/>
              <a:cxnLst/>
              <a:rect l="l" t="t" r="r" b="b"/>
              <a:pathLst>
                <a:path w="280034" h="25400">
                  <a:moveTo>
                    <a:pt x="101727" y="16891"/>
                  </a:moveTo>
                  <a:lnTo>
                    <a:pt x="0" y="16891"/>
                  </a:lnTo>
                  <a:lnTo>
                    <a:pt x="0" y="25387"/>
                  </a:lnTo>
                  <a:lnTo>
                    <a:pt x="101727" y="25387"/>
                  </a:lnTo>
                  <a:lnTo>
                    <a:pt x="101727" y="16891"/>
                  </a:lnTo>
                  <a:close/>
                </a:path>
                <a:path w="280034" h="25400">
                  <a:moveTo>
                    <a:pt x="101727" y="0"/>
                  </a:moveTo>
                  <a:lnTo>
                    <a:pt x="0" y="0"/>
                  </a:lnTo>
                  <a:lnTo>
                    <a:pt x="0" y="8496"/>
                  </a:lnTo>
                  <a:lnTo>
                    <a:pt x="101727" y="8496"/>
                  </a:lnTo>
                  <a:lnTo>
                    <a:pt x="101727" y="0"/>
                  </a:lnTo>
                  <a:close/>
                </a:path>
                <a:path w="280034" h="25400">
                  <a:moveTo>
                    <a:pt x="279654" y="16891"/>
                  </a:moveTo>
                  <a:lnTo>
                    <a:pt x="177927" y="16891"/>
                  </a:lnTo>
                  <a:lnTo>
                    <a:pt x="177927" y="25387"/>
                  </a:lnTo>
                  <a:lnTo>
                    <a:pt x="279654" y="25387"/>
                  </a:lnTo>
                  <a:lnTo>
                    <a:pt x="279654" y="16891"/>
                  </a:lnTo>
                  <a:close/>
                </a:path>
                <a:path w="280034" h="25400">
                  <a:moveTo>
                    <a:pt x="279654" y="0"/>
                  </a:moveTo>
                  <a:lnTo>
                    <a:pt x="177927" y="0"/>
                  </a:lnTo>
                  <a:lnTo>
                    <a:pt x="177927" y="8496"/>
                  </a:lnTo>
                  <a:lnTo>
                    <a:pt x="279654" y="8496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92A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40592" y="3291847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520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757546" y="3291847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393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7807452" y="3188207"/>
            <a:ext cx="391795" cy="1836420"/>
            <a:chOff x="7807452" y="3188207"/>
            <a:chExt cx="391795" cy="1836420"/>
          </a:xfrm>
        </p:grpSpPr>
        <p:sp>
          <p:nvSpPr>
            <p:cNvPr id="19" name="object 19" descr=""/>
            <p:cNvSpPr/>
            <p:nvPr/>
          </p:nvSpPr>
          <p:spPr>
            <a:xfrm>
              <a:off x="7819644" y="3200399"/>
              <a:ext cx="365760" cy="1810385"/>
            </a:xfrm>
            <a:custGeom>
              <a:avLst/>
              <a:gdLst/>
              <a:ahLst/>
              <a:cxnLst/>
              <a:rect l="l" t="t" r="r" b="b"/>
              <a:pathLst>
                <a:path w="365759" h="1810385">
                  <a:moveTo>
                    <a:pt x="365759" y="0"/>
                  </a:moveTo>
                  <a:lnTo>
                    <a:pt x="0" y="0"/>
                  </a:lnTo>
                  <a:lnTo>
                    <a:pt x="0" y="1810131"/>
                  </a:lnTo>
                  <a:lnTo>
                    <a:pt x="365759" y="1810131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5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07452" y="3188207"/>
              <a:ext cx="391795" cy="1836420"/>
            </a:xfrm>
            <a:custGeom>
              <a:avLst/>
              <a:gdLst/>
              <a:ahLst/>
              <a:cxnLst/>
              <a:rect l="l" t="t" r="r" b="b"/>
              <a:pathLst>
                <a:path w="391795" h="1836420">
                  <a:moveTo>
                    <a:pt x="8509" y="1721739"/>
                  </a:moveTo>
                  <a:lnTo>
                    <a:pt x="0" y="1721739"/>
                  </a:lnTo>
                  <a:lnTo>
                    <a:pt x="0" y="1823339"/>
                  </a:lnTo>
                  <a:lnTo>
                    <a:pt x="8509" y="1823339"/>
                  </a:lnTo>
                  <a:lnTo>
                    <a:pt x="8509" y="1721739"/>
                  </a:lnTo>
                  <a:close/>
                </a:path>
                <a:path w="391795" h="1836420">
                  <a:moveTo>
                    <a:pt x="8509" y="1543939"/>
                  </a:moveTo>
                  <a:lnTo>
                    <a:pt x="0" y="1543939"/>
                  </a:lnTo>
                  <a:lnTo>
                    <a:pt x="0" y="1645539"/>
                  </a:lnTo>
                  <a:lnTo>
                    <a:pt x="8509" y="1645539"/>
                  </a:lnTo>
                  <a:lnTo>
                    <a:pt x="8509" y="1543939"/>
                  </a:lnTo>
                  <a:close/>
                </a:path>
                <a:path w="391795" h="1836420">
                  <a:moveTo>
                    <a:pt x="8509" y="1366139"/>
                  </a:moveTo>
                  <a:lnTo>
                    <a:pt x="0" y="1366139"/>
                  </a:lnTo>
                  <a:lnTo>
                    <a:pt x="0" y="1467739"/>
                  </a:lnTo>
                  <a:lnTo>
                    <a:pt x="8509" y="1467739"/>
                  </a:lnTo>
                  <a:lnTo>
                    <a:pt x="8509" y="1366139"/>
                  </a:lnTo>
                  <a:close/>
                </a:path>
                <a:path w="391795" h="1836420">
                  <a:moveTo>
                    <a:pt x="8509" y="1188339"/>
                  </a:moveTo>
                  <a:lnTo>
                    <a:pt x="0" y="1188339"/>
                  </a:lnTo>
                  <a:lnTo>
                    <a:pt x="0" y="1289939"/>
                  </a:lnTo>
                  <a:lnTo>
                    <a:pt x="8509" y="1289939"/>
                  </a:lnTo>
                  <a:lnTo>
                    <a:pt x="8509" y="1188339"/>
                  </a:lnTo>
                  <a:close/>
                </a:path>
                <a:path w="391795" h="1836420">
                  <a:moveTo>
                    <a:pt x="8509" y="1010539"/>
                  </a:moveTo>
                  <a:lnTo>
                    <a:pt x="0" y="1010539"/>
                  </a:lnTo>
                  <a:lnTo>
                    <a:pt x="0" y="1112139"/>
                  </a:lnTo>
                  <a:lnTo>
                    <a:pt x="8509" y="1112139"/>
                  </a:lnTo>
                  <a:lnTo>
                    <a:pt x="8509" y="1010539"/>
                  </a:lnTo>
                  <a:close/>
                </a:path>
                <a:path w="391795" h="1836420">
                  <a:moveTo>
                    <a:pt x="8509" y="832739"/>
                  </a:moveTo>
                  <a:lnTo>
                    <a:pt x="0" y="832739"/>
                  </a:lnTo>
                  <a:lnTo>
                    <a:pt x="0" y="934339"/>
                  </a:lnTo>
                  <a:lnTo>
                    <a:pt x="8509" y="934339"/>
                  </a:lnTo>
                  <a:lnTo>
                    <a:pt x="8509" y="832739"/>
                  </a:lnTo>
                  <a:close/>
                </a:path>
                <a:path w="391795" h="1836420">
                  <a:moveTo>
                    <a:pt x="8509" y="654939"/>
                  </a:moveTo>
                  <a:lnTo>
                    <a:pt x="0" y="654939"/>
                  </a:lnTo>
                  <a:lnTo>
                    <a:pt x="0" y="756539"/>
                  </a:lnTo>
                  <a:lnTo>
                    <a:pt x="8509" y="756539"/>
                  </a:lnTo>
                  <a:lnTo>
                    <a:pt x="8509" y="654939"/>
                  </a:lnTo>
                  <a:close/>
                </a:path>
                <a:path w="391795" h="1836420">
                  <a:moveTo>
                    <a:pt x="8509" y="477139"/>
                  </a:moveTo>
                  <a:lnTo>
                    <a:pt x="0" y="477139"/>
                  </a:lnTo>
                  <a:lnTo>
                    <a:pt x="0" y="578739"/>
                  </a:lnTo>
                  <a:lnTo>
                    <a:pt x="8509" y="578739"/>
                  </a:lnTo>
                  <a:lnTo>
                    <a:pt x="8509" y="477139"/>
                  </a:lnTo>
                  <a:close/>
                </a:path>
                <a:path w="391795" h="1836420">
                  <a:moveTo>
                    <a:pt x="8509" y="299339"/>
                  </a:moveTo>
                  <a:lnTo>
                    <a:pt x="0" y="299339"/>
                  </a:lnTo>
                  <a:lnTo>
                    <a:pt x="0" y="400939"/>
                  </a:lnTo>
                  <a:lnTo>
                    <a:pt x="8509" y="400939"/>
                  </a:lnTo>
                  <a:lnTo>
                    <a:pt x="8509" y="299339"/>
                  </a:lnTo>
                  <a:close/>
                </a:path>
                <a:path w="391795" h="1836420">
                  <a:moveTo>
                    <a:pt x="8509" y="121539"/>
                  </a:moveTo>
                  <a:lnTo>
                    <a:pt x="0" y="121539"/>
                  </a:lnTo>
                  <a:lnTo>
                    <a:pt x="0" y="223139"/>
                  </a:lnTo>
                  <a:lnTo>
                    <a:pt x="8509" y="223139"/>
                  </a:lnTo>
                  <a:lnTo>
                    <a:pt x="8509" y="121539"/>
                  </a:lnTo>
                  <a:close/>
                </a:path>
                <a:path w="391795" h="1836420">
                  <a:moveTo>
                    <a:pt x="25400" y="1543939"/>
                  </a:moveTo>
                  <a:lnTo>
                    <a:pt x="16891" y="1543939"/>
                  </a:lnTo>
                  <a:lnTo>
                    <a:pt x="16891" y="1645539"/>
                  </a:lnTo>
                  <a:lnTo>
                    <a:pt x="25400" y="1645539"/>
                  </a:lnTo>
                  <a:lnTo>
                    <a:pt x="25400" y="1543939"/>
                  </a:lnTo>
                  <a:close/>
                </a:path>
                <a:path w="391795" h="1836420">
                  <a:moveTo>
                    <a:pt x="25400" y="1366139"/>
                  </a:moveTo>
                  <a:lnTo>
                    <a:pt x="16891" y="1366139"/>
                  </a:lnTo>
                  <a:lnTo>
                    <a:pt x="16891" y="1467739"/>
                  </a:lnTo>
                  <a:lnTo>
                    <a:pt x="25400" y="1467739"/>
                  </a:lnTo>
                  <a:lnTo>
                    <a:pt x="25400" y="1366139"/>
                  </a:lnTo>
                  <a:close/>
                </a:path>
                <a:path w="391795" h="1836420">
                  <a:moveTo>
                    <a:pt x="25400" y="1188339"/>
                  </a:moveTo>
                  <a:lnTo>
                    <a:pt x="16891" y="1188339"/>
                  </a:lnTo>
                  <a:lnTo>
                    <a:pt x="16891" y="1289939"/>
                  </a:lnTo>
                  <a:lnTo>
                    <a:pt x="25400" y="1289939"/>
                  </a:lnTo>
                  <a:lnTo>
                    <a:pt x="25400" y="1188339"/>
                  </a:lnTo>
                  <a:close/>
                </a:path>
                <a:path w="391795" h="1836420">
                  <a:moveTo>
                    <a:pt x="25400" y="1010539"/>
                  </a:moveTo>
                  <a:lnTo>
                    <a:pt x="16891" y="1010539"/>
                  </a:lnTo>
                  <a:lnTo>
                    <a:pt x="16891" y="1112139"/>
                  </a:lnTo>
                  <a:lnTo>
                    <a:pt x="25400" y="1112139"/>
                  </a:lnTo>
                  <a:lnTo>
                    <a:pt x="25400" y="1010539"/>
                  </a:lnTo>
                  <a:close/>
                </a:path>
                <a:path w="391795" h="1836420">
                  <a:moveTo>
                    <a:pt x="25400" y="832739"/>
                  </a:moveTo>
                  <a:lnTo>
                    <a:pt x="16891" y="832739"/>
                  </a:lnTo>
                  <a:lnTo>
                    <a:pt x="16891" y="934339"/>
                  </a:lnTo>
                  <a:lnTo>
                    <a:pt x="25400" y="934339"/>
                  </a:lnTo>
                  <a:lnTo>
                    <a:pt x="25400" y="832739"/>
                  </a:lnTo>
                  <a:close/>
                </a:path>
                <a:path w="391795" h="1836420">
                  <a:moveTo>
                    <a:pt x="25400" y="654939"/>
                  </a:moveTo>
                  <a:lnTo>
                    <a:pt x="16891" y="654939"/>
                  </a:lnTo>
                  <a:lnTo>
                    <a:pt x="16891" y="756539"/>
                  </a:lnTo>
                  <a:lnTo>
                    <a:pt x="25400" y="756539"/>
                  </a:lnTo>
                  <a:lnTo>
                    <a:pt x="25400" y="654939"/>
                  </a:lnTo>
                  <a:close/>
                </a:path>
                <a:path w="391795" h="1836420">
                  <a:moveTo>
                    <a:pt x="25400" y="477139"/>
                  </a:moveTo>
                  <a:lnTo>
                    <a:pt x="16891" y="477139"/>
                  </a:lnTo>
                  <a:lnTo>
                    <a:pt x="16891" y="578739"/>
                  </a:lnTo>
                  <a:lnTo>
                    <a:pt x="25400" y="578739"/>
                  </a:lnTo>
                  <a:lnTo>
                    <a:pt x="25400" y="477139"/>
                  </a:lnTo>
                  <a:close/>
                </a:path>
                <a:path w="391795" h="1836420">
                  <a:moveTo>
                    <a:pt x="25400" y="299339"/>
                  </a:moveTo>
                  <a:lnTo>
                    <a:pt x="16891" y="299339"/>
                  </a:lnTo>
                  <a:lnTo>
                    <a:pt x="16891" y="400939"/>
                  </a:lnTo>
                  <a:lnTo>
                    <a:pt x="25400" y="400939"/>
                  </a:lnTo>
                  <a:lnTo>
                    <a:pt x="25400" y="299339"/>
                  </a:lnTo>
                  <a:close/>
                </a:path>
                <a:path w="391795" h="1836420">
                  <a:moveTo>
                    <a:pt x="25400" y="121539"/>
                  </a:moveTo>
                  <a:lnTo>
                    <a:pt x="16891" y="121539"/>
                  </a:lnTo>
                  <a:lnTo>
                    <a:pt x="16891" y="223139"/>
                  </a:lnTo>
                  <a:lnTo>
                    <a:pt x="25400" y="223139"/>
                  </a:lnTo>
                  <a:lnTo>
                    <a:pt x="25400" y="121539"/>
                  </a:lnTo>
                  <a:close/>
                </a:path>
                <a:path w="391795" h="1836420">
                  <a:moveTo>
                    <a:pt x="81788" y="16891"/>
                  </a:moveTo>
                  <a:lnTo>
                    <a:pt x="16891" y="16891"/>
                  </a:lnTo>
                  <a:lnTo>
                    <a:pt x="16891" y="45339"/>
                  </a:lnTo>
                  <a:lnTo>
                    <a:pt x="25400" y="45339"/>
                  </a:lnTo>
                  <a:lnTo>
                    <a:pt x="25400" y="25400"/>
                  </a:lnTo>
                  <a:lnTo>
                    <a:pt x="81788" y="25400"/>
                  </a:lnTo>
                  <a:lnTo>
                    <a:pt x="81788" y="16891"/>
                  </a:lnTo>
                  <a:close/>
                </a:path>
                <a:path w="391795" h="1836420">
                  <a:moveTo>
                    <a:pt x="81788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45339"/>
                  </a:lnTo>
                  <a:lnTo>
                    <a:pt x="8509" y="45339"/>
                  </a:lnTo>
                  <a:lnTo>
                    <a:pt x="8509" y="10414"/>
                  </a:lnTo>
                  <a:lnTo>
                    <a:pt x="10414" y="8509"/>
                  </a:lnTo>
                  <a:lnTo>
                    <a:pt x="81788" y="8509"/>
                  </a:lnTo>
                  <a:lnTo>
                    <a:pt x="81788" y="0"/>
                  </a:lnTo>
                  <a:close/>
                </a:path>
                <a:path w="391795" h="1836420">
                  <a:moveTo>
                    <a:pt x="98386" y="1810651"/>
                  </a:moveTo>
                  <a:lnTo>
                    <a:pt x="25400" y="1810651"/>
                  </a:lnTo>
                  <a:lnTo>
                    <a:pt x="25400" y="1721739"/>
                  </a:lnTo>
                  <a:lnTo>
                    <a:pt x="16891" y="1721739"/>
                  </a:lnTo>
                  <a:lnTo>
                    <a:pt x="16891" y="1810651"/>
                  </a:lnTo>
                  <a:lnTo>
                    <a:pt x="12700" y="1810651"/>
                  </a:lnTo>
                  <a:lnTo>
                    <a:pt x="12700" y="1819021"/>
                  </a:lnTo>
                  <a:lnTo>
                    <a:pt x="16891" y="1819021"/>
                  </a:lnTo>
                  <a:lnTo>
                    <a:pt x="16891" y="1823339"/>
                  </a:lnTo>
                  <a:lnTo>
                    <a:pt x="25400" y="1823339"/>
                  </a:lnTo>
                  <a:lnTo>
                    <a:pt x="25400" y="1819021"/>
                  </a:lnTo>
                  <a:lnTo>
                    <a:pt x="98386" y="1819021"/>
                  </a:lnTo>
                  <a:lnTo>
                    <a:pt x="98386" y="1810651"/>
                  </a:lnTo>
                  <a:close/>
                </a:path>
                <a:path w="391795" h="1836420">
                  <a:moveTo>
                    <a:pt x="98399" y="1827542"/>
                  </a:moveTo>
                  <a:lnTo>
                    <a:pt x="12700" y="1827542"/>
                  </a:lnTo>
                  <a:lnTo>
                    <a:pt x="12700" y="1836039"/>
                  </a:lnTo>
                  <a:lnTo>
                    <a:pt x="98399" y="1836039"/>
                  </a:lnTo>
                  <a:lnTo>
                    <a:pt x="98399" y="1827542"/>
                  </a:lnTo>
                  <a:close/>
                </a:path>
                <a:path w="391795" h="1836420">
                  <a:moveTo>
                    <a:pt x="259842" y="16891"/>
                  </a:moveTo>
                  <a:lnTo>
                    <a:pt x="158115" y="16891"/>
                  </a:lnTo>
                  <a:lnTo>
                    <a:pt x="158115" y="25400"/>
                  </a:lnTo>
                  <a:lnTo>
                    <a:pt x="259842" y="25400"/>
                  </a:lnTo>
                  <a:lnTo>
                    <a:pt x="259842" y="16891"/>
                  </a:lnTo>
                  <a:close/>
                </a:path>
                <a:path w="391795" h="1836420">
                  <a:moveTo>
                    <a:pt x="259842" y="0"/>
                  </a:moveTo>
                  <a:lnTo>
                    <a:pt x="158115" y="0"/>
                  </a:lnTo>
                  <a:lnTo>
                    <a:pt x="158115" y="8509"/>
                  </a:lnTo>
                  <a:lnTo>
                    <a:pt x="259842" y="8509"/>
                  </a:lnTo>
                  <a:lnTo>
                    <a:pt x="259842" y="0"/>
                  </a:lnTo>
                  <a:close/>
                </a:path>
                <a:path w="391795" h="1836420">
                  <a:moveTo>
                    <a:pt x="276479" y="1827542"/>
                  </a:moveTo>
                  <a:lnTo>
                    <a:pt x="174752" y="1827542"/>
                  </a:lnTo>
                  <a:lnTo>
                    <a:pt x="174752" y="1836039"/>
                  </a:lnTo>
                  <a:lnTo>
                    <a:pt x="276479" y="1836039"/>
                  </a:lnTo>
                  <a:lnTo>
                    <a:pt x="276479" y="1827542"/>
                  </a:lnTo>
                  <a:close/>
                </a:path>
                <a:path w="391795" h="1836420">
                  <a:moveTo>
                    <a:pt x="276479" y="1810651"/>
                  </a:moveTo>
                  <a:lnTo>
                    <a:pt x="174752" y="1810651"/>
                  </a:lnTo>
                  <a:lnTo>
                    <a:pt x="174752" y="1819021"/>
                  </a:lnTo>
                  <a:lnTo>
                    <a:pt x="276479" y="1819021"/>
                  </a:lnTo>
                  <a:lnTo>
                    <a:pt x="276479" y="1810651"/>
                  </a:lnTo>
                  <a:close/>
                </a:path>
                <a:path w="391795" h="1836420">
                  <a:moveTo>
                    <a:pt x="374777" y="1747901"/>
                  </a:moveTo>
                  <a:lnTo>
                    <a:pt x="366268" y="1747901"/>
                  </a:lnTo>
                  <a:lnTo>
                    <a:pt x="366268" y="1810639"/>
                  </a:lnTo>
                  <a:lnTo>
                    <a:pt x="352806" y="1810639"/>
                  </a:lnTo>
                  <a:lnTo>
                    <a:pt x="352806" y="1819021"/>
                  </a:lnTo>
                  <a:lnTo>
                    <a:pt x="374777" y="1819021"/>
                  </a:lnTo>
                  <a:lnTo>
                    <a:pt x="374777" y="1747901"/>
                  </a:lnTo>
                  <a:close/>
                </a:path>
                <a:path w="391795" h="1836420">
                  <a:moveTo>
                    <a:pt x="374777" y="1570101"/>
                  </a:moveTo>
                  <a:lnTo>
                    <a:pt x="366268" y="1570101"/>
                  </a:lnTo>
                  <a:lnTo>
                    <a:pt x="366268" y="1671701"/>
                  </a:lnTo>
                  <a:lnTo>
                    <a:pt x="374777" y="1671701"/>
                  </a:lnTo>
                  <a:lnTo>
                    <a:pt x="374777" y="1570101"/>
                  </a:lnTo>
                  <a:close/>
                </a:path>
                <a:path w="391795" h="1836420">
                  <a:moveTo>
                    <a:pt x="374777" y="1392301"/>
                  </a:moveTo>
                  <a:lnTo>
                    <a:pt x="366268" y="1392301"/>
                  </a:lnTo>
                  <a:lnTo>
                    <a:pt x="366268" y="1493901"/>
                  </a:lnTo>
                  <a:lnTo>
                    <a:pt x="374777" y="1493901"/>
                  </a:lnTo>
                  <a:lnTo>
                    <a:pt x="374777" y="1392301"/>
                  </a:lnTo>
                  <a:close/>
                </a:path>
                <a:path w="391795" h="1836420">
                  <a:moveTo>
                    <a:pt x="374777" y="1214501"/>
                  </a:moveTo>
                  <a:lnTo>
                    <a:pt x="366268" y="1214501"/>
                  </a:lnTo>
                  <a:lnTo>
                    <a:pt x="366268" y="1316101"/>
                  </a:lnTo>
                  <a:lnTo>
                    <a:pt x="374777" y="1316101"/>
                  </a:lnTo>
                  <a:lnTo>
                    <a:pt x="374777" y="1214501"/>
                  </a:lnTo>
                  <a:close/>
                </a:path>
                <a:path w="391795" h="1836420">
                  <a:moveTo>
                    <a:pt x="374777" y="1036701"/>
                  </a:moveTo>
                  <a:lnTo>
                    <a:pt x="366268" y="1036701"/>
                  </a:lnTo>
                  <a:lnTo>
                    <a:pt x="366268" y="1138301"/>
                  </a:lnTo>
                  <a:lnTo>
                    <a:pt x="374777" y="1138301"/>
                  </a:lnTo>
                  <a:lnTo>
                    <a:pt x="374777" y="1036701"/>
                  </a:lnTo>
                  <a:close/>
                </a:path>
                <a:path w="391795" h="1836420">
                  <a:moveTo>
                    <a:pt x="374777" y="858901"/>
                  </a:moveTo>
                  <a:lnTo>
                    <a:pt x="366268" y="858901"/>
                  </a:lnTo>
                  <a:lnTo>
                    <a:pt x="366268" y="960501"/>
                  </a:lnTo>
                  <a:lnTo>
                    <a:pt x="374777" y="960501"/>
                  </a:lnTo>
                  <a:lnTo>
                    <a:pt x="374777" y="858901"/>
                  </a:lnTo>
                  <a:close/>
                </a:path>
                <a:path w="391795" h="1836420">
                  <a:moveTo>
                    <a:pt x="374777" y="681101"/>
                  </a:moveTo>
                  <a:lnTo>
                    <a:pt x="366268" y="681101"/>
                  </a:lnTo>
                  <a:lnTo>
                    <a:pt x="366268" y="782701"/>
                  </a:lnTo>
                  <a:lnTo>
                    <a:pt x="374777" y="782701"/>
                  </a:lnTo>
                  <a:lnTo>
                    <a:pt x="374777" y="681101"/>
                  </a:lnTo>
                  <a:close/>
                </a:path>
                <a:path w="391795" h="1836420">
                  <a:moveTo>
                    <a:pt x="374777" y="503301"/>
                  </a:moveTo>
                  <a:lnTo>
                    <a:pt x="366268" y="503301"/>
                  </a:lnTo>
                  <a:lnTo>
                    <a:pt x="366268" y="604901"/>
                  </a:lnTo>
                  <a:lnTo>
                    <a:pt x="374777" y="604901"/>
                  </a:lnTo>
                  <a:lnTo>
                    <a:pt x="374777" y="503301"/>
                  </a:lnTo>
                  <a:close/>
                </a:path>
                <a:path w="391795" h="1836420">
                  <a:moveTo>
                    <a:pt x="374777" y="325501"/>
                  </a:moveTo>
                  <a:lnTo>
                    <a:pt x="366268" y="325501"/>
                  </a:lnTo>
                  <a:lnTo>
                    <a:pt x="366268" y="427101"/>
                  </a:lnTo>
                  <a:lnTo>
                    <a:pt x="374777" y="427101"/>
                  </a:lnTo>
                  <a:lnTo>
                    <a:pt x="374777" y="325501"/>
                  </a:lnTo>
                  <a:close/>
                </a:path>
                <a:path w="391795" h="1836420">
                  <a:moveTo>
                    <a:pt x="374777" y="147701"/>
                  </a:moveTo>
                  <a:lnTo>
                    <a:pt x="366268" y="147701"/>
                  </a:lnTo>
                  <a:lnTo>
                    <a:pt x="366268" y="249301"/>
                  </a:lnTo>
                  <a:lnTo>
                    <a:pt x="374777" y="249301"/>
                  </a:lnTo>
                  <a:lnTo>
                    <a:pt x="374777" y="147701"/>
                  </a:lnTo>
                  <a:close/>
                </a:path>
                <a:path w="391795" h="1836420">
                  <a:moveTo>
                    <a:pt x="374777" y="16891"/>
                  </a:moveTo>
                  <a:lnTo>
                    <a:pt x="336042" y="16891"/>
                  </a:lnTo>
                  <a:lnTo>
                    <a:pt x="336042" y="25400"/>
                  </a:lnTo>
                  <a:lnTo>
                    <a:pt x="366268" y="25400"/>
                  </a:lnTo>
                  <a:lnTo>
                    <a:pt x="366268" y="71501"/>
                  </a:lnTo>
                  <a:lnTo>
                    <a:pt x="374777" y="71501"/>
                  </a:lnTo>
                  <a:lnTo>
                    <a:pt x="374777" y="16891"/>
                  </a:lnTo>
                  <a:close/>
                </a:path>
                <a:path w="391795" h="1836420">
                  <a:moveTo>
                    <a:pt x="391668" y="1747901"/>
                  </a:moveTo>
                  <a:lnTo>
                    <a:pt x="383159" y="1747901"/>
                  </a:lnTo>
                  <a:lnTo>
                    <a:pt x="383159" y="1825625"/>
                  </a:lnTo>
                  <a:lnTo>
                    <a:pt x="381254" y="1827530"/>
                  </a:lnTo>
                  <a:lnTo>
                    <a:pt x="352806" y="1827530"/>
                  </a:lnTo>
                  <a:lnTo>
                    <a:pt x="352806" y="1836039"/>
                  </a:lnTo>
                  <a:lnTo>
                    <a:pt x="385953" y="1836039"/>
                  </a:lnTo>
                  <a:lnTo>
                    <a:pt x="391668" y="1830324"/>
                  </a:lnTo>
                  <a:lnTo>
                    <a:pt x="391668" y="1747901"/>
                  </a:lnTo>
                  <a:close/>
                </a:path>
                <a:path w="391795" h="1836420">
                  <a:moveTo>
                    <a:pt x="391668" y="1570101"/>
                  </a:moveTo>
                  <a:lnTo>
                    <a:pt x="383159" y="1570101"/>
                  </a:lnTo>
                  <a:lnTo>
                    <a:pt x="383159" y="1671701"/>
                  </a:lnTo>
                  <a:lnTo>
                    <a:pt x="391668" y="1671701"/>
                  </a:lnTo>
                  <a:lnTo>
                    <a:pt x="391668" y="1570101"/>
                  </a:lnTo>
                  <a:close/>
                </a:path>
                <a:path w="391795" h="1836420">
                  <a:moveTo>
                    <a:pt x="391668" y="1392301"/>
                  </a:moveTo>
                  <a:lnTo>
                    <a:pt x="383159" y="1392301"/>
                  </a:lnTo>
                  <a:lnTo>
                    <a:pt x="383159" y="1493901"/>
                  </a:lnTo>
                  <a:lnTo>
                    <a:pt x="391668" y="1493901"/>
                  </a:lnTo>
                  <a:lnTo>
                    <a:pt x="391668" y="1392301"/>
                  </a:lnTo>
                  <a:close/>
                </a:path>
                <a:path w="391795" h="1836420">
                  <a:moveTo>
                    <a:pt x="391668" y="1214501"/>
                  </a:moveTo>
                  <a:lnTo>
                    <a:pt x="383159" y="1214501"/>
                  </a:lnTo>
                  <a:lnTo>
                    <a:pt x="383159" y="1316101"/>
                  </a:lnTo>
                  <a:lnTo>
                    <a:pt x="391668" y="1316101"/>
                  </a:lnTo>
                  <a:lnTo>
                    <a:pt x="391668" y="1214501"/>
                  </a:lnTo>
                  <a:close/>
                </a:path>
                <a:path w="391795" h="1836420">
                  <a:moveTo>
                    <a:pt x="391668" y="1036701"/>
                  </a:moveTo>
                  <a:lnTo>
                    <a:pt x="383159" y="1036701"/>
                  </a:lnTo>
                  <a:lnTo>
                    <a:pt x="383159" y="1138301"/>
                  </a:lnTo>
                  <a:lnTo>
                    <a:pt x="391668" y="1138301"/>
                  </a:lnTo>
                  <a:lnTo>
                    <a:pt x="391668" y="1036701"/>
                  </a:lnTo>
                  <a:close/>
                </a:path>
                <a:path w="391795" h="1836420">
                  <a:moveTo>
                    <a:pt x="391668" y="858901"/>
                  </a:moveTo>
                  <a:lnTo>
                    <a:pt x="383159" y="858901"/>
                  </a:lnTo>
                  <a:lnTo>
                    <a:pt x="383159" y="960501"/>
                  </a:lnTo>
                  <a:lnTo>
                    <a:pt x="391668" y="960501"/>
                  </a:lnTo>
                  <a:lnTo>
                    <a:pt x="391668" y="858901"/>
                  </a:lnTo>
                  <a:close/>
                </a:path>
                <a:path w="391795" h="1836420">
                  <a:moveTo>
                    <a:pt x="391668" y="681101"/>
                  </a:moveTo>
                  <a:lnTo>
                    <a:pt x="383159" y="681101"/>
                  </a:lnTo>
                  <a:lnTo>
                    <a:pt x="383159" y="782701"/>
                  </a:lnTo>
                  <a:lnTo>
                    <a:pt x="391668" y="782701"/>
                  </a:lnTo>
                  <a:lnTo>
                    <a:pt x="391668" y="681101"/>
                  </a:lnTo>
                  <a:close/>
                </a:path>
                <a:path w="391795" h="1836420">
                  <a:moveTo>
                    <a:pt x="391668" y="503301"/>
                  </a:moveTo>
                  <a:lnTo>
                    <a:pt x="383159" y="503301"/>
                  </a:lnTo>
                  <a:lnTo>
                    <a:pt x="383159" y="604901"/>
                  </a:lnTo>
                  <a:lnTo>
                    <a:pt x="391668" y="604901"/>
                  </a:lnTo>
                  <a:lnTo>
                    <a:pt x="391668" y="503301"/>
                  </a:lnTo>
                  <a:close/>
                </a:path>
                <a:path w="391795" h="1836420">
                  <a:moveTo>
                    <a:pt x="391668" y="325501"/>
                  </a:moveTo>
                  <a:lnTo>
                    <a:pt x="383159" y="325501"/>
                  </a:lnTo>
                  <a:lnTo>
                    <a:pt x="383159" y="427101"/>
                  </a:lnTo>
                  <a:lnTo>
                    <a:pt x="391668" y="427101"/>
                  </a:lnTo>
                  <a:lnTo>
                    <a:pt x="391668" y="325501"/>
                  </a:lnTo>
                  <a:close/>
                </a:path>
                <a:path w="391795" h="1836420">
                  <a:moveTo>
                    <a:pt x="391668" y="147701"/>
                  </a:moveTo>
                  <a:lnTo>
                    <a:pt x="383159" y="147701"/>
                  </a:lnTo>
                  <a:lnTo>
                    <a:pt x="383159" y="249301"/>
                  </a:lnTo>
                  <a:lnTo>
                    <a:pt x="391668" y="249301"/>
                  </a:lnTo>
                  <a:lnTo>
                    <a:pt x="391668" y="147701"/>
                  </a:lnTo>
                  <a:close/>
                </a:path>
                <a:path w="391795" h="1836420">
                  <a:moveTo>
                    <a:pt x="391668" y="5715"/>
                  </a:moveTo>
                  <a:lnTo>
                    <a:pt x="385953" y="0"/>
                  </a:lnTo>
                  <a:lnTo>
                    <a:pt x="336042" y="0"/>
                  </a:lnTo>
                  <a:lnTo>
                    <a:pt x="336042" y="8509"/>
                  </a:lnTo>
                  <a:lnTo>
                    <a:pt x="381254" y="8509"/>
                  </a:lnTo>
                  <a:lnTo>
                    <a:pt x="383159" y="10414"/>
                  </a:lnTo>
                  <a:lnTo>
                    <a:pt x="383159" y="71501"/>
                  </a:lnTo>
                  <a:lnTo>
                    <a:pt x="391668" y="71501"/>
                  </a:lnTo>
                  <a:lnTo>
                    <a:pt x="391668" y="5715"/>
                  </a:lnTo>
                  <a:close/>
                </a:path>
              </a:pathLst>
            </a:custGeom>
            <a:solidFill>
              <a:srgbClr val="92A2B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6551930" y="1103630"/>
            <a:ext cx="2376805" cy="1773555"/>
            <a:chOff x="6551930" y="1103630"/>
            <a:chExt cx="2376805" cy="1773555"/>
          </a:xfrm>
        </p:grpSpPr>
        <p:sp>
          <p:nvSpPr>
            <p:cNvPr id="22" name="object 22" descr=""/>
            <p:cNvSpPr/>
            <p:nvPr/>
          </p:nvSpPr>
          <p:spPr>
            <a:xfrm>
              <a:off x="6563868" y="1115568"/>
              <a:ext cx="2351405" cy="1748155"/>
            </a:xfrm>
            <a:custGeom>
              <a:avLst/>
              <a:gdLst/>
              <a:ahLst/>
              <a:cxnLst/>
              <a:rect l="l" t="t" r="r" b="b"/>
              <a:pathLst>
                <a:path w="2351404" h="1748155">
                  <a:moveTo>
                    <a:pt x="1173099" y="0"/>
                  </a:moveTo>
                  <a:lnTo>
                    <a:pt x="1123060" y="762"/>
                  </a:lnTo>
                  <a:lnTo>
                    <a:pt x="1073023" y="2667"/>
                  </a:lnTo>
                  <a:lnTo>
                    <a:pt x="1023111" y="5842"/>
                  </a:lnTo>
                  <a:lnTo>
                    <a:pt x="973581" y="10414"/>
                  </a:lnTo>
                  <a:lnTo>
                    <a:pt x="924305" y="16129"/>
                  </a:lnTo>
                  <a:lnTo>
                    <a:pt x="875410" y="22987"/>
                  </a:lnTo>
                  <a:lnTo>
                    <a:pt x="827024" y="31242"/>
                  </a:lnTo>
                  <a:lnTo>
                    <a:pt x="779272" y="40640"/>
                  </a:lnTo>
                  <a:lnTo>
                    <a:pt x="732027" y="51308"/>
                  </a:lnTo>
                  <a:lnTo>
                    <a:pt x="685546" y="63246"/>
                  </a:lnTo>
                  <a:lnTo>
                    <a:pt x="639826" y="76327"/>
                  </a:lnTo>
                  <a:lnTo>
                    <a:pt x="594867" y="90678"/>
                  </a:lnTo>
                  <a:lnTo>
                    <a:pt x="550926" y="106299"/>
                  </a:lnTo>
                  <a:lnTo>
                    <a:pt x="507873" y="123062"/>
                  </a:lnTo>
                  <a:lnTo>
                    <a:pt x="465962" y="140970"/>
                  </a:lnTo>
                  <a:lnTo>
                    <a:pt x="425196" y="160147"/>
                  </a:lnTo>
                  <a:lnTo>
                    <a:pt x="385572" y="180594"/>
                  </a:lnTo>
                  <a:lnTo>
                    <a:pt x="347345" y="202184"/>
                  </a:lnTo>
                  <a:lnTo>
                    <a:pt x="310387" y="224917"/>
                  </a:lnTo>
                  <a:lnTo>
                    <a:pt x="274827" y="248920"/>
                  </a:lnTo>
                  <a:lnTo>
                    <a:pt x="234696" y="278765"/>
                  </a:lnTo>
                  <a:lnTo>
                    <a:pt x="197865" y="309626"/>
                  </a:lnTo>
                  <a:lnTo>
                    <a:pt x="164083" y="341249"/>
                  </a:lnTo>
                  <a:lnTo>
                    <a:pt x="133603" y="373634"/>
                  </a:lnTo>
                  <a:lnTo>
                    <a:pt x="106172" y="406781"/>
                  </a:lnTo>
                  <a:lnTo>
                    <a:pt x="81914" y="440436"/>
                  </a:lnTo>
                  <a:lnTo>
                    <a:pt x="60832" y="474599"/>
                  </a:lnTo>
                  <a:lnTo>
                    <a:pt x="42925" y="509143"/>
                  </a:lnTo>
                  <a:lnTo>
                    <a:pt x="16509" y="579374"/>
                  </a:lnTo>
                  <a:lnTo>
                    <a:pt x="2412" y="650494"/>
                  </a:lnTo>
                  <a:lnTo>
                    <a:pt x="0" y="686181"/>
                  </a:lnTo>
                  <a:lnTo>
                    <a:pt x="634" y="721868"/>
                  </a:lnTo>
                  <a:lnTo>
                    <a:pt x="11175" y="792861"/>
                  </a:lnTo>
                  <a:lnTo>
                    <a:pt x="33781" y="862965"/>
                  </a:lnTo>
                  <a:lnTo>
                    <a:pt x="68579" y="931545"/>
                  </a:lnTo>
                  <a:lnTo>
                    <a:pt x="90424" y="964946"/>
                  </a:lnTo>
                  <a:lnTo>
                    <a:pt x="115315" y="997966"/>
                  </a:lnTo>
                  <a:lnTo>
                    <a:pt x="143128" y="1030097"/>
                  </a:lnTo>
                  <a:lnTo>
                    <a:pt x="173862" y="1061593"/>
                  </a:lnTo>
                  <a:lnTo>
                    <a:pt x="207517" y="1092200"/>
                  </a:lnTo>
                  <a:lnTo>
                    <a:pt x="244221" y="1121918"/>
                  </a:lnTo>
                  <a:lnTo>
                    <a:pt x="283845" y="1150747"/>
                  </a:lnTo>
                  <a:lnTo>
                    <a:pt x="326262" y="1178433"/>
                  </a:lnTo>
                  <a:lnTo>
                    <a:pt x="371728" y="1204976"/>
                  </a:lnTo>
                  <a:lnTo>
                    <a:pt x="419988" y="1230249"/>
                  </a:lnTo>
                  <a:lnTo>
                    <a:pt x="192404" y="1747901"/>
                  </a:lnTo>
                  <a:lnTo>
                    <a:pt x="812546" y="1359154"/>
                  </a:lnTo>
                  <a:lnTo>
                    <a:pt x="863346" y="1368171"/>
                  </a:lnTo>
                  <a:lnTo>
                    <a:pt x="914400" y="1375791"/>
                  </a:lnTo>
                  <a:lnTo>
                    <a:pt x="965707" y="1382014"/>
                  </a:lnTo>
                  <a:lnTo>
                    <a:pt x="1017270" y="1386840"/>
                  </a:lnTo>
                  <a:lnTo>
                    <a:pt x="1068831" y="1390396"/>
                  </a:lnTo>
                  <a:lnTo>
                    <a:pt x="1120393" y="1392428"/>
                  </a:lnTo>
                  <a:lnTo>
                    <a:pt x="1171828" y="1393190"/>
                  </a:lnTo>
                  <a:lnTo>
                    <a:pt x="1223136" y="1392682"/>
                  </a:lnTo>
                  <a:lnTo>
                    <a:pt x="1274317" y="1390777"/>
                  </a:lnTo>
                  <a:lnTo>
                    <a:pt x="1325117" y="1387602"/>
                  </a:lnTo>
                  <a:lnTo>
                    <a:pt x="1375663" y="1383030"/>
                  </a:lnTo>
                  <a:lnTo>
                    <a:pt x="1425702" y="1377315"/>
                  </a:lnTo>
                  <a:lnTo>
                    <a:pt x="1475231" y="1370203"/>
                  </a:lnTo>
                  <a:lnTo>
                    <a:pt x="1524253" y="1361948"/>
                  </a:lnTo>
                  <a:lnTo>
                    <a:pt x="1572640" y="1352296"/>
                  </a:lnTo>
                  <a:lnTo>
                    <a:pt x="1620265" y="1341501"/>
                  </a:lnTo>
                  <a:lnTo>
                    <a:pt x="1667128" y="1329436"/>
                  </a:lnTo>
                  <a:lnTo>
                    <a:pt x="1713102" y="1316228"/>
                  </a:lnTo>
                  <a:lnTo>
                    <a:pt x="1758187" y="1301750"/>
                  </a:lnTo>
                  <a:lnTo>
                    <a:pt x="1802129" y="1286129"/>
                  </a:lnTo>
                  <a:lnTo>
                    <a:pt x="1845182" y="1269238"/>
                  </a:lnTo>
                  <a:lnTo>
                    <a:pt x="1886965" y="1251331"/>
                  </a:lnTo>
                  <a:lnTo>
                    <a:pt x="1927605" y="1232154"/>
                  </a:lnTo>
                  <a:lnTo>
                    <a:pt x="1966849" y="1211834"/>
                  </a:lnTo>
                  <a:lnTo>
                    <a:pt x="2004822" y="1190498"/>
                  </a:lnTo>
                  <a:lnTo>
                    <a:pt x="2041398" y="1168019"/>
                  </a:lnTo>
                  <a:lnTo>
                    <a:pt x="2076323" y="1144397"/>
                  </a:lnTo>
                  <a:lnTo>
                    <a:pt x="2116454" y="1114425"/>
                  </a:lnTo>
                  <a:lnTo>
                    <a:pt x="2153411" y="1083564"/>
                  </a:lnTo>
                  <a:lnTo>
                    <a:pt x="2187066" y="1051941"/>
                  </a:lnTo>
                  <a:lnTo>
                    <a:pt x="2217674" y="1019556"/>
                  </a:lnTo>
                  <a:lnTo>
                    <a:pt x="2245105" y="986409"/>
                  </a:lnTo>
                  <a:lnTo>
                    <a:pt x="2269235" y="952881"/>
                  </a:lnTo>
                  <a:lnTo>
                    <a:pt x="2290317" y="918718"/>
                  </a:lnTo>
                  <a:lnTo>
                    <a:pt x="2308225" y="884047"/>
                  </a:lnTo>
                  <a:lnTo>
                    <a:pt x="2334767" y="813816"/>
                  </a:lnTo>
                  <a:lnTo>
                    <a:pt x="2348864" y="742823"/>
                  </a:lnTo>
                  <a:lnTo>
                    <a:pt x="2351151" y="707136"/>
                  </a:lnTo>
                  <a:lnTo>
                    <a:pt x="2350515" y="671449"/>
                  </a:lnTo>
                  <a:lnTo>
                    <a:pt x="2339975" y="600456"/>
                  </a:lnTo>
                  <a:lnTo>
                    <a:pt x="2317368" y="530352"/>
                  </a:lnTo>
                  <a:lnTo>
                    <a:pt x="2282698" y="461772"/>
                  </a:lnTo>
                  <a:lnTo>
                    <a:pt x="2260854" y="428244"/>
                  </a:lnTo>
                  <a:lnTo>
                    <a:pt x="2235961" y="395351"/>
                  </a:lnTo>
                  <a:lnTo>
                    <a:pt x="2208149" y="363093"/>
                  </a:lnTo>
                  <a:lnTo>
                    <a:pt x="2177414" y="331597"/>
                  </a:lnTo>
                  <a:lnTo>
                    <a:pt x="2143632" y="300990"/>
                  </a:lnTo>
                  <a:lnTo>
                    <a:pt x="2106929" y="271272"/>
                  </a:lnTo>
                  <a:lnTo>
                    <a:pt x="2067432" y="242570"/>
                  </a:lnTo>
                  <a:lnTo>
                    <a:pt x="2024887" y="214884"/>
                  </a:lnTo>
                  <a:lnTo>
                    <a:pt x="1979422" y="188341"/>
                  </a:lnTo>
                  <a:lnTo>
                    <a:pt x="1931161" y="162941"/>
                  </a:lnTo>
                  <a:lnTo>
                    <a:pt x="1889125" y="143002"/>
                  </a:lnTo>
                  <a:lnTo>
                    <a:pt x="1846072" y="124333"/>
                  </a:lnTo>
                  <a:lnTo>
                    <a:pt x="1802002" y="107061"/>
                  </a:lnTo>
                  <a:lnTo>
                    <a:pt x="1757045" y="91059"/>
                  </a:lnTo>
                  <a:lnTo>
                    <a:pt x="1711325" y="76327"/>
                  </a:lnTo>
                  <a:lnTo>
                    <a:pt x="1664715" y="62992"/>
                  </a:lnTo>
                  <a:lnTo>
                    <a:pt x="1617472" y="50927"/>
                  </a:lnTo>
                  <a:lnTo>
                    <a:pt x="1569592" y="40132"/>
                  </a:lnTo>
                  <a:lnTo>
                    <a:pt x="1521205" y="30607"/>
                  </a:lnTo>
                  <a:lnTo>
                    <a:pt x="1472310" y="22352"/>
                  </a:lnTo>
                  <a:lnTo>
                    <a:pt x="1423034" y="15494"/>
                  </a:lnTo>
                  <a:lnTo>
                    <a:pt x="1373377" y="9779"/>
                  </a:lnTo>
                  <a:lnTo>
                    <a:pt x="1323593" y="5461"/>
                  </a:lnTo>
                  <a:lnTo>
                    <a:pt x="1273428" y="2412"/>
                  </a:lnTo>
                  <a:lnTo>
                    <a:pt x="1223390" y="508"/>
                  </a:lnTo>
                  <a:lnTo>
                    <a:pt x="1173099" y="0"/>
                  </a:lnTo>
                  <a:close/>
                </a:path>
              </a:pathLst>
            </a:custGeom>
            <a:solidFill>
              <a:srgbClr val="91A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64630" y="1116330"/>
              <a:ext cx="2351405" cy="1748155"/>
            </a:xfrm>
            <a:custGeom>
              <a:avLst/>
              <a:gdLst/>
              <a:ahLst/>
              <a:cxnLst/>
              <a:rect l="l" t="t" r="r" b="b"/>
              <a:pathLst>
                <a:path w="2351404" h="1748155">
                  <a:moveTo>
                    <a:pt x="192404" y="1747901"/>
                  </a:moveTo>
                  <a:lnTo>
                    <a:pt x="419989" y="1230249"/>
                  </a:lnTo>
                  <a:lnTo>
                    <a:pt x="371728" y="1204976"/>
                  </a:lnTo>
                  <a:lnTo>
                    <a:pt x="326263" y="1178433"/>
                  </a:lnTo>
                  <a:lnTo>
                    <a:pt x="283845" y="1150747"/>
                  </a:lnTo>
                  <a:lnTo>
                    <a:pt x="244221" y="1121918"/>
                  </a:lnTo>
                  <a:lnTo>
                    <a:pt x="207518" y="1092200"/>
                  </a:lnTo>
                  <a:lnTo>
                    <a:pt x="173863" y="1061593"/>
                  </a:lnTo>
                  <a:lnTo>
                    <a:pt x="143128" y="1030097"/>
                  </a:lnTo>
                  <a:lnTo>
                    <a:pt x="115316" y="997966"/>
                  </a:lnTo>
                  <a:lnTo>
                    <a:pt x="90424" y="964946"/>
                  </a:lnTo>
                  <a:lnTo>
                    <a:pt x="68579" y="931545"/>
                  </a:lnTo>
                  <a:lnTo>
                    <a:pt x="49656" y="897382"/>
                  </a:lnTo>
                  <a:lnTo>
                    <a:pt x="20954" y="828040"/>
                  </a:lnTo>
                  <a:lnTo>
                    <a:pt x="4445" y="757428"/>
                  </a:lnTo>
                  <a:lnTo>
                    <a:pt x="0" y="686181"/>
                  </a:lnTo>
                  <a:lnTo>
                    <a:pt x="2413" y="650494"/>
                  </a:lnTo>
                  <a:lnTo>
                    <a:pt x="16510" y="579374"/>
                  </a:lnTo>
                  <a:lnTo>
                    <a:pt x="42925" y="509143"/>
                  </a:lnTo>
                  <a:lnTo>
                    <a:pt x="60833" y="474599"/>
                  </a:lnTo>
                  <a:lnTo>
                    <a:pt x="81915" y="440436"/>
                  </a:lnTo>
                  <a:lnTo>
                    <a:pt x="106172" y="406781"/>
                  </a:lnTo>
                  <a:lnTo>
                    <a:pt x="133603" y="373634"/>
                  </a:lnTo>
                  <a:lnTo>
                    <a:pt x="164084" y="341249"/>
                  </a:lnTo>
                  <a:lnTo>
                    <a:pt x="197866" y="309625"/>
                  </a:lnTo>
                  <a:lnTo>
                    <a:pt x="234696" y="278765"/>
                  </a:lnTo>
                  <a:lnTo>
                    <a:pt x="274827" y="248920"/>
                  </a:lnTo>
                  <a:lnTo>
                    <a:pt x="310388" y="224917"/>
                  </a:lnTo>
                  <a:lnTo>
                    <a:pt x="347345" y="202184"/>
                  </a:lnTo>
                  <a:lnTo>
                    <a:pt x="385572" y="180594"/>
                  </a:lnTo>
                  <a:lnTo>
                    <a:pt x="425196" y="160147"/>
                  </a:lnTo>
                  <a:lnTo>
                    <a:pt x="465963" y="140970"/>
                  </a:lnTo>
                  <a:lnTo>
                    <a:pt x="507873" y="123062"/>
                  </a:lnTo>
                  <a:lnTo>
                    <a:pt x="550926" y="106299"/>
                  </a:lnTo>
                  <a:lnTo>
                    <a:pt x="594868" y="90678"/>
                  </a:lnTo>
                  <a:lnTo>
                    <a:pt x="639826" y="76327"/>
                  </a:lnTo>
                  <a:lnTo>
                    <a:pt x="685546" y="63246"/>
                  </a:lnTo>
                  <a:lnTo>
                    <a:pt x="732027" y="51308"/>
                  </a:lnTo>
                  <a:lnTo>
                    <a:pt x="779272" y="40640"/>
                  </a:lnTo>
                  <a:lnTo>
                    <a:pt x="827024" y="31242"/>
                  </a:lnTo>
                  <a:lnTo>
                    <a:pt x="875411" y="22987"/>
                  </a:lnTo>
                  <a:lnTo>
                    <a:pt x="924305" y="16129"/>
                  </a:lnTo>
                  <a:lnTo>
                    <a:pt x="973581" y="10414"/>
                  </a:lnTo>
                  <a:lnTo>
                    <a:pt x="1023112" y="5842"/>
                  </a:lnTo>
                  <a:lnTo>
                    <a:pt x="1073023" y="2667"/>
                  </a:lnTo>
                  <a:lnTo>
                    <a:pt x="1123061" y="762"/>
                  </a:lnTo>
                  <a:lnTo>
                    <a:pt x="1173099" y="0"/>
                  </a:lnTo>
                  <a:lnTo>
                    <a:pt x="1223391" y="508"/>
                  </a:lnTo>
                  <a:lnTo>
                    <a:pt x="1273428" y="2412"/>
                  </a:lnTo>
                  <a:lnTo>
                    <a:pt x="1323594" y="5461"/>
                  </a:lnTo>
                  <a:lnTo>
                    <a:pt x="1373377" y="9779"/>
                  </a:lnTo>
                  <a:lnTo>
                    <a:pt x="1423035" y="15494"/>
                  </a:lnTo>
                  <a:lnTo>
                    <a:pt x="1472311" y="22352"/>
                  </a:lnTo>
                  <a:lnTo>
                    <a:pt x="1521205" y="30607"/>
                  </a:lnTo>
                  <a:lnTo>
                    <a:pt x="1569593" y="40132"/>
                  </a:lnTo>
                  <a:lnTo>
                    <a:pt x="1617472" y="50927"/>
                  </a:lnTo>
                  <a:lnTo>
                    <a:pt x="1664716" y="62992"/>
                  </a:lnTo>
                  <a:lnTo>
                    <a:pt x="1711325" y="76327"/>
                  </a:lnTo>
                  <a:lnTo>
                    <a:pt x="1757045" y="91059"/>
                  </a:lnTo>
                  <a:lnTo>
                    <a:pt x="1802002" y="107061"/>
                  </a:lnTo>
                  <a:lnTo>
                    <a:pt x="1846072" y="124333"/>
                  </a:lnTo>
                  <a:lnTo>
                    <a:pt x="1889125" y="143002"/>
                  </a:lnTo>
                  <a:lnTo>
                    <a:pt x="1931162" y="162941"/>
                  </a:lnTo>
                  <a:lnTo>
                    <a:pt x="1979422" y="188341"/>
                  </a:lnTo>
                  <a:lnTo>
                    <a:pt x="2024888" y="214884"/>
                  </a:lnTo>
                  <a:lnTo>
                    <a:pt x="2067433" y="242570"/>
                  </a:lnTo>
                  <a:lnTo>
                    <a:pt x="2106929" y="271272"/>
                  </a:lnTo>
                  <a:lnTo>
                    <a:pt x="2143633" y="300990"/>
                  </a:lnTo>
                  <a:lnTo>
                    <a:pt x="2177415" y="331597"/>
                  </a:lnTo>
                  <a:lnTo>
                    <a:pt x="2208149" y="363093"/>
                  </a:lnTo>
                  <a:lnTo>
                    <a:pt x="2235962" y="395350"/>
                  </a:lnTo>
                  <a:lnTo>
                    <a:pt x="2260854" y="428244"/>
                  </a:lnTo>
                  <a:lnTo>
                    <a:pt x="2282698" y="461772"/>
                  </a:lnTo>
                  <a:lnTo>
                    <a:pt x="2301494" y="495808"/>
                  </a:lnTo>
                  <a:lnTo>
                    <a:pt x="2330196" y="565150"/>
                  </a:lnTo>
                  <a:lnTo>
                    <a:pt x="2346833" y="635889"/>
                  </a:lnTo>
                  <a:lnTo>
                    <a:pt x="2351151" y="707136"/>
                  </a:lnTo>
                  <a:lnTo>
                    <a:pt x="2348865" y="742823"/>
                  </a:lnTo>
                  <a:lnTo>
                    <a:pt x="2334768" y="813816"/>
                  </a:lnTo>
                  <a:lnTo>
                    <a:pt x="2308225" y="884047"/>
                  </a:lnTo>
                  <a:lnTo>
                    <a:pt x="2290318" y="918718"/>
                  </a:lnTo>
                  <a:lnTo>
                    <a:pt x="2269236" y="952881"/>
                  </a:lnTo>
                  <a:lnTo>
                    <a:pt x="2245105" y="986409"/>
                  </a:lnTo>
                  <a:lnTo>
                    <a:pt x="2217674" y="1019556"/>
                  </a:lnTo>
                  <a:lnTo>
                    <a:pt x="2187067" y="1051941"/>
                  </a:lnTo>
                  <a:lnTo>
                    <a:pt x="2153412" y="1083564"/>
                  </a:lnTo>
                  <a:lnTo>
                    <a:pt x="2116454" y="1114425"/>
                  </a:lnTo>
                  <a:lnTo>
                    <a:pt x="2076323" y="1144397"/>
                  </a:lnTo>
                  <a:lnTo>
                    <a:pt x="2041398" y="1168019"/>
                  </a:lnTo>
                  <a:lnTo>
                    <a:pt x="2004822" y="1190498"/>
                  </a:lnTo>
                  <a:lnTo>
                    <a:pt x="1966849" y="1211834"/>
                  </a:lnTo>
                  <a:lnTo>
                    <a:pt x="1927605" y="1232154"/>
                  </a:lnTo>
                  <a:lnTo>
                    <a:pt x="1886966" y="1251331"/>
                  </a:lnTo>
                  <a:lnTo>
                    <a:pt x="1845183" y="1269238"/>
                  </a:lnTo>
                  <a:lnTo>
                    <a:pt x="1802129" y="1286129"/>
                  </a:lnTo>
                  <a:lnTo>
                    <a:pt x="1758188" y="1301750"/>
                  </a:lnTo>
                  <a:lnTo>
                    <a:pt x="1713102" y="1316228"/>
                  </a:lnTo>
                  <a:lnTo>
                    <a:pt x="1667128" y="1329436"/>
                  </a:lnTo>
                  <a:lnTo>
                    <a:pt x="1620266" y="1341501"/>
                  </a:lnTo>
                  <a:lnTo>
                    <a:pt x="1572641" y="1352296"/>
                  </a:lnTo>
                  <a:lnTo>
                    <a:pt x="1524253" y="1361948"/>
                  </a:lnTo>
                  <a:lnTo>
                    <a:pt x="1475231" y="1370203"/>
                  </a:lnTo>
                  <a:lnTo>
                    <a:pt x="1425702" y="1377315"/>
                  </a:lnTo>
                  <a:lnTo>
                    <a:pt x="1375664" y="1383030"/>
                  </a:lnTo>
                  <a:lnTo>
                    <a:pt x="1325118" y="1387602"/>
                  </a:lnTo>
                  <a:lnTo>
                    <a:pt x="1274318" y="1390777"/>
                  </a:lnTo>
                  <a:lnTo>
                    <a:pt x="1223137" y="1392682"/>
                  </a:lnTo>
                  <a:lnTo>
                    <a:pt x="1171828" y="1393190"/>
                  </a:lnTo>
                  <a:lnTo>
                    <a:pt x="1120394" y="1392428"/>
                  </a:lnTo>
                  <a:lnTo>
                    <a:pt x="1068831" y="1390396"/>
                  </a:lnTo>
                  <a:lnTo>
                    <a:pt x="1017270" y="1386840"/>
                  </a:lnTo>
                  <a:lnTo>
                    <a:pt x="965708" y="1382014"/>
                  </a:lnTo>
                  <a:lnTo>
                    <a:pt x="914400" y="1375791"/>
                  </a:lnTo>
                  <a:lnTo>
                    <a:pt x="863346" y="1368171"/>
                  </a:lnTo>
                  <a:lnTo>
                    <a:pt x="812546" y="1359154"/>
                  </a:lnTo>
                  <a:lnTo>
                    <a:pt x="192404" y="1747901"/>
                  </a:lnTo>
                  <a:close/>
                </a:path>
              </a:pathLst>
            </a:custGeom>
            <a:ln w="25400">
              <a:solidFill>
                <a:srgbClr val="6980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0" y="103631"/>
            <a:ext cx="9144000" cy="6391910"/>
            <a:chOff x="0" y="103631"/>
            <a:chExt cx="9144000" cy="6391910"/>
          </a:xfrm>
        </p:grpSpPr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93648"/>
              <a:ext cx="4744211" cy="46863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7051" y="103631"/>
              <a:ext cx="4536948" cy="6391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155180" cy="1265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consumers have 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solve?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our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hypothesis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true?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solution, would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it?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0">
                <a:latin typeface="Arial"/>
                <a:cs typeface="Arial"/>
              </a:rPr>
              <a:t> compelling?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us?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competition?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031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6FC0"/>
                </a:solidFill>
              </a:rPr>
              <a:t>Insight</a:t>
            </a:r>
            <a:r>
              <a:rPr dirty="0" sz="2800" spc="-5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to</a:t>
            </a:r>
            <a:r>
              <a:rPr dirty="0" sz="2800" spc="-5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be</a:t>
            </a:r>
            <a:r>
              <a:rPr dirty="0" sz="2800" spc="-6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gathered</a:t>
            </a:r>
            <a:r>
              <a:rPr dirty="0" sz="2800" spc="-5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during </a:t>
            </a:r>
            <a:r>
              <a:rPr dirty="0" sz="2800">
                <a:solidFill>
                  <a:srgbClr val="006FC0"/>
                </a:solidFill>
              </a:rPr>
              <a:t>opportunity</a:t>
            </a:r>
            <a:r>
              <a:rPr dirty="0" sz="2800" spc="-14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assessment:</a:t>
            </a:r>
            <a:endParaRPr sz="2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12405" cy="302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Ide</a:t>
            </a:r>
            <a:r>
              <a:rPr dirty="0" sz="1800">
                <a:latin typeface="Arial"/>
                <a:cs typeface="Arial"/>
              </a:rPr>
              <a:t>ntify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6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truly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pain 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near desperate 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solution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willing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 </a:t>
            </a:r>
            <a:r>
              <a:rPr dirty="0" sz="1800">
                <a:latin typeface="Arial"/>
                <a:cs typeface="Arial"/>
              </a:rPr>
              <a:t>once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ready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willing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reference.</a:t>
            </a:r>
            <a:endParaRPr sz="1800">
              <a:latin typeface="Arial"/>
              <a:cs typeface="Arial"/>
            </a:endParaRPr>
          </a:p>
          <a:p>
            <a:pPr marL="299085" marR="593090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 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unable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4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probably chasing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problem 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 </a:t>
            </a:r>
            <a:r>
              <a:rPr dirty="0" sz="1800" spc="-10">
                <a:latin typeface="Arial"/>
                <a:cs typeface="Arial"/>
              </a:rPr>
              <a:t>important.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99085" marR="440690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important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explain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 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trying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 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 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 </a:t>
            </a:r>
            <a:r>
              <a:rPr dirty="0" sz="1800" spc="-10">
                <a:latin typeface="Arial"/>
                <a:cs typeface="Arial"/>
              </a:rPr>
              <a:t>solution.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Explain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deep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single</a:t>
            </a:r>
            <a:r>
              <a:rPr dirty="0" sz="1800" spc="-10">
                <a:latin typeface="Arial"/>
                <a:cs typeface="Arial"/>
              </a:rPr>
              <a:t> solution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6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Also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try</a:t>
            </a:r>
            <a:r>
              <a:rPr dirty="0" spc="-1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signup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pilot </a:t>
            </a:r>
            <a:r>
              <a:rPr dirty="0">
                <a:solidFill>
                  <a:srgbClr val="006FC0"/>
                </a:solidFill>
              </a:rPr>
              <a:t>customers,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during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this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phase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76184" cy="399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interview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following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idea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354965" marR="111760" indent="-342265">
              <a:lnSpc>
                <a:spcPct val="100000"/>
              </a:lnSpc>
              <a:buClr>
                <a:srgbClr val="0F1141"/>
              </a:buClr>
              <a:buAutoNum type="alphaLcParenR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Online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library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technical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that </a:t>
            </a:r>
            <a:r>
              <a:rPr dirty="0" sz="1800">
                <a:latin typeface="Arial"/>
                <a:cs typeface="Arial"/>
              </a:rPr>
              <a:t>allows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borrow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digital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(similar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Spotify)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(B2C)</a:t>
            </a:r>
            <a:endParaRPr sz="1800">
              <a:latin typeface="Arial"/>
              <a:cs typeface="Arial"/>
            </a:endParaRPr>
          </a:p>
          <a:p>
            <a:pPr lvl="1" marL="756285" marR="68580" indent="-342900">
              <a:lnSpc>
                <a:spcPct val="100000"/>
              </a:lnSpc>
              <a:spcBef>
                <a:spcPts val="30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Pain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point: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refer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 </a:t>
            </a:r>
            <a:r>
              <a:rPr dirty="0" sz="1800" spc="-20">
                <a:latin typeface="Arial"/>
                <a:cs typeface="Arial"/>
              </a:rPr>
              <a:t>some </a:t>
            </a:r>
            <a:r>
              <a:rPr dirty="0" sz="1800">
                <a:latin typeface="Arial"/>
                <a:cs typeface="Arial"/>
              </a:rPr>
              <a:t>parts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whole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 spc="-10">
                <a:latin typeface="Arial"/>
                <a:cs typeface="Arial"/>
              </a:rPr>
              <a:t>money</a:t>
            </a:r>
            <a:endParaRPr sz="1800">
              <a:latin typeface="Arial"/>
              <a:cs typeface="Arial"/>
            </a:endParaRPr>
          </a:p>
          <a:p>
            <a:pPr lvl="1" marL="756285" indent="-343535">
              <a:lnSpc>
                <a:spcPct val="100000"/>
              </a:lnSpc>
              <a:spcBef>
                <a:spcPts val="30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 spc="-10">
                <a:latin typeface="Arial"/>
                <a:cs typeface="Arial"/>
              </a:rPr>
              <a:t>Solution:</a:t>
            </a:r>
            <a:endParaRPr sz="1800">
              <a:latin typeface="Arial"/>
              <a:cs typeface="Arial"/>
            </a:endParaRPr>
          </a:p>
          <a:p>
            <a:pPr lvl="2" marL="1213485" indent="-343535">
              <a:lnSpc>
                <a:spcPct val="100000"/>
              </a:lnSpc>
              <a:spcBef>
                <a:spcPts val="400"/>
              </a:spcBef>
              <a:buChar char="•"/>
              <a:tabLst>
                <a:tab pos="1213485" algn="l"/>
                <a:tab pos="1214120" algn="l"/>
              </a:tabLst>
            </a:pPr>
            <a:r>
              <a:rPr dirty="0" sz="1800" spc="-10">
                <a:latin typeface="Arial"/>
                <a:cs typeface="Arial"/>
              </a:rPr>
              <a:t>Tie-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publishers 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online</a:t>
            </a:r>
            <a:endParaRPr sz="1800">
              <a:latin typeface="Arial"/>
              <a:cs typeface="Arial"/>
            </a:endParaRPr>
          </a:p>
          <a:p>
            <a:pPr lvl="2" marL="1213485" indent="-343535">
              <a:lnSpc>
                <a:spcPct val="100000"/>
              </a:lnSpc>
              <a:spcBef>
                <a:spcPts val="405"/>
              </a:spcBef>
              <a:buChar char="•"/>
              <a:tabLst>
                <a:tab pos="1213485" algn="l"/>
                <a:tab pos="1214120" algn="l"/>
              </a:tabLst>
            </a:pP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monthly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subscription</a:t>
            </a:r>
            <a:endParaRPr sz="1800">
              <a:latin typeface="Arial"/>
              <a:cs typeface="Arial"/>
            </a:endParaRPr>
          </a:p>
          <a:p>
            <a:pPr lvl="2" marL="1213485" indent="-343535">
              <a:lnSpc>
                <a:spcPct val="100000"/>
              </a:lnSpc>
              <a:spcBef>
                <a:spcPts val="400"/>
              </a:spcBef>
              <a:buChar char="•"/>
              <a:tabLst>
                <a:tab pos="1213485" algn="l"/>
                <a:tab pos="1214120" algn="l"/>
              </a:tabLst>
            </a:pPr>
            <a:r>
              <a:rPr dirty="0" sz="1800">
                <a:latin typeface="Arial"/>
                <a:cs typeface="Arial"/>
              </a:rPr>
              <a:t>Students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borrow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10">
                <a:latin typeface="Arial"/>
                <a:cs typeface="Arial"/>
              </a:rPr>
              <a:t> online</a:t>
            </a:r>
            <a:endParaRPr sz="1800">
              <a:latin typeface="Arial"/>
              <a:cs typeface="Arial"/>
            </a:endParaRPr>
          </a:p>
          <a:p>
            <a:pPr lvl="2" marL="1213485" marR="5080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1213485" algn="l"/>
                <a:tab pos="1214120" algn="l"/>
              </a:tabLst>
            </a:pPr>
            <a:r>
              <a:rPr dirty="0" sz="1800">
                <a:latin typeface="Arial"/>
                <a:cs typeface="Arial"/>
              </a:rPr>
              <a:t>Publishers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commission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borrowed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duration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Assess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opportunity:</a:t>
            </a:r>
            <a:r>
              <a:rPr dirty="0" spc="-6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487920" cy="2891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play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volunteers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Interviewer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Interviewee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  <a:tab pos="1609725" algn="l"/>
              </a:tabLst>
            </a:pPr>
            <a:r>
              <a:rPr dirty="0" sz="1800" spc="-10">
                <a:latin typeface="Arial"/>
                <a:cs typeface="Arial"/>
              </a:rPr>
              <a:t>Interviewer:</a:t>
            </a:r>
            <a:r>
              <a:rPr dirty="0" sz="1800">
                <a:latin typeface="Arial"/>
                <a:cs typeface="Arial"/>
              </a:rPr>
              <a:t>	Vinay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Adaki, </a:t>
            </a:r>
            <a:r>
              <a:rPr dirty="0" sz="1800" spc="-10">
                <a:latin typeface="Arial"/>
                <a:cs typeface="Arial"/>
              </a:rPr>
              <a:t>Shashank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Interviewee: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Dewraj,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Vinay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Let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observe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conversations 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down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were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been</a:t>
            </a:r>
            <a:r>
              <a:rPr dirty="0" sz="1800" spc="-10">
                <a:latin typeface="Arial"/>
                <a:cs typeface="Arial"/>
              </a:rPr>
              <a:t> better</a:t>
            </a:r>
            <a:endParaRPr sz="1800">
              <a:latin typeface="Arial"/>
              <a:cs typeface="Arial"/>
            </a:endParaRPr>
          </a:p>
          <a:p>
            <a:pPr marL="299085" marR="257175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Please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interviewer,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might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similar </a:t>
            </a:r>
            <a:r>
              <a:rPr dirty="0" sz="1800" spc="-25"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exercise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interview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Role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play: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Interview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4982845" cy="16662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courses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doing?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hours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every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week?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resources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study?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sufficient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study?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additional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resources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help?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Possible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questions</a:t>
            </a:r>
            <a:r>
              <a:rPr dirty="0" spc="-6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to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ask</a:t>
            </a:r>
            <a:r>
              <a:rPr dirty="0" spc="-10">
                <a:solidFill>
                  <a:srgbClr val="006FC0"/>
                </a:solidFill>
              </a:rPr>
              <a:t> </a:t>
            </a:r>
            <a:r>
              <a:rPr dirty="0" spc="-25">
                <a:solidFill>
                  <a:srgbClr val="006FC0"/>
                </a:solidFill>
              </a:rPr>
              <a:t>the </a:t>
            </a:r>
            <a:r>
              <a:rPr dirty="0" spc="-10">
                <a:solidFill>
                  <a:srgbClr val="006FC0"/>
                </a:solidFill>
              </a:rPr>
              <a:t>students…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04150" cy="38976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validate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following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idea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354965" marR="478790" indent="-342265">
              <a:lnSpc>
                <a:spcPct val="100000"/>
              </a:lnSpc>
              <a:buClr>
                <a:srgbClr val="0F1141"/>
              </a:buClr>
              <a:buAutoNum type="alphaLcParenR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Website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enable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identify 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purchase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(B2B</a:t>
            </a:r>
            <a:r>
              <a:rPr dirty="0" sz="1800" spc="-10">
                <a:latin typeface="Arial"/>
                <a:cs typeface="Arial"/>
              </a:rPr>
              <a:t> product)</a:t>
            </a:r>
            <a:endParaRPr sz="1800">
              <a:latin typeface="Arial"/>
              <a:cs typeface="Arial"/>
            </a:endParaRPr>
          </a:p>
          <a:p>
            <a:pPr lvl="1" marL="756285" marR="260985" indent="-342900">
              <a:lnSpc>
                <a:spcPct val="100000"/>
              </a:lnSpc>
              <a:spcBef>
                <a:spcPts val="30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Pain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point: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 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category.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Companies </a:t>
            </a:r>
            <a:r>
              <a:rPr dirty="0" sz="1800">
                <a:latin typeface="Arial"/>
                <a:cs typeface="Arial"/>
              </a:rPr>
              <a:t>find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hard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pick 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 needs such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logistics, </a:t>
            </a:r>
            <a:r>
              <a:rPr dirty="0" sz="1800">
                <a:latin typeface="Arial"/>
                <a:cs typeface="Arial"/>
              </a:rPr>
              <a:t>workflow,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payroll,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sales,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  <a:p>
            <a:pPr lvl="1" marL="756285" indent="-343535">
              <a:lnSpc>
                <a:spcPct val="100000"/>
              </a:lnSpc>
              <a:spcBef>
                <a:spcPts val="30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 spc="-10">
                <a:latin typeface="Arial"/>
                <a:cs typeface="Arial"/>
              </a:rPr>
              <a:t>Solution:</a:t>
            </a:r>
            <a:endParaRPr sz="1800">
              <a:latin typeface="Arial"/>
              <a:cs typeface="Arial"/>
            </a:endParaRPr>
          </a:p>
          <a:p>
            <a:pPr lvl="2" marL="1213485" marR="231775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1213485" algn="l"/>
                <a:tab pos="1214120" algn="l"/>
              </a:tabLst>
            </a:pPr>
            <a:r>
              <a:rPr dirty="0" sz="1800">
                <a:latin typeface="Arial"/>
                <a:cs typeface="Arial"/>
              </a:rPr>
              <a:t>Provide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directory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selected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along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details,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comparisons,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support,</a:t>
            </a:r>
            <a:r>
              <a:rPr dirty="0" sz="1800" spc="-20">
                <a:latin typeface="Arial"/>
                <a:cs typeface="Arial"/>
              </a:rPr>
              <a:t> etc.</a:t>
            </a:r>
            <a:endParaRPr sz="1800">
              <a:latin typeface="Arial"/>
              <a:cs typeface="Arial"/>
            </a:endParaRPr>
          </a:p>
          <a:p>
            <a:pPr lvl="2" marL="1213485" marR="508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1213485" algn="l"/>
                <a:tab pos="1214120" algn="l"/>
              </a:tabLst>
            </a:pPr>
            <a:r>
              <a:rPr dirty="0" sz="1800">
                <a:latin typeface="Arial"/>
                <a:cs typeface="Arial"/>
              </a:rPr>
              <a:t>Provide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phone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consultancy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clients select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 </a:t>
            </a:r>
            <a:r>
              <a:rPr dirty="0" sz="1800" spc="-10">
                <a:latin typeface="Arial"/>
                <a:cs typeface="Arial"/>
              </a:rPr>
              <a:t>product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need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Assess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opportunity:</a:t>
            </a:r>
            <a:r>
              <a:rPr dirty="0" spc="-6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371"/>
            <a:ext cx="187071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126" y="5508447"/>
            <a:ext cx="2042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3557777"/>
            <a:ext cx="5982335" cy="1695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10031" y="1518081"/>
            <a:ext cx="4328795" cy="144970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Value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Usability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Feasibility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(technical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feasibility)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viability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Contents</a:t>
            </a:r>
            <a:endParaRPr sz="36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640320" cy="2110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assessed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are: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choose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it?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Value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risk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figure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it?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Usability</a:t>
            </a:r>
            <a:r>
              <a:rPr dirty="0" sz="2000" spc="-2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risk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it?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Feasibility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risk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business?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i="1">
                <a:latin typeface="Arial"/>
                <a:cs typeface="Arial"/>
              </a:rPr>
              <a:t>Business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viability</a:t>
            </a:r>
            <a:r>
              <a:rPr dirty="0" sz="2000" spc="-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risk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Tech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start-</a:t>
            </a:r>
            <a:r>
              <a:rPr dirty="0" sz="3600">
                <a:solidFill>
                  <a:srgbClr val="006FC0"/>
                </a:solidFill>
              </a:rPr>
              <a:t>ups</a:t>
            </a:r>
            <a:r>
              <a:rPr dirty="0" sz="3600" spc="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growth</a:t>
            </a:r>
            <a:r>
              <a:rPr dirty="0" sz="3600" spc="10">
                <a:solidFill>
                  <a:srgbClr val="006FC0"/>
                </a:solidFill>
              </a:rPr>
              <a:t> </a:t>
            </a:r>
            <a:r>
              <a:rPr dirty="0" sz="3600" spc="-25">
                <a:solidFill>
                  <a:srgbClr val="006FC0"/>
                </a:solidFill>
              </a:rPr>
              <a:t>in </a:t>
            </a:r>
            <a:r>
              <a:rPr dirty="0" sz="3600" spc="-10">
                <a:solidFill>
                  <a:srgbClr val="006FC0"/>
                </a:solidFill>
              </a:rPr>
              <a:t>India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909" y="1574911"/>
            <a:ext cx="7992214" cy="397189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83540" y="5898896"/>
            <a:ext cx="79895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KPMG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report:</a:t>
            </a:r>
            <a:r>
              <a:rPr dirty="0" sz="1400" spc="6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https://home.kpmg/in/en/home/insights/2019/01/startup-landscape-ecosystem-growing-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mature.html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853680" cy="2670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Go</a:t>
            </a:r>
            <a:r>
              <a:rPr dirty="0" sz="2000">
                <a:latin typeface="Arial"/>
                <a:cs typeface="Arial"/>
              </a:rPr>
              <a:t>od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 their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value.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If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 is there,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fix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everything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else.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matter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usability,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reliability,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4965" marR="420370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someone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doesn't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they </a:t>
            </a:r>
            <a:r>
              <a:rPr dirty="0" sz="2000">
                <a:latin typeface="Arial"/>
                <a:cs typeface="Arial"/>
              </a:rPr>
              <a:t>will choose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use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0">
                <a:latin typeface="Arial"/>
                <a:cs typeface="Arial"/>
              </a:rPr>
              <a:t> product.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Test </a:t>
            </a:r>
            <a:r>
              <a:rPr dirty="0" sz="3600" spc="-10">
                <a:solidFill>
                  <a:srgbClr val="006FC0"/>
                </a:solidFill>
              </a:rPr>
              <a:t>value</a:t>
            </a:r>
            <a:endParaRPr sz="36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830184" cy="39897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marR="184785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truly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feel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near </a:t>
            </a:r>
            <a:r>
              <a:rPr dirty="0" sz="2000">
                <a:latin typeface="Arial"/>
                <a:cs typeface="Arial"/>
              </a:rPr>
              <a:t>desperate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build, who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willing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test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once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ready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willing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reference.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unable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 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probably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chasing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important.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important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explain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trying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product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useful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solution.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354965" marR="11239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Explain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dive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deep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single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well 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r>
              <a:rPr dirty="0" sz="2000" spc="-10">
                <a:latin typeface="Arial"/>
                <a:cs typeface="Arial"/>
              </a:rPr>
              <a:t> customers.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Test </a:t>
            </a:r>
            <a:r>
              <a:rPr dirty="0" sz="3600" spc="-10">
                <a:solidFill>
                  <a:srgbClr val="006FC0"/>
                </a:solidFill>
              </a:rPr>
              <a:t>value</a:t>
            </a:r>
            <a:endParaRPr sz="36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2618740" cy="1398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Qualitative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Quantitative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Test </a:t>
            </a:r>
            <a:r>
              <a:rPr dirty="0" sz="3600" spc="-10">
                <a:solidFill>
                  <a:srgbClr val="006FC0"/>
                </a:solidFill>
              </a:rPr>
              <a:t>Value</a:t>
            </a:r>
            <a:endParaRPr sz="36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054850" cy="3482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Qualitative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focused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response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reaction: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love </a:t>
            </a:r>
            <a:r>
              <a:rPr dirty="0" sz="2000" spc="-10">
                <a:latin typeface="Arial"/>
                <a:cs typeface="Arial"/>
              </a:rPr>
              <a:t>this?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it?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choose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0">
                <a:latin typeface="Arial"/>
                <a:cs typeface="Arial"/>
              </a:rPr>
              <a:t> this?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And most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important,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why </a:t>
            </a:r>
            <a:r>
              <a:rPr dirty="0" sz="2000" spc="-20">
                <a:latin typeface="Arial"/>
                <a:cs typeface="Arial"/>
              </a:rPr>
              <a:t>not?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willing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recommend?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willing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 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develop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Any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other?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Qualitative</a:t>
            </a:r>
            <a:r>
              <a:rPr dirty="0" sz="3600" spc="-3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testing</a:t>
            </a:r>
            <a:endParaRPr sz="3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286625" cy="31273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Techniques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quantitative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testing: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Landing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technique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(also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 Fake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door)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Crowd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technique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A/B testing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features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pre-</a:t>
            </a:r>
            <a:r>
              <a:rPr dirty="0" sz="2000">
                <a:latin typeface="Arial"/>
                <a:cs typeface="Arial"/>
              </a:rPr>
              <a:t>selected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agreed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agreed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be </a:t>
            </a:r>
            <a:r>
              <a:rPr dirty="0" sz="2000">
                <a:latin typeface="Arial"/>
                <a:cs typeface="Arial"/>
              </a:rPr>
              <a:t>partners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discover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those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other?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Quantitative</a:t>
            </a:r>
            <a:r>
              <a:rPr dirty="0" sz="3600" spc="-3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testing</a:t>
            </a:r>
            <a:endParaRPr sz="36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395730"/>
            <a:ext cx="7845425" cy="54133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marR="26034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test.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just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10">
                <a:latin typeface="Arial"/>
                <a:cs typeface="Arial"/>
              </a:rPr>
              <a:t> early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request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honest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page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meant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Observe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easily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tasks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model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presented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(design </a:t>
            </a:r>
            <a:r>
              <a:rPr dirty="0" sz="2000">
                <a:latin typeface="Arial"/>
                <a:cs typeface="Arial"/>
              </a:rPr>
              <a:t>model)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 match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thinking</a:t>
            </a:r>
            <a:r>
              <a:rPr dirty="0" sz="2000" spc="-10">
                <a:latin typeface="Arial"/>
                <a:cs typeface="Arial"/>
              </a:rPr>
              <a:t> (mental model)</a:t>
            </a:r>
            <a:endParaRPr sz="2000">
              <a:latin typeface="Arial"/>
              <a:cs typeface="Arial"/>
            </a:endParaRPr>
          </a:p>
          <a:p>
            <a:pPr lvl="1" marL="812800" marR="186055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clicked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button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sure </a:t>
            </a:r>
            <a:r>
              <a:rPr dirty="0" sz="2000">
                <a:latin typeface="Arial"/>
                <a:cs typeface="Arial"/>
              </a:rPr>
              <a:t>why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(these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fixed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next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iteration)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Wrap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 </a:t>
            </a:r>
            <a:r>
              <a:rPr dirty="0" sz="2000" spc="-10">
                <a:latin typeface="Arial"/>
                <a:cs typeface="Arial"/>
              </a:rPr>
              <a:t>asking:</a:t>
            </a:r>
            <a:endParaRPr sz="20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valuable?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(value)</a:t>
            </a:r>
            <a:endParaRPr sz="20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409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product?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(usability)</a:t>
            </a:r>
            <a:endParaRPr sz="20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95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product?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(value)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Experience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sharing….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Test</a:t>
            </a:r>
            <a:r>
              <a:rPr dirty="0" sz="3600" spc="-8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Usability:</a:t>
            </a:r>
            <a:r>
              <a:rPr dirty="0" sz="3600" spc="-90">
                <a:solidFill>
                  <a:srgbClr val="006FC0"/>
                </a:solidFill>
              </a:rPr>
              <a:t> </a:t>
            </a:r>
            <a:r>
              <a:rPr dirty="0" sz="3600" spc="-20">
                <a:solidFill>
                  <a:srgbClr val="006FC0"/>
                </a:solidFill>
              </a:rPr>
              <a:t>How?</a:t>
            </a:r>
            <a:endParaRPr sz="36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12140" y="211582"/>
            <a:ext cx="3201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Test </a:t>
            </a:r>
            <a:r>
              <a:rPr dirty="0" sz="3600" spc="-10">
                <a:solidFill>
                  <a:srgbClr val="006FC0"/>
                </a:solidFill>
              </a:rPr>
              <a:t>feasibility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612140" y="763269"/>
            <a:ext cx="7484745" cy="5453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(Technical</a:t>
            </a:r>
            <a:r>
              <a:rPr dirty="0" sz="2800" spc="-110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feasibility)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technologies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/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ML,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Robotics,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Augmented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reality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Getting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engineer's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perspective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earlier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also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tends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improve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itself,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it's critical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shared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marR="252729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Example: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multiple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25">
                <a:latin typeface="Arial"/>
                <a:cs typeface="Arial"/>
              </a:rPr>
              <a:t> of </a:t>
            </a:r>
            <a:r>
              <a:rPr dirty="0" sz="2000">
                <a:latin typeface="Arial"/>
                <a:cs typeface="Arial"/>
              </a:rPr>
              <a:t>preventing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leakage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 confidential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1" marL="698500" indent="-356235">
              <a:lnSpc>
                <a:spcPct val="100000"/>
              </a:lnSpc>
              <a:spcBef>
                <a:spcPts val="409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Check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safety,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performance,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deployment</a:t>
            </a:r>
            <a:endParaRPr sz="2000">
              <a:latin typeface="Arial"/>
              <a:cs typeface="Arial"/>
            </a:endParaRPr>
          </a:p>
          <a:p>
            <a:pPr lvl="1" marL="698500" marR="281305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Check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safety,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on </a:t>
            </a:r>
            <a:r>
              <a:rPr dirty="0" sz="2000">
                <a:latin typeface="Arial"/>
                <a:cs typeface="Arial"/>
              </a:rPr>
              <a:t>performance,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deployment</a:t>
            </a:r>
            <a:endParaRPr sz="2000">
              <a:latin typeface="Arial"/>
              <a:cs typeface="Arial"/>
            </a:endParaRPr>
          </a:p>
          <a:p>
            <a:pPr lvl="1" marL="698500" indent="-356235">
              <a:lnSpc>
                <a:spcPct val="100000"/>
              </a:lnSpc>
              <a:spcBef>
                <a:spcPts val="395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better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decide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5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Experience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sharing…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4022725" cy="2465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aspects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considered: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Marketing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Sales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Finance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Legal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Test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business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viability</a:t>
            </a:r>
            <a:endParaRPr sz="36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71066"/>
            <a:ext cx="7821295" cy="3623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must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within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(image)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 </a:t>
            </a:r>
            <a:r>
              <a:rPr dirty="0" sz="1800" spc="-10">
                <a:latin typeface="Arial"/>
                <a:cs typeface="Arial"/>
              </a:rPr>
              <a:t>company's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offerings.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HSBC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95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HSBC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known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service.</a:t>
            </a:r>
            <a:endParaRPr sz="1800">
              <a:latin typeface="Arial"/>
              <a:cs typeface="Arial"/>
            </a:endParaRPr>
          </a:p>
          <a:p>
            <a:pPr lvl="1" marL="812800" marR="270510" indent="-342900">
              <a:lnSpc>
                <a:spcPct val="100000"/>
              </a:lnSpc>
              <a:spcBef>
                <a:spcPts val="409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planned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introduce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Mobile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have </a:t>
            </a:r>
            <a:r>
              <a:rPr dirty="0" sz="1800">
                <a:latin typeface="Arial"/>
                <a:cs typeface="Arial"/>
              </a:rPr>
              <a:t>highest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UX,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security.</a:t>
            </a:r>
            <a:endParaRPr sz="1800">
              <a:latin typeface="Arial"/>
              <a:cs typeface="Arial"/>
            </a:endParaRPr>
          </a:p>
          <a:p>
            <a:pPr lvl="1" marL="812800" marR="5080" indent="-3429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afford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login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where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0">
                <a:latin typeface="Arial"/>
                <a:cs typeface="Arial"/>
              </a:rPr>
              <a:t> logins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Facebook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password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Google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password,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even </a:t>
            </a:r>
            <a:r>
              <a:rPr dirty="0" sz="1800">
                <a:latin typeface="Arial"/>
                <a:cs typeface="Arial"/>
              </a:rPr>
              <a:t>though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10">
                <a:latin typeface="Arial"/>
                <a:cs typeface="Arial"/>
              </a:rPr>
              <a:t> enough.</a:t>
            </a:r>
            <a:endParaRPr sz="1800">
              <a:latin typeface="Arial"/>
              <a:cs typeface="Arial"/>
            </a:endParaRPr>
          </a:p>
          <a:p>
            <a:pPr lvl="1" marL="812800" marR="535305" indent="-342900">
              <a:lnSpc>
                <a:spcPct val="100000"/>
              </a:lnSpc>
              <a:spcBef>
                <a:spcPts val="395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perception created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compromising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 </a:t>
            </a:r>
            <a:r>
              <a:rPr dirty="0" sz="1800">
                <a:latin typeface="Arial"/>
                <a:cs typeface="Arial"/>
              </a:rPr>
              <a:t>security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depending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external entities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Facebook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Marketing</a:t>
            </a:r>
            <a:endParaRPr sz="36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505065" cy="3684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brand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(image)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promise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your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company's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offerings.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IBM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Mainframe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IBM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reliable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 </a:t>
            </a:r>
            <a:r>
              <a:rPr dirty="0" sz="2000" spc="-10"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service.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Once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customer’s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mainframe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crashed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engineer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flew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Bombay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Delhi with a small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fix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mainframe,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critical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org.</a:t>
            </a:r>
            <a:endParaRPr sz="2000">
              <a:latin typeface="Arial"/>
              <a:cs typeface="Arial"/>
            </a:endParaRPr>
          </a:p>
          <a:p>
            <a:pPr marL="354965" marR="384175" indent="-342265">
              <a:lnSpc>
                <a:spcPct val="100000"/>
              </a:lnSpc>
              <a:spcBef>
                <a:spcPts val="40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backed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 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solid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 </a:t>
            </a:r>
            <a:r>
              <a:rPr dirty="0" sz="2000">
                <a:latin typeface="Arial"/>
                <a:cs typeface="Arial"/>
              </a:rPr>
              <a:t>support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 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promise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 </a:t>
            </a:r>
            <a:r>
              <a:rPr dirty="0" sz="2000" spc="-25">
                <a:latin typeface="Arial"/>
                <a:cs typeface="Arial"/>
              </a:rPr>
              <a:t>IBM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Marketing…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Tech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start-</a:t>
            </a:r>
            <a:r>
              <a:rPr dirty="0" sz="3600">
                <a:solidFill>
                  <a:srgbClr val="006FC0"/>
                </a:solidFill>
              </a:rPr>
              <a:t>ups –</a:t>
            </a:r>
            <a:r>
              <a:rPr dirty="0" sz="3600" spc="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Advanced </a:t>
            </a:r>
            <a:r>
              <a:rPr dirty="0" sz="3600">
                <a:solidFill>
                  <a:srgbClr val="006FC0"/>
                </a:solidFill>
              </a:rPr>
              <a:t>technology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(India)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3371" y="1576829"/>
            <a:ext cx="4889784" cy="468985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83540" y="6174740"/>
            <a:ext cx="79895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KPMG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report:</a:t>
            </a:r>
            <a:r>
              <a:rPr dirty="0" sz="1400" spc="6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https://home.kpmg/in/en/home/insights/2019/01/startup-landscape-ecosystem-growing-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mature.html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/>
              <a:t>Do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sales</a:t>
            </a:r>
            <a:r>
              <a:rPr dirty="0" spc="-15"/>
              <a:t> </a:t>
            </a:r>
            <a:r>
              <a:rPr dirty="0"/>
              <a:t>people</a:t>
            </a:r>
            <a:r>
              <a:rPr dirty="0" spc="-25"/>
              <a:t> </a:t>
            </a:r>
            <a:r>
              <a:rPr dirty="0"/>
              <a:t>/</a:t>
            </a:r>
            <a:r>
              <a:rPr dirty="0" spc="-30"/>
              <a:t> </a:t>
            </a:r>
            <a:r>
              <a:rPr dirty="0"/>
              <a:t>channels</a:t>
            </a:r>
            <a:r>
              <a:rPr dirty="0" spc="-35"/>
              <a:t> </a:t>
            </a:r>
            <a:r>
              <a:rPr dirty="0"/>
              <a:t>have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skills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sell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 spc="-10"/>
              <a:t>product?</a:t>
            </a:r>
          </a:p>
          <a:p>
            <a:pPr marL="698500" marR="5080" indent="-355600">
              <a:lnSpc>
                <a:spcPct val="100000"/>
              </a:lnSpc>
              <a:spcBef>
                <a:spcPts val="409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/>
              <a:t>Our</a:t>
            </a:r>
            <a:r>
              <a:rPr dirty="0" spc="-45"/>
              <a:t> </a:t>
            </a:r>
            <a:r>
              <a:rPr dirty="0"/>
              <a:t>sales</a:t>
            </a:r>
            <a:r>
              <a:rPr dirty="0" spc="-35"/>
              <a:t> </a:t>
            </a:r>
            <a:r>
              <a:rPr dirty="0"/>
              <a:t>people</a:t>
            </a:r>
            <a:r>
              <a:rPr dirty="0" spc="-25"/>
              <a:t> </a:t>
            </a:r>
            <a:r>
              <a:rPr dirty="0"/>
              <a:t>may</a:t>
            </a:r>
            <a:r>
              <a:rPr dirty="0" spc="-2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/>
              <a:t>familiar</a:t>
            </a:r>
            <a:r>
              <a:rPr dirty="0" spc="-20"/>
              <a:t> </a:t>
            </a:r>
            <a:r>
              <a:rPr dirty="0"/>
              <a:t>with</a:t>
            </a:r>
            <a:r>
              <a:rPr dirty="0" spc="-10"/>
              <a:t> </a:t>
            </a:r>
            <a:r>
              <a:rPr dirty="0"/>
              <a:t>selling</a:t>
            </a:r>
            <a:r>
              <a:rPr dirty="0" spc="-10"/>
              <a:t> </a:t>
            </a:r>
            <a:r>
              <a:rPr dirty="0"/>
              <a:t>business</a:t>
            </a:r>
            <a:r>
              <a:rPr dirty="0" spc="-40"/>
              <a:t> </a:t>
            </a:r>
            <a:r>
              <a:rPr dirty="0" spc="-10"/>
              <a:t>oriented </a:t>
            </a:r>
            <a:r>
              <a:rPr dirty="0"/>
              <a:t>products</a:t>
            </a:r>
            <a:r>
              <a:rPr dirty="0" spc="-70"/>
              <a:t> </a:t>
            </a:r>
            <a:r>
              <a:rPr dirty="0"/>
              <a:t>such</a:t>
            </a:r>
            <a:r>
              <a:rPr dirty="0" spc="-30"/>
              <a:t> </a:t>
            </a:r>
            <a:r>
              <a:rPr dirty="0"/>
              <a:t>as</a:t>
            </a:r>
            <a:r>
              <a:rPr dirty="0" spc="-20"/>
              <a:t> </a:t>
            </a:r>
            <a:r>
              <a:rPr dirty="0"/>
              <a:t>Payroll,</a:t>
            </a:r>
            <a:r>
              <a:rPr dirty="0" spc="-10"/>
              <a:t> </a:t>
            </a:r>
            <a:r>
              <a:rPr dirty="0"/>
              <a:t>Customer</a:t>
            </a:r>
            <a:r>
              <a:rPr dirty="0" spc="-45"/>
              <a:t> </a:t>
            </a:r>
            <a:r>
              <a:rPr dirty="0"/>
              <a:t>support</a:t>
            </a:r>
            <a:r>
              <a:rPr dirty="0" spc="-50"/>
              <a:t> </a:t>
            </a:r>
            <a:r>
              <a:rPr dirty="0"/>
              <a:t>or</a:t>
            </a:r>
            <a:r>
              <a:rPr dirty="0" spc="-20"/>
              <a:t> </a:t>
            </a:r>
            <a:r>
              <a:rPr dirty="0" spc="-10"/>
              <a:t>Expense process.</a:t>
            </a:r>
          </a:p>
          <a:p>
            <a:pPr marL="698500" marR="26034" indent="-355600">
              <a:lnSpc>
                <a:spcPct val="100000"/>
              </a:lnSpc>
              <a:spcBef>
                <a:spcPts val="395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/>
              <a:t>Now</a:t>
            </a:r>
            <a:r>
              <a:rPr dirty="0" spc="-25"/>
              <a:t> </a:t>
            </a:r>
            <a:r>
              <a:rPr dirty="0"/>
              <a:t>if</a:t>
            </a:r>
            <a:r>
              <a:rPr dirty="0" spc="-20"/>
              <a:t> </a:t>
            </a:r>
            <a:r>
              <a:rPr dirty="0"/>
              <a:t>we</a:t>
            </a:r>
            <a:r>
              <a:rPr dirty="0" spc="-20"/>
              <a:t> </a:t>
            </a:r>
            <a:r>
              <a:rPr dirty="0"/>
              <a:t>are</a:t>
            </a:r>
            <a:r>
              <a:rPr dirty="0" spc="-35"/>
              <a:t> </a:t>
            </a:r>
            <a:r>
              <a:rPr dirty="0"/>
              <a:t>introducing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tech</a:t>
            </a:r>
            <a:r>
              <a:rPr dirty="0" spc="-30"/>
              <a:t> </a:t>
            </a:r>
            <a:r>
              <a:rPr dirty="0"/>
              <a:t>oriented</a:t>
            </a:r>
            <a:r>
              <a:rPr dirty="0" spc="-40"/>
              <a:t> </a:t>
            </a:r>
            <a:r>
              <a:rPr dirty="0"/>
              <a:t>product</a:t>
            </a:r>
            <a:r>
              <a:rPr dirty="0" spc="-60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 spc="-10"/>
              <a:t>detecting </a:t>
            </a:r>
            <a:r>
              <a:rPr dirty="0"/>
              <a:t>autism</a:t>
            </a:r>
            <a:r>
              <a:rPr dirty="0" spc="-50"/>
              <a:t> </a:t>
            </a:r>
            <a:r>
              <a:rPr dirty="0"/>
              <a:t>using</a:t>
            </a:r>
            <a:r>
              <a:rPr dirty="0" spc="-30"/>
              <a:t> </a:t>
            </a:r>
            <a:r>
              <a:rPr dirty="0"/>
              <a:t>AI</a:t>
            </a:r>
            <a:r>
              <a:rPr dirty="0" spc="-30"/>
              <a:t> </a:t>
            </a:r>
            <a:r>
              <a:rPr dirty="0"/>
              <a:t>that</a:t>
            </a:r>
            <a:r>
              <a:rPr dirty="0" spc="-35"/>
              <a:t> </a:t>
            </a:r>
            <a:r>
              <a:rPr dirty="0"/>
              <a:t>analyses</a:t>
            </a:r>
            <a:r>
              <a:rPr dirty="0" spc="-45"/>
              <a:t> </a:t>
            </a:r>
            <a:r>
              <a:rPr dirty="0"/>
              <a:t>videos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patients</a:t>
            </a:r>
            <a:r>
              <a:rPr dirty="0" spc="-45"/>
              <a:t> </a:t>
            </a:r>
            <a:r>
              <a:rPr dirty="0"/>
              <a:t>who</a:t>
            </a:r>
            <a:r>
              <a:rPr dirty="0" spc="-35"/>
              <a:t> </a:t>
            </a:r>
            <a:r>
              <a:rPr dirty="0" spc="-20"/>
              <a:t>have </a:t>
            </a:r>
            <a:r>
              <a:rPr dirty="0"/>
              <a:t>autism</a:t>
            </a:r>
            <a:r>
              <a:rPr dirty="0" spc="-40"/>
              <a:t> </a:t>
            </a:r>
            <a:r>
              <a:rPr dirty="0"/>
              <a:t>(CogniAble),</a:t>
            </a:r>
            <a:r>
              <a:rPr dirty="0" spc="-45"/>
              <a:t> </a:t>
            </a:r>
            <a:r>
              <a:rPr dirty="0"/>
              <a:t>then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sales</a:t>
            </a:r>
            <a:r>
              <a:rPr dirty="0" spc="-25"/>
              <a:t> </a:t>
            </a:r>
            <a:r>
              <a:rPr dirty="0"/>
              <a:t>staff</a:t>
            </a:r>
            <a:r>
              <a:rPr dirty="0" spc="-50"/>
              <a:t> </a:t>
            </a:r>
            <a:r>
              <a:rPr dirty="0"/>
              <a:t>may</a:t>
            </a:r>
            <a:r>
              <a:rPr dirty="0" spc="-30"/>
              <a:t> </a:t>
            </a:r>
            <a:r>
              <a:rPr dirty="0"/>
              <a:t>not</a:t>
            </a:r>
            <a:r>
              <a:rPr dirty="0" spc="-20"/>
              <a:t> </a:t>
            </a:r>
            <a:r>
              <a:rPr dirty="0"/>
              <a:t>have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 spc="-10"/>
              <a:t>skills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handle</a:t>
            </a:r>
            <a:r>
              <a:rPr dirty="0" spc="-25"/>
              <a:t> </a:t>
            </a:r>
            <a:r>
              <a:rPr dirty="0"/>
              <a:t>this</a:t>
            </a:r>
            <a:r>
              <a:rPr dirty="0" spc="-25"/>
              <a:t> </a:t>
            </a:r>
            <a:r>
              <a:rPr dirty="0"/>
              <a:t>product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we need</a:t>
            </a:r>
            <a:r>
              <a:rPr dirty="0" spc="-3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have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plan</a:t>
            </a:r>
            <a:r>
              <a:rPr dirty="0" spc="-30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 spc="-10"/>
              <a:t>address this.</a:t>
            </a:r>
          </a:p>
          <a:p>
            <a:pPr marL="698500" marR="1524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/>
              <a:t>If</a:t>
            </a:r>
            <a:r>
              <a:rPr dirty="0" spc="-35"/>
              <a:t> </a:t>
            </a:r>
            <a:r>
              <a:rPr dirty="0"/>
              <a:t>we</a:t>
            </a:r>
            <a:r>
              <a:rPr dirty="0" spc="-5"/>
              <a:t> </a:t>
            </a:r>
            <a:r>
              <a:rPr dirty="0"/>
              <a:t>are</a:t>
            </a:r>
            <a:r>
              <a:rPr dirty="0" spc="-30"/>
              <a:t> </a:t>
            </a:r>
            <a:r>
              <a:rPr dirty="0"/>
              <a:t>used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sell</a:t>
            </a:r>
            <a:r>
              <a:rPr dirty="0" spc="-15"/>
              <a:t> </a:t>
            </a:r>
            <a:r>
              <a:rPr dirty="0"/>
              <a:t>product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B2C</a:t>
            </a:r>
            <a:r>
              <a:rPr dirty="0" spc="-10"/>
              <a:t> </a:t>
            </a:r>
            <a:r>
              <a:rPr dirty="0"/>
              <a:t>via channel</a:t>
            </a:r>
            <a:r>
              <a:rPr dirty="0" spc="-35"/>
              <a:t> </a:t>
            </a:r>
            <a:r>
              <a:rPr dirty="0"/>
              <a:t>partners</a:t>
            </a:r>
            <a:r>
              <a:rPr dirty="0" spc="-45"/>
              <a:t> </a:t>
            </a:r>
            <a:r>
              <a:rPr dirty="0" spc="-25"/>
              <a:t>and </a:t>
            </a:r>
            <a:r>
              <a:rPr dirty="0"/>
              <a:t>now</a:t>
            </a:r>
            <a:r>
              <a:rPr dirty="0" spc="-25"/>
              <a:t> </a:t>
            </a:r>
            <a:r>
              <a:rPr dirty="0"/>
              <a:t>we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planning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do</a:t>
            </a:r>
            <a:r>
              <a:rPr dirty="0" spc="-10"/>
              <a:t> </a:t>
            </a:r>
            <a:r>
              <a:rPr dirty="0"/>
              <a:t>direct</a:t>
            </a:r>
            <a:r>
              <a:rPr dirty="0" spc="-45"/>
              <a:t> </a:t>
            </a:r>
            <a:r>
              <a:rPr dirty="0"/>
              <a:t>sales</a:t>
            </a:r>
            <a:r>
              <a:rPr dirty="0" spc="-30"/>
              <a:t> </a:t>
            </a:r>
            <a:r>
              <a:rPr dirty="0"/>
              <a:t>because</a:t>
            </a:r>
            <a:r>
              <a:rPr dirty="0" spc="-50"/>
              <a:t> </a:t>
            </a:r>
            <a:r>
              <a:rPr dirty="0"/>
              <a:t>it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 spc="-25"/>
              <a:t>B2B </a:t>
            </a:r>
            <a:r>
              <a:rPr dirty="0"/>
              <a:t>product,</a:t>
            </a:r>
            <a:r>
              <a:rPr dirty="0" spc="-65"/>
              <a:t> </a:t>
            </a:r>
            <a:r>
              <a:rPr dirty="0"/>
              <a:t>then</a:t>
            </a:r>
            <a:r>
              <a:rPr dirty="0" spc="-25"/>
              <a:t> </a:t>
            </a:r>
            <a:r>
              <a:rPr dirty="0"/>
              <a:t>our</a:t>
            </a:r>
            <a:r>
              <a:rPr dirty="0" spc="-30"/>
              <a:t> </a:t>
            </a:r>
            <a:r>
              <a:rPr dirty="0"/>
              <a:t>sales</a:t>
            </a:r>
            <a:r>
              <a:rPr dirty="0" spc="-25"/>
              <a:t> </a:t>
            </a:r>
            <a:r>
              <a:rPr dirty="0"/>
              <a:t>people</a:t>
            </a:r>
            <a:r>
              <a:rPr dirty="0" spc="-40"/>
              <a:t> </a:t>
            </a:r>
            <a:r>
              <a:rPr dirty="0"/>
              <a:t>may</a:t>
            </a:r>
            <a:r>
              <a:rPr dirty="0" spc="-15"/>
              <a:t> </a:t>
            </a:r>
            <a:r>
              <a:rPr dirty="0"/>
              <a:t>not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/>
              <a:t>able</a:t>
            </a:r>
            <a:r>
              <a:rPr dirty="0" spc="-5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handle</a:t>
            </a:r>
            <a:r>
              <a:rPr dirty="0" spc="-25"/>
              <a:t> </a:t>
            </a:r>
            <a:r>
              <a:rPr dirty="0" spc="-20"/>
              <a:t>this.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Sales</a:t>
            </a:r>
            <a:endParaRPr sz="36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426325" cy="16725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touch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touch?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698500" indent="-356235">
              <a:lnSpc>
                <a:spcPct val="100000"/>
              </a:lnSpc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Twilio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offers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API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Dial,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Play,</a:t>
            </a:r>
            <a:r>
              <a:rPr dirty="0" sz="2000" spc="-10">
                <a:latin typeface="Arial"/>
                <a:cs typeface="Arial"/>
              </a:rPr>
              <a:t> Disconnect</a:t>
            </a:r>
            <a:endParaRPr sz="2000">
              <a:latin typeface="Arial"/>
              <a:cs typeface="Arial"/>
            </a:endParaRPr>
          </a:p>
          <a:p>
            <a:pPr marL="698500" indent="-356235">
              <a:lnSpc>
                <a:spcPct val="100000"/>
              </a:lnSpc>
              <a:spcBef>
                <a:spcPts val="395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Open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API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banks: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level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money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Customer</a:t>
            </a:r>
            <a:r>
              <a:rPr dirty="0" sz="3600" spc="-19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service</a:t>
            </a:r>
            <a:endParaRPr sz="36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732395" cy="4184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138430" indent="-2286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produce,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be </a:t>
            </a:r>
            <a:r>
              <a:rPr dirty="0" sz="2000">
                <a:latin typeface="Arial"/>
                <a:cs typeface="Arial"/>
              </a:rPr>
              <a:t>sufficiently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generates.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RoI,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even?</a:t>
            </a:r>
            <a:endParaRPr sz="2000">
              <a:latin typeface="Arial"/>
              <a:cs typeface="Arial"/>
            </a:endParaRPr>
          </a:p>
          <a:p>
            <a:pPr marL="698500" marR="253365" indent="-355600">
              <a:lnSpc>
                <a:spcPct val="100000"/>
              </a:lnSpc>
              <a:spcBef>
                <a:spcPts val="409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Let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 are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building,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marketing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selling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recurring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operational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negligible (hypothetical)</a:t>
            </a:r>
            <a:endParaRPr sz="2000">
              <a:latin typeface="Arial"/>
              <a:cs typeface="Arial"/>
            </a:endParaRPr>
          </a:p>
          <a:p>
            <a:pPr algn="just" marL="698500" marR="33274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1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sales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 </a:t>
            </a:r>
            <a:r>
              <a:rPr dirty="0" sz="2000" spc="-10">
                <a:latin typeface="Arial"/>
                <a:cs typeface="Arial"/>
              </a:rPr>
              <a:t>copy,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take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recover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break-</a:t>
            </a:r>
            <a:r>
              <a:rPr dirty="0" sz="2000" spc="-20">
                <a:latin typeface="Arial"/>
                <a:cs typeface="Arial"/>
              </a:rPr>
              <a:t>even </a:t>
            </a:r>
            <a:r>
              <a:rPr dirty="0" sz="2000">
                <a:latin typeface="Arial"/>
                <a:cs typeface="Arial"/>
              </a:rPr>
              <a:t>period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years</a:t>
            </a:r>
            <a:endParaRPr sz="2000">
              <a:latin typeface="Arial"/>
              <a:cs typeface="Arial"/>
            </a:endParaRPr>
          </a:p>
          <a:p>
            <a:pPr algn="just" marL="698500" indent="-356235">
              <a:lnSpc>
                <a:spcPct val="100000"/>
              </a:lnSpc>
              <a:spcBef>
                <a:spcPts val="395"/>
              </a:spcBef>
              <a:buChar char="–"/>
              <a:tabLst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RoI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 10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240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(10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24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copies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1)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100</a:t>
            </a:r>
            <a:endParaRPr sz="2000">
              <a:latin typeface="Arial"/>
              <a:cs typeface="Arial"/>
            </a:endParaRPr>
          </a:p>
          <a:p>
            <a:pPr algn="just" marL="6985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140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Experience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sharing…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Finance</a:t>
            </a:r>
            <a:endParaRPr sz="36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497330"/>
            <a:ext cx="7416800" cy="5007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Privacy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concerns,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compliance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concerns,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intellectual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property,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competitive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issues</a:t>
            </a:r>
            <a:endParaRPr sz="2000">
              <a:latin typeface="Arial"/>
              <a:cs typeface="Arial"/>
            </a:endParaRPr>
          </a:p>
          <a:p>
            <a:pPr marL="698500" indent="-356235">
              <a:lnSpc>
                <a:spcPct val="100000"/>
              </a:lnSpc>
              <a:spcBef>
                <a:spcPts val="409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Privacy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Compliance:</a:t>
            </a:r>
            <a:endParaRPr sz="20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395"/>
              </a:spcBef>
              <a:buChar char="•"/>
              <a:tabLst>
                <a:tab pos="1155700" algn="l"/>
                <a:tab pos="1156335" algn="l"/>
              </a:tabLst>
            </a:pPr>
            <a:r>
              <a:rPr dirty="0" sz="2000">
                <a:latin typeface="Arial"/>
                <a:cs typeface="Arial"/>
              </a:rPr>
              <a:t>EU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centers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only</a:t>
            </a:r>
            <a:endParaRPr sz="20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395"/>
              </a:spcBef>
              <a:buChar char="•"/>
              <a:tabLst>
                <a:tab pos="1155700" algn="l"/>
                <a:tab pos="1156335" algn="l"/>
              </a:tabLst>
            </a:pPr>
            <a:r>
              <a:rPr dirty="0" sz="2000">
                <a:latin typeface="Arial"/>
                <a:cs typeface="Arial"/>
              </a:rPr>
              <a:t>HIPAA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compliance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health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records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related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415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 spc="-25">
                <a:latin typeface="Arial"/>
                <a:cs typeface="Arial"/>
              </a:rPr>
              <a:t>SOX</a:t>
            </a:r>
            <a:endParaRPr sz="18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 spc="-20">
                <a:latin typeface="Arial"/>
                <a:cs typeface="Arial"/>
              </a:rPr>
              <a:t>GDPR</a:t>
            </a:r>
            <a:endParaRPr sz="1800">
              <a:latin typeface="Arial"/>
              <a:cs typeface="Arial"/>
            </a:endParaRPr>
          </a:p>
          <a:p>
            <a:pPr marL="698500" indent="-356235">
              <a:lnSpc>
                <a:spcPct val="100000"/>
              </a:lnSpc>
              <a:spcBef>
                <a:spcPts val="385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Intellectual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property</a:t>
            </a:r>
            <a:endParaRPr sz="20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409"/>
              </a:spcBef>
              <a:buChar char="•"/>
              <a:tabLst>
                <a:tab pos="1155700" algn="l"/>
                <a:tab pos="1156335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without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purchasing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eg.</a:t>
            </a:r>
            <a:endParaRPr sz="20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Samsung,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Nokia,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Apple</a:t>
            </a:r>
            <a:endParaRPr sz="2000">
              <a:latin typeface="Arial"/>
              <a:cs typeface="Arial"/>
            </a:endParaRPr>
          </a:p>
          <a:p>
            <a:pPr lvl="1" marL="1155700" marR="642620" indent="-355600">
              <a:lnSpc>
                <a:spcPct val="100000"/>
              </a:lnSpc>
              <a:spcBef>
                <a:spcPts val="400"/>
              </a:spcBef>
              <a:buChar char="•"/>
              <a:tabLst>
                <a:tab pos="1155700" algn="l"/>
                <a:tab pos="1156335" algn="l"/>
              </a:tabLst>
            </a:pPr>
            <a:r>
              <a:rPr dirty="0" sz="2000">
                <a:latin typeface="Arial"/>
                <a:cs typeface="Arial"/>
              </a:rPr>
              <a:t>Open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source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licence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usage: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25">
                <a:latin typeface="Arial"/>
                <a:cs typeface="Arial"/>
              </a:rPr>
              <a:t> be </a:t>
            </a:r>
            <a:r>
              <a:rPr dirty="0" sz="2000">
                <a:latin typeface="Arial"/>
                <a:cs typeface="Arial"/>
              </a:rPr>
              <a:t>distributed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freely</a:t>
            </a:r>
            <a:endParaRPr sz="2000">
              <a:latin typeface="Arial"/>
              <a:cs typeface="Arial"/>
            </a:endParaRPr>
          </a:p>
          <a:p>
            <a:pPr lvl="2" marL="1612900" indent="-355600">
              <a:lnSpc>
                <a:spcPct val="100000"/>
              </a:lnSpc>
              <a:spcBef>
                <a:spcPts val="200"/>
              </a:spcBef>
              <a:buSzPct val="111111"/>
              <a:buChar char="–"/>
              <a:tabLst>
                <a:tab pos="1612900" algn="l"/>
                <a:tab pos="1613535" algn="l"/>
              </a:tabLst>
            </a:pPr>
            <a:r>
              <a:rPr dirty="0" sz="1800">
                <a:latin typeface="Arial"/>
                <a:cs typeface="Arial"/>
              </a:rPr>
              <a:t>GNU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Public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License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(GPL)</a:t>
            </a:r>
            <a:endParaRPr sz="1800">
              <a:latin typeface="Arial"/>
              <a:cs typeface="Arial"/>
            </a:endParaRPr>
          </a:p>
          <a:p>
            <a:pPr lvl="2" marL="1612900" indent="-355600">
              <a:lnSpc>
                <a:spcPct val="100000"/>
              </a:lnSpc>
              <a:spcBef>
                <a:spcPts val="170"/>
              </a:spcBef>
              <a:buSzPct val="111111"/>
              <a:buChar char="–"/>
              <a:tabLst>
                <a:tab pos="1612900" algn="l"/>
                <a:tab pos="1613535" algn="l"/>
              </a:tabLst>
            </a:pPr>
            <a:r>
              <a:rPr dirty="0" sz="1800">
                <a:latin typeface="Arial"/>
                <a:cs typeface="Arial"/>
              </a:rPr>
              <a:t>Apache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license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Experience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sharing….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Legal</a:t>
            </a:r>
            <a:endParaRPr sz="36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71066"/>
            <a:ext cx="7629525" cy="3999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86385" marR="26987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11111"/>
              <a:buChar char="•"/>
              <a:tabLst>
                <a:tab pos="286385" algn="l"/>
                <a:tab pos="287020" algn="l"/>
              </a:tabLst>
            </a:pPr>
            <a:r>
              <a:rPr dirty="0" sz="1800">
                <a:latin typeface="Arial"/>
                <a:cs typeface="Arial"/>
              </a:rPr>
              <a:t>Ve</a:t>
            </a:r>
            <a:r>
              <a:rPr dirty="0" sz="1800">
                <a:latin typeface="Arial"/>
                <a:cs typeface="Arial"/>
              </a:rPr>
              <a:t>dicure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medical device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  <a:p>
            <a:pPr algn="ctr" marR="33337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(hardware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software)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fever,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stomach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pain, headache,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device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sound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waves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(vibrations)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Vedic</a:t>
            </a:r>
            <a:r>
              <a:rPr dirty="0" sz="1800" spc="-10">
                <a:latin typeface="Arial"/>
                <a:cs typeface="Arial"/>
              </a:rPr>
              <a:t> mantras,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positive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effect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patient.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F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241300" marR="141605" indent="-228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mentor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prominent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risks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&amp;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mitigation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approach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 you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suggest?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Answer: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Feasibility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risk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PoC</a:t>
            </a:r>
            <a:endParaRPr sz="1800">
              <a:latin typeface="Arial"/>
              <a:cs typeface="Arial"/>
            </a:endParaRPr>
          </a:p>
          <a:p>
            <a:pPr marL="354965" marR="9080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Marketing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risk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(acceptance by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market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may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be a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challenge)</a:t>
            </a:r>
            <a:r>
              <a:rPr dirty="0" sz="18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Vedic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scholars</a:t>
            </a:r>
            <a:r>
              <a:rPr dirty="0" sz="1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like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Baba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Ramdev,</a:t>
            </a:r>
            <a:r>
              <a:rPr dirty="0" sz="1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endorse the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Exercise: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Risk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identification </a:t>
            </a:r>
            <a:r>
              <a:rPr dirty="0">
                <a:solidFill>
                  <a:srgbClr val="006FC0"/>
                </a:solidFill>
              </a:rPr>
              <a:t>and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mitigation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71066"/>
            <a:ext cx="6508750" cy="41071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d-</a:t>
            </a:r>
            <a:r>
              <a:rPr dirty="0" sz="1800">
                <a:latin typeface="Arial"/>
                <a:cs typeface="Arial"/>
              </a:rPr>
              <a:t>creator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product,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 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segment.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consists 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heading,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description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text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picture.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F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 then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published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newspapers.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F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241300" marR="190500" indent="-228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Angel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investor.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prominent risks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 see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&amp;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mitigation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approach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 you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suggest?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Answer: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Feasibility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8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PoC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Marketing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risk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Sign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up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high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profile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pilot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Exercise: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Risk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identification </a:t>
            </a:r>
            <a:r>
              <a:rPr dirty="0">
                <a:solidFill>
                  <a:srgbClr val="006FC0"/>
                </a:solidFill>
              </a:rPr>
              <a:t>and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mitigation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0628" y="2060448"/>
            <a:ext cx="1720596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71066"/>
            <a:ext cx="7835265" cy="454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Kh</a:t>
            </a:r>
            <a:r>
              <a:rPr dirty="0" sz="1800" spc="-10">
                <a:latin typeface="Arial"/>
                <a:cs typeface="Arial"/>
              </a:rPr>
              <a:t>ata-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maintains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purchases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your </a:t>
            </a:r>
            <a:r>
              <a:rPr dirty="0" sz="1800">
                <a:latin typeface="Arial"/>
                <a:cs typeface="Arial"/>
              </a:rPr>
              <a:t>local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kirana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(small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grocery)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 you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 make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payment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month.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F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11111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Target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Kirana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(who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approve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purchase)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Arial"/>
              <a:cs typeface="Arial"/>
            </a:endParaRPr>
          </a:p>
          <a:p>
            <a:pPr marL="241300" marR="683260" indent="-228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consultant.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prominent risks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what </a:t>
            </a:r>
            <a:r>
              <a:rPr dirty="0" sz="1800">
                <a:latin typeface="Arial"/>
                <a:cs typeface="Arial"/>
              </a:rPr>
              <a:t>mitigation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approach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suggest?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Answer:</a:t>
            </a:r>
            <a:endParaRPr sz="1800">
              <a:latin typeface="Arial"/>
              <a:cs typeface="Arial"/>
            </a:endParaRPr>
          </a:p>
          <a:p>
            <a:pPr marL="354965" marR="462280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risk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Speak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50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kirana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stores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1000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customers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assess value</a:t>
            </a:r>
            <a:endParaRPr sz="1800">
              <a:latin typeface="Arial"/>
              <a:cs typeface="Arial"/>
            </a:endParaRPr>
          </a:p>
          <a:p>
            <a:pPr marL="354965" marR="58864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SzPct val="111111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Usability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risk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since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users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kirana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store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owners</a:t>
            </a:r>
            <a:r>
              <a:rPr dirty="0" sz="1800" spc="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lay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people.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usability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testing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with sample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users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6249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solution?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71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Experience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sharing…</a:t>
            </a:r>
            <a:endParaRPr sz="36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Appendix</a:t>
            </a:r>
            <a:endParaRPr sz="36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371"/>
            <a:ext cx="187071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5538" y="5444134"/>
            <a:ext cx="25571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3262629"/>
            <a:ext cx="5982335" cy="1695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3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3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 Lean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41194" y="5033898"/>
            <a:ext cx="14719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Canvas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Tech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start-</a:t>
            </a:r>
            <a:r>
              <a:rPr dirty="0" sz="3600">
                <a:solidFill>
                  <a:srgbClr val="006FC0"/>
                </a:solidFill>
              </a:rPr>
              <a:t>ups –</a:t>
            </a:r>
            <a:r>
              <a:rPr dirty="0" sz="3600" spc="15">
                <a:solidFill>
                  <a:srgbClr val="006FC0"/>
                </a:solidFill>
              </a:rPr>
              <a:t> </a:t>
            </a:r>
            <a:r>
              <a:rPr dirty="0" sz="3600" spc="-25">
                <a:solidFill>
                  <a:srgbClr val="006FC0"/>
                </a:solidFill>
              </a:rPr>
              <a:t>job </a:t>
            </a:r>
            <a:r>
              <a:rPr dirty="0" sz="3600">
                <a:solidFill>
                  <a:srgbClr val="006FC0"/>
                </a:solidFill>
              </a:rPr>
              <a:t>creation</a:t>
            </a:r>
            <a:r>
              <a:rPr dirty="0" sz="3600" spc="-4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(India)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4020" y="1488481"/>
            <a:ext cx="4945380" cy="480563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83540" y="6232652"/>
            <a:ext cx="79895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KPMG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report:</a:t>
            </a:r>
            <a:r>
              <a:rPr dirty="0" sz="1400" spc="6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https://home.kpmg/in/en/home/insights/2019/01/startup-landscape-ecosystem-growing-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mature.html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Contents</a:t>
            </a:r>
            <a:endParaRPr sz="36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447915" cy="23653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On</a:t>
            </a:r>
            <a:r>
              <a:rPr dirty="0" sz="2000">
                <a:latin typeface="Arial"/>
                <a:cs typeface="Arial"/>
              </a:rPr>
              <a:t>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assessed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opportunity,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 </a:t>
            </a:r>
            <a:r>
              <a:rPr dirty="0" sz="2000" spc="-25">
                <a:latin typeface="Arial"/>
                <a:cs typeface="Arial"/>
              </a:rPr>
              <a:t>our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thoughts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together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paper.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algn="ctr" marL="342265" marR="26860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42265" algn="l"/>
                <a:tab pos="342900" algn="l"/>
                <a:tab pos="553529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covering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problem,</a:t>
            </a:r>
            <a:r>
              <a:rPr dirty="0" sz="2000">
                <a:latin typeface="Arial"/>
                <a:cs typeface="Arial"/>
              </a:rPr>
              <a:t>	solution.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USP,</a:t>
            </a:r>
            <a:endParaRPr sz="2000">
              <a:latin typeface="Arial"/>
              <a:cs typeface="Arial"/>
            </a:endParaRPr>
          </a:p>
          <a:p>
            <a:pPr algn="ctr" marR="22923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generation,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etc.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created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simpler</a:t>
            </a:r>
            <a:r>
              <a:rPr dirty="0" sz="2000" spc="-10">
                <a:latin typeface="Arial"/>
                <a:cs typeface="Arial"/>
              </a:rPr>
              <a:t> 1-</a:t>
            </a:r>
            <a:r>
              <a:rPr dirty="0" sz="2000">
                <a:latin typeface="Arial"/>
                <a:cs typeface="Arial"/>
              </a:rPr>
              <a:t>page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quick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understanding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12140" y="150063"/>
            <a:ext cx="591947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Business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Model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Canvas</a:t>
            </a:r>
            <a:r>
              <a:rPr dirty="0" sz="3600" spc="-25">
                <a:solidFill>
                  <a:srgbClr val="006FC0"/>
                </a:solidFill>
              </a:rPr>
              <a:t> by </a:t>
            </a:r>
            <a:r>
              <a:rPr dirty="0" sz="3600">
                <a:solidFill>
                  <a:srgbClr val="006FC0"/>
                </a:solidFill>
              </a:rPr>
              <a:t>Alexander</a:t>
            </a:r>
            <a:r>
              <a:rPr dirty="0" sz="3600" spc="-21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Ostervald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107" y="1709966"/>
            <a:ext cx="8868156" cy="4357077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57936" y="6205829"/>
            <a:ext cx="3978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Ref: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www.businessmodelgeneration.com/canvas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839709" cy="2872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owever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early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stage,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 necessary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go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 detail,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ready,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has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validated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things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 change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yield</a:t>
            </a:r>
            <a:r>
              <a:rPr dirty="0" sz="2000" spc="5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redundant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 </a:t>
            </a:r>
            <a:r>
              <a:rPr dirty="0" sz="2000" spc="-10">
                <a:latin typeface="Arial"/>
                <a:cs typeface="Arial"/>
              </a:rPr>
              <a:t>waste.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algn="just" marL="355600" marR="175895" indent="-342900">
              <a:lnSpc>
                <a:spcPct val="100000"/>
              </a:lnSpc>
              <a:buClr>
                <a:srgbClr val="0F1141"/>
              </a:buClr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Hence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simplified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canvas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CC"/>
                </a:solidFill>
                <a:latin typeface="Arial"/>
                <a:cs typeface="Arial"/>
              </a:rPr>
              <a:t>Lean</a:t>
            </a:r>
            <a:r>
              <a:rPr dirty="0" sz="2000" spc="-25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CC"/>
                </a:solidFill>
                <a:latin typeface="Arial"/>
                <a:cs typeface="Arial"/>
              </a:rPr>
              <a:t>Canvas</a:t>
            </a:r>
            <a:r>
              <a:rPr dirty="0" sz="2000" spc="-3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recommended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stage.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 Ash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Maurya.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get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idea(s)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head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 tangible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25">
                <a:latin typeface="Arial"/>
                <a:cs typeface="Arial"/>
              </a:rPr>
              <a:t> you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communicate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Lean</a:t>
            </a:r>
            <a:r>
              <a:rPr dirty="0" sz="3600" spc="-3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canvas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–</a:t>
            </a:r>
            <a:r>
              <a:rPr dirty="0" sz="3600" spc="-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a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simplified model</a:t>
            </a:r>
            <a:endParaRPr sz="36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>
              <a:hlinkClick r:id="rId2"/>
            </p:cNvPr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>
              <a:hlinkClick r:id="rId2"/>
            </p:cNvPr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>
              <a:hlinkClick r:id="rId2"/>
            </p:cNvPr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>
              <a:hlinkClick r:id="rId2"/>
            </p:cNvPr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110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Lean </a:t>
            </a:r>
            <a:r>
              <a:rPr dirty="0" sz="3600" spc="-10">
                <a:solidFill>
                  <a:srgbClr val="006FC0"/>
                </a:solidFill>
              </a:rPr>
              <a:t>canvas</a:t>
            </a:r>
            <a:endParaRPr sz="3600"/>
          </a:p>
        </p:txBody>
      </p:sp>
      <p:pic>
        <p:nvPicPr>
          <p:cNvPr id="16" name="object 16" descr="">
            <a:hlinkClick r:id="rId2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523" y="1417319"/>
            <a:ext cx="7620000" cy="526846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8739" y="6561226"/>
            <a:ext cx="12592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Ref</a:t>
            </a: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medium.com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447280" cy="2670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hannels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email,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social,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CPC ads,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blogs,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articles,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trade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shows,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radio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TV, webinars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Metrics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visited, how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usage,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continued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using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4965" marR="384810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Unfair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advantage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insider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information,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dream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team, </a:t>
            </a:r>
            <a:r>
              <a:rPr dirty="0" sz="2000">
                <a:latin typeface="Arial"/>
                <a:cs typeface="Arial"/>
              </a:rPr>
              <a:t>getting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endorsements,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existing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Some</a:t>
            </a:r>
            <a:r>
              <a:rPr dirty="0" sz="3600" spc="-10">
                <a:solidFill>
                  <a:srgbClr val="006FC0"/>
                </a:solidFill>
              </a:rPr>
              <a:t> explanations</a:t>
            </a:r>
            <a:endParaRPr sz="36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05155"/>
            <a:ext cx="8711565" cy="6753225"/>
            <a:chOff x="0" y="105155"/>
            <a:chExt cx="8711565" cy="675322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05155"/>
              <a:ext cx="8339328" cy="6752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Amazon</a:t>
            </a:r>
            <a:r>
              <a:rPr dirty="0" sz="3600" spc="-3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Lean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Canvas…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271" y="2424683"/>
            <a:ext cx="6875933" cy="192295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76731" y="5198109"/>
            <a:ext cx="737615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https://railsware.com/blog/5-lean-canvas-</a:t>
            </a:r>
            <a:r>
              <a:rPr dirty="0" u="sng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examples/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05155"/>
            <a:ext cx="8879205" cy="6753225"/>
            <a:chOff x="0" y="105155"/>
            <a:chExt cx="8879205" cy="675322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8" y="105155"/>
              <a:ext cx="8517636" cy="6752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AirBnB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Lean </a:t>
            </a:r>
            <a:r>
              <a:rPr dirty="0" sz="3600" spc="-10">
                <a:solidFill>
                  <a:srgbClr val="006FC0"/>
                </a:solidFill>
              </a:rPr>
              <a:t>Canvas…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423" y="2452116"/>
            <a:ext cx="6876676" cy="1877523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76731" y="5342635"/>
            <a:ext cx="737615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https://railsware.com/blog/5-lean-canvas-</a:t>
            </a:r>
            <a:r>
              <a:rPr dirty="0" u="sng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examples/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3258"/>
            <a:ext cx="7534275" cy="1446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Glob</a:t>
            </a:r>
            <a:r>
              <a:rPr dirty="0" sz="2000">
                <a:latin typeface="Arial"/>
                <a:cs typeface="Arial"/>
              </a:rPr>
              <a:t>al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reach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Cloud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resources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Amazon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AWS,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Microsoft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Azure,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IBM,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Google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Funding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angel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investors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2020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Talent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pool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What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is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spurring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product industry?</a:t>
            </a:r>
            <a:endParaRPr sz="36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2933700" cy="1398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Canvas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Clr>
                <a:srgbClr val="0F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0">
                <a:latin typeface="Arial"/>
                <a:cs typeface="Arial"/>
              </a:rPr>
              <a:t>Rivigo</a:t>
            </a:r>
            <a:endParaRPr sz="20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0">
                <a:latin typeface="Arial"/>
                <a:cs typeface="Arial"/>
              </a:rPr>
              <a:t>Qalara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Exercise</a:t>
            </a:r>
            <a:endParaRPr sz="36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Solution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2493264"/>
            <a:ext cx="1929330" cy="146422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Appendix</a:t>
            </a:r>
            <a:endParaRPr sz="36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371"/>
            <a:ext cx="187071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126" y="5508447"/>
            <a:ext cx="2042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3262629"/>
            <a:ext cx="5982335" cy="1695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dirty="0" sz="3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dirty="0" sz="3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41194" y="5033898"/>
            <a:ext cx="198882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10031" y="1877034"/>
            <a:ext cx="4639310" cy="109093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 features: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Kano </a:t>
            </a:r>
            <a:r>
              <a:rPr dirty="0" sz="2000" spc="-1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Exercise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Contents</a:t>
            </a:r>
            <a:endParaRPr sz="36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7840345" cy="23653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On</a:t>
            </a:r>
            <a:r>
              <a:rPr dirty="0" sz="2000">
                <a:latin typeface="Arial"/>
                <a:cs typeface="Arial"/>
              </a:rPr>
              <a:t>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understood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assessed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 interacting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capture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all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requirements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 </a:t>
            </a:r>
            <a:r>
              <a:rPr dirty="0" sz="2000" spc="-10">
                <a:latin typeface="Arial"/>
                <a:cs typeface="Arial"/>
              </a:rPr>
              <a:t>functionality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Story</a:t>
            </a:r>
            <a:r>
              <a:rPr dirty="0" sz="2000" spc="-3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map</a:t>
            </a:r>
            <a:r>
              <a:rPr dirty="0" sz="2000" spc="-4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capture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features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Invented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Jeff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Patton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Story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map:</a:t>
            </a:r>
            <a:r>
              <a:rPr dirty="0" sz="3600" spc="-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Job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portal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724611" y="6282944"/>
            <a:ext cx="726185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https://www.visual-paradigm.com/guide/agile-software-development/what-</a:t>
            </a:r>
            <a:r>
              <a:rPr dirty="0" u="sng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is-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user-story-mapping/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2722" y="1555241"/>
            <a:ext cx="927100" cy="609600"/>
          </a:xfrm>
          <a:prstGeom prst="rect">
            <a:avLst/>
          </a:prstGeom>
          <a:solidFill>
            <a:srgbClr val="FFC000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Arial"/>
                <a:cs typeface="Arial"/>
              </a:rPr>
              <a:t>Find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464814" y="1555241"/>
            <a:ext cx="925194" cy="609600"/>
          </a:xfrm>
          <a:prstGeom prst="rect">
            <a:avLst/>
          </a:prstGeom>
          <a:solidFill>
            <a:srgbClr val="FFC000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dirty="0" sz="1100" spc="-10">
                <a:latin typeface="Arial"/>
                <a:cs typeface="Arial"/>
              </a:rPr>
              <a:t>Manage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dirty="0" sz="1100" spc="-10">
                <a:latin typeface="Arial"/>
                <a:cs typeface="Arial"/>
              </a:rPr>
              <a:t>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514594" y="1555241"/>
            <a:ext cx="925194" cy="609600"/>
          </a:xfrm>
          <a:prstGeom prst="rect">
            <a:avLst/>
          </a:prstGeom>
          <a:solidFill>
            <a:srgbClr val="FFC000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100" spc="-10">
                <a:latin typeface="Arial"/>
                <a:cs typeface="Arial"/>
              </a:rPr>
              <a:t>Recruit</a:t>
            </a:r>
            <a:endParaRPr sz="11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dirty="0" sz="1100" spc="-10">
                <a:latin typeface="Arial"/>
                <a:cs typeface="Arial"/>
              </a:rPr>
              <a:t>candidate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32054" y="2286761"/>
            <a:ext cx="927100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362585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Browse </a:t>
            </a:r>
            <a:r>
              <a:rPr dirty="0" sz="1100" spc="-20">
                <a:latin typeface="Arial"/>
                <a:cs typeface="Arial"/>
              </a:rPr>
              <a:t>jobs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31797" y="2286761"/>
            <a:ext cx="925194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 marR="358775">
              <a:lnSpc>
                <a:spcPct val="100000"/>
              </a:lnSpc>
              <a:spcBef>
                <a:spcPts val="330"/>
              </a:spcBef>
            </a:pPr>
            <a:r>
              <a:rPr dirty="0" sz="1100" spc="-20">
                <a:latin typeface="Arial"/>
                <a:cs typeface="Arial"/>
              </a:rPr>
              <a:t>Post </a:t>
            </a:r>
            <a:r>
              <a:rPr dirty="0" sz="1100" spc="-10">
                <a:latin typeface="Arial"/>
                <a:cs typeface="Arial"/>
              </a:rPr>
              <a:t>resume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51354" y="2286761"/>
            <a:ext cx="925194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9398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Arial"/>
                <a:cs typeface="Arial"/>
              </a:rPr>
              <a:t>Receive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alert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78529" y="2286761"/>
            <a:ext cx="925194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313690">
              <a:lnSpc>
                <a:spcPct val="100000"/>
              </a:lnSpc>
              <a:spcBef>
                <a:spcPts val="330"/>
              </a:spcBef>
            </a:pPr>
            <a:r>
              <a:rPr dirty="0" sz="1100" spc="-20">
                <a:latin typeface="Arial"/>
                <a:cs typeface="Arial"/>
              </a:rPr>
              <a:t>Post </a:t>
            </a:r>
            <a:r>
              <a:rPr dirty="0" sz="1100" spc="-10">
                <a:latin typeface="Arial"/>
                <a:cs typeface="Arial"/>
              </a:rPr>
              <a:t>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484370" y="2286761"/>
            <a:ext cx="925194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 marR="313055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Cancel 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503926" y="2286761"/>
            <a:ext cx="925194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147955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Search candidates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511290" y="2286761"/>
            <a:ext cx="927100" cy="609600"/>
          </a:xfrm>
          <a:prstGeom prst="rect">
            <a:avLst/>
          </a:prstGeom>
          <a:solidFill>
            <a:srgbClr val="C5D7F0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2075" marR="149225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Contact candidates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2722" y="3348990"/>
            <a:ext cx="927100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88265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Arial"/>
                <a:cs typeface="Arial"/>
              </a:rPr>
              <a:t>Search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jobs </a:t>
            </a:r>
            <a:r>
              <a:rPr dirty="0" sz="1100" spc="-10">
                <a:latin typeface="Arial"/>
                <a:cs typeface="Arial"/>
              </a:rPr>
              <a:t>(basic)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42722" y="4021073"/>
            <a:ext cx="927100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0805" marR="344805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Arial"/>
                <a:cs typeface="Arial"/>
              </a:rPr>
              <a:t>Search </a:t>
            </a:r>
            <a:r>
              <a:rPr dirty="0" sz="1100">
                <a:latin typeface="Arial"/>
                <a:cs typeface="Arial"/>
              </a:rPr>
              <a:t>jobs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- </a:t>
            </a:r>
            <a:r>
              <a:rPr dirty="0" sz="1100" spc="-10">
                <a:latin typeface="Arial"/>
                <a:cs typeface="Arial"/>
              </a:rPr>
              <a:t>location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42466" y="3348990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 marR="27686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Upload </a:t>
            </a:r>
            <a:r>
              <a:rPr dirty="0" sz="1100">
                <a:latin typeface="Arial"/>
                <a:cs typeface="Arial"/>
              </a:rPr>
              <a:t>resume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- </a:t>
            </a:r>
            <a:r>
              <a:rPr dirty="0" sz="1100" spc="-25">
                <a:latin typeface="Arial"/>
                <a:cs typeface="Arial"/>
              </a:rPr>
              <a:t>PDF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42466" y="4021073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0170" marR="2413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Arial"/>
                <a:cs typeface="Arial"/>
              </a:rPr>
              <a:t>Upload </a:t>
            </a:r>
            <a:r>
              <a:rPr dirty="0" sz="1100">
                <a:latin typeface="Arial"/>
                <a:cs typeface="Arial"/>
              </a:rPr>
              <a:t>resume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– </a:t>
            </a:r>
            <a:r>
              <a:rPr dirty="0" sz="1100">
                <a:latin typeface="Arial"/>
                <a:cs typeface="Arial"/>
              </a:rPr>
              <a:t>MS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Word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452877" y="3356609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 marR="129539">
              <a:lnSpc>
                <a:spcPct val="100000"/>
              </a:lnSpc>
              <a:spcBef>
                <a:spcPts val="325"/>
              </a:spcBef>
            </a:pPr>
            <a:r>
              <a:rPr dirty="0" sz="1100" spc="-10">
                <a:latin typeface="Arial"/>
                <a:cs typeface="Arial"/>
              </a:rPr>
              <a:t>Subscribe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alert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492246" y="3348990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 marR="16637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Arial"/>
                <a:cs typeface="Arial"/>
              </a:rPr>
              <a:t>Submit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488941" y="3348990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 marR="21209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Arial"/>
                <a:cs typeface="Arial"/>
              </a:rPr>
              <a:t>Select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488941" y="4021073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0170" marR="8890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Arial"/>
                <a:cs typeface="Arial"/>
              </a:rPr>
              <a:t>Remove</a:t>
            </a:r>
            <a:r>
              <a:rPr dirty="0" sz="1100" spc="5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job</a:t>
            </a:r>
            <a:r>
              <a:rPr dirty="0" sz="1100" spc="-10">
                <a:latin typeface="Arial"/>
                <a:cs typeface="Arial"/>
              </a:rPr>
              <a:t> 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502402" y="3348990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 marR="19558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Arial"/>
                <a:cs typeface="Arial"/>
              </a:rPr>
              <a:t>See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applicants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521957" y="3348990"/>
            <a:ext cx="927100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2075" marR="256540">
              <a:lnSpc>
                <a:spcPct val="100000"/>
              </a:lnSpc>
              <a:spcBef>
                <a:spcPts val="330"/>
              </a:spcBef>
            </a:pPr>
            <a:r>
              <a:rPr dirty="0" sz="1100" spc="-20">
                <a:latin typeface="Arial"/>
                <a:cs typeface="Arial"/>
              </a:rPr>
              <a:t>Send </a:t>
            </a:r>
            <a:r>
              <a:rPr dirty="0" sz="1100" spc="-10">
                <a:latin typeface="Arial"/>
                <a:cs typeface="Arial"/>
              </a:rPr>
              <a:t>message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21957" y="4021073"/>
            <a:ext cx="927100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334"/>
              </a:spcBef>
            </a:pPr>
            <a:r>
              <a:rPr dirty="0" sz="1100" spc="-20">
                <a:latin typeface="Arial"/>
                <a:cs typeface="Arial"/>
              </a:rPr>
              <a:t>Read </a:t>
            </a:r>
            <a:r>
              <a:rPr dirty="0" sz="1100" spc="-10">
                <a:latin typeface="Arial"/>
                <a:cs typeface="Arial"/>
              </a:rPr>
              <a:t>message (applicant)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42466" y="4696205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0170" marR="8636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Arial"/>
                <a:cs typeface="Arial"/>
              </a:rPr>
              <a:t>Build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resume </a:t>
            </a:r>
            <a:r>
              <a:rPr dirty="0" sz="1000">
                <a:latin typeface="Arial"/>
                <a:cs typeface="Arial"/>
              </a:rPr>
              <a:t>with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resume builder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449322" y="4014470"/>
            <a:ext cx="950594" cy="635000"/>
            <a:chOff x="2449322" y="4014470"/>
            <a:chExt cx="950594" cy="635000"/>
          </a:xfrm>
        </p:grpSpPr>
        <p:sp>
          <p:nvSpPr>
            <p:cNvPr id="40" name="object 40" descr=""/>
            <p:cNvSpPr/>
            <p:nvPr/>
          </p:nvSpPr>
          <p:spPr>
            <a:xfrm>
              <a:off x="2462022" y="4027170"/>
              <a:ext cx="925194" cy="609600"/>
            </a:xfrm>
            <a:custGeom>
              <a:avLst/>
              <a:gdLst/>
              <a:ahLst/>
              <a:cxnLst/>
              <a:rect l="l" t="t" r="r" b="b"/>
              <a:pathLst>
                <a:path w="925195" h="609600">
                  <a:moveTo>
                    <a:pt x="925068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925068" y="609599"/>
                  </a:lnTo>
                  <a:lnTo>
                    <a:pt x="925068" y="0"/>
                  </a:lnTo>
                  <a:close/>
                </a:path>
              </a:pathLst>
            </a:custGeom>
            <a:solidFill>
              <a:srgbClr val="DAED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462022" y="4027170"/>
              <a:ext cx="925194" cy="609600"/>
            </a:xfrm>
            <a:custGeom>
              <a:avLst/>
              <a:gdLst/>
              <a:ahLst/>
              <a:cxnLst/>
              <a:rect l="l" t="t" r="r" b="b"/>
              <a:pathLst>
                <a:path w="925195" h="609600">
                  <a:moveTo>
                    <a:pt x="0" y="609599"/>
                  </a:moveTo>
                  <a:lnTo>
                    <a:pt x="925068" y="609599"/>
                  </a:lnTo>
                  <a:lnTo>
                    <a:pt x="925068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25400">
              <a:solidFill>
                <a:srgbClr val="395E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540635" y="4057903"/>
            <a:ext cx="7639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Receive</a:t>
            </a:r>
            <a:r>
              <a:rPr dirty="0" sz="1000" spc="50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SMS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for </a:t>
            </a:r>
            <a:r>
              <a:rPr dirty="0" sz="1000">
                <a:latin typeface="Arial"/>
                <a:cs typeface="Arial"/>
              </a:rPr>
              <a:t>newly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posted </a:t>
            </a:r>
            <a:r>
              <a:rPr dirty="0" sz="1000" spc="-20">
                <a:latin typeface="Arial"/>
                <a:cs typeface="Arial"/>
              </a:rPr>
              <a:t>jobs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476241" y="4683505"/>
            <a:ext cx="950594" cy="635000"/>
            <a:chOff x="4476241" y="4683505"/>
            <a:chExt cx="950594" cy="635000"/>
          </a:xfrm>
        </p:grpSpPr>
        <p:sp>
          <p:nvSpPr>
            <p:cNvPr id="44" name="object 44" descr=""/>
            <p:cNvSpPr/>
            <p:nvPr/>
          </p:nvSpPr>
          <p:spPr>
            <a:xfrm>
              <a:off x="4488941" y="4696205"/>
              <a:ext cx="925194" cy="609600"/>
            </a:xfrm>
            <a:custGeom>
              <a:avLst/>
              <a:gdLst/>
              <a:ahLst/>
              <a:cxnLst/>
              <a:rect l="l" t="t" r="r" b="b"/>
              <a:pathLst>
                <a:path w="925195" h="609600">
                  <a:moveTo>
                    <a:pt x="925067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25067" y="609600"/>
                  </a:lnTo>
                  <a:lnTo>
                    <a:pt x="925067" y="0"/>
                  </a:lnTo>
                  <a:close/>
                </a:path>
              </a:pathLst>
            </a:custGeom>
            <a:solidFill>
              <a:srgbClr val="DAED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488941" y="4696205"/>
              <a:ext cx="925194" cy="609600"/>
            </a:xfrm>
            <a:custGeom>
              <a:avLst/>
              <a:gdLst/>
              <a:ahLst/>
              <a:cxnLst/>
              <a:rect l="l" t="t" r="r" b="b"/>
              <a:pathLst>
                <a:path w="925195" h="609600">
                  <a:moveTo>
                    <a:pt x="0" y="609600"/>
                  </a:moveTo>
                  <a:lnTo>
                    <a:pt x="925067" y="609600"/>
                  </a:lnTo>
                  <a:lnTo>
                    <a:pt x="925067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95E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4566920" y="4726940"/>
            <a:ext cx="7207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Receive </a:t>
            </a:r>
            <a:r>
              <a:rPr dirty="0" sz="1000">
                <a:latin typeface="Arial"/>
                <a:cs typeface="Arial"/>
              </a:rPr>
              <a:t>SMS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alert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- </a:t>
            </a:r>
            <a:r>
              <a:rPr dirty="0" sz="1000">
                <a:latin typeface="Arial"/>
                <a:cs typeface="Arial"/>
              </a:rPr>
              <a:t>last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date </a:t>
            </a:r>
            <a:r>
              <a:rPr dirty="0" sz="1000" spc="-10">
                <a:latin typeface="Arial"/>
                <a:cs typeface="Arial"/>
              </a:rPr>
              <a:t>approaching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21957" y="4696205"/>
            <a:ext cx="927100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2075" marR="275590">
              <a:lnSpc>
                <a:spcPct val="100000"/>
              </a:lnSpc>
              <a:spcBef>
                <a:spcPts val="330"/>
              </a:spcBef>
            </a:pPr>
            <a:r>
              <a:rPr dirty="0" sz="1100" spc="-20">
                <a:latin typeface="Arial"/>
                <a:cs typeface="Arial"/>
              </a:rPr>
              <a:t>Send </a:t>
            </a:r>
            <a:r>
              <a:rPr dirty="0" sz="1100" spc="-10">
                <a:latin typeface="Arial"/>
                <a:cs typeface="Arial"/>
              </a:rPr>
              <a:t>interview request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521957" y="5366765"/>
            <a:ext cx="927100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2075" marR="109855">
              <a:lnSpc>
                <a:spcPct val="100000"/>
              </a:lnSpc>
              <a:spcBef>
                <a:spcPts val="340"/>
              </a:spcBef>
            </a:pPr>
            <a:r>
              <a:rPr dirty="0" sz="1100">
                <a:latin typeface="Arial"/>
                <a:cs typeface="Arial"/>
              </a:rPr>
              <a:t>Respond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to </a:t>
            </a:r>
            <a:r>
              <a:rPr dirty="0" sz="1100" spc="-10">
                <a:latin typeface="Arial"/>
                <a:cs typeface="Arial"/>
              </a:rPr>
              <a:t>interview request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013572" y="1717928"/>
            <a:ext cx="740410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latin typeface="Arial"/>
                <a:cs typeface="Arial"/>
              </a:rPr>
              <a:t>User </a:t>
            </a:r>
            <a:r>
              <a:rPr dirty="0" sz="1050" spc="-10" b="1">
                <a:latin typeface="Arial"/>
                <a:cs typeface="Arial"/>
              </a:rPr>
              <a:t>Activities </a:t>
            </a:r>
            <a:r>
              <a:rPr dirty="0" sz="1050" spc="-10" b="1">
                <a:solidFill>
                  <a:srgbClr val="0033CC"/>
                </a:solidFill>
                <a:latin typeface="Arial"/>
                <a:cs typeface="Arial"/>
              </a:rPr>
              <a:t>(backbone)</a:t>
            </a:r>
            <a:endParaRPr sz="10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993506" y="2372995"/>
            <a:ext cx="658495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latin typeface="Arial"/>
                <a:cs typeface="Arial"/>
              </a:rPr>
              <a:t>User Tasks </a:t>
            </a:r>
            <a:r>
              <a:rPr dirty="0" sz="1050" spc="-10" b="1">
                <a:solidFill>
                  <a:srgbClr val="0033CC"/>
                </a:solidFill>
                <a:latin typeface="Arial"/>
                <a:cs typeface="Arial"/>
              </a:rPr>
              <a:t>(skeleton)</a:t>
            </a:r>
            <a:endParaRPr sz="10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022463" y="4511497"/>
            <a:ext cx="464184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latin typeface="Arial"/>
                <a:cs typeface="Arial"/>
              </a:rPr>
              <a:t>User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-10" b="1">
                <a:latin typeface="Arial"/>
                <a:cs typeface="Arial"/>
              </a:rPr>
              <a:t>stories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7798307" y="1629155"/>
            <a:ext cx="144780" cy="494030"/>
          </a:xfrm>
          <a:custGeom>
            <a:avLst/>
            <a:gdLst/>
            <a:ahLst/>
            <a:cxnLst/>
            <a:rect l="l" t="t" r="r" b="b"/>
            <a:pathLst>
              <a:path w="144779" h="494030">
                <a:moveTo>
                  <a:pt x="0" y="0"/>
                </a:moveTo>
                <a:lnTo>
                  <a:pt x="28188" y="956"/>
                </a:lnTo>
                <a:lnTo>
                  <a:pt x="51196" y="3556"/>
                </a:lnTo>
                <a:lnTo>
                  <a:pt x="66704" y="7393"/>
                </a:lnTo>
                <a:lnTo>
                  <a:pt x="72390" y="12065"/>
                </a:lnTo>
                <a:lnTo>
                  <a:pt x="72390" y="234823"/>
                </a:lnTo>
                <a:lnTo>
                  <a:pt x="78075" y="239494"/>
                </a:lnTo>
                <a:lnTo>
                  <a:pt x="93583" y="243332"/>
                </a:lnTo>
                <a:lnTo>
                  <a:pt x="116591" y="245931"/>
                </a:lnTo>
                <a:lnTo>
                  <a:pt x="144780" y="246888"/>
                </a:lnTo>
                <a:lnTo>
                  <a:pt x="116591" y="247844"/>
                </a:lnTo>
                <a:lnTo>
                  <a:pt x="93583" y="250444"/>
                </a:lnTo>
                <a:lnTo>
                  <a:pt x="78075" y="254281"/>
                </a:lnTo>
                <a:lnTo>
                  <a:pt x="72390" y="258953"/>
                </a:lnTo>
                <a:lnTo>
                  <a:pt x="72390" y="481711"/>
                </a:lnTo>
                <a:lnTo>
                  <a:pt x="66704" y="486382"/>
                </a:lnTo>
                <a:lnTo>
                  <a:pt x="51196" y="490220"/>
                </a:lnTo>
                <a:lnTo>
                  <a:pt x="28188" y="492819"/>
                </a:lnTo>
                <a:lnTo>
                  <a:pt x="0" y="49377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7787640" y="2284476"/>
            <a:ext cx="144780" cy="492759"/>
          </a:xfrm>
          <a:custGeom>
            <a:avLst/>
            <a:gdLst/>
            <a:ahLst/>
            <a:cxnLst/>
            <a:rect l="l" t="t" r="r" b="b"/>
            <a:pathLst>
              <a:path w="144779" h="492760">
                <a:moveTo>
                  <a:pt x="0" y="0"/>
                </a:moveTo>
                <a:lnTo>
                  <a:pt x="28188" y="956"/>
                </a:lnTo>
                <a:lnTo>
                  <a:pt x="51196" y="3555"/>
                </a:lnTo>
                <a:lnTo>
                  <a:pt x="66704" y="7393"/>
                </a:lnTo>
                <a:lnTo>
                  <a:pt x="72389" y="12064"/>
                </a:lnTo>
                <a:lnTo>
                  <a:pt x="72389" y="234061"/>
                </a:lnTo>
                <a:lnTo>
                  <a:pt x="78075" y="238732"/>
                </a:lnTo>
                <a:lnTo>
                  <a:pt x="93583" y="242570"/>
                </a:lnTo>
                <a:lnTo>
                  <a:pt x="116591" y="245169"/>
                </a:lnTo>
                <a:lnTo>
                  <a:pt x="144779" y="246125"/>
                </a:lnTo>
                <a:lnTo>
                  <a:pt x="116591" y="247082"/>
                </a:lnTo>
                <a:lnTo>
                  <a:pt x="93583" y="249681"/>
                </a:lnTo>
                <a:lnTo>
                  <a:pt x="78075" y="253519"/>
                </a:lnTo>
                <a:lnTo>
                  <a:pt x="72389" y="258190"/>
                </a:lnTo>
                <a:lnTo>
                  <a:pt x="72389" y="480187"/>
                </a:lnTo>
                <a:lnTo>
                  <a:pt x="66704" y="484858"/>
                </a:lnTo>
                <a:lnTo>
                  <a:pt x="51196" y="488696"/>
                </a:lnTo>
                <a:lnTo>
                  <a:pt x="28188" y="491295"/>
                </a:lnTo>
                <a:lnTo>
                  <a:pt x="0" y="49225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7798307" y="3386328"/>
            <a:ext cx="144780" cy="2609215"/>
          </a:xfrm>
          <a:custGeom>
            <a:avLst/>
            <a:gdLst/>
            <a:ahLst/>
            <a:cxnLst/>
            <a:rect l="l" t="t" r="r" b="b"/>
            <a:pathLst>
              <a:path w="144779" h="2609215">
                <a:moveTo>
                  <a:pt x="0" y="0"/>
                </a:moveTo>
                <a:lnTo>
                  <a:pt x="28188" y="956"/>
                </a:lnTo>
                <a:lnTo>
                  <a:pt x="51196" y="3555"/>
                </a:lnTo>
                <a:lnTo>
                  <a:pt x="66704" y="7393"/>
                </a:lnTo>
                <a:lnTo>
                  <a:pt x="72390" y="12064"/>
                </a:lnTo>
                <a:lnTo>
                  <a:pt x="72390" y="1292479"/>
                </a:lnTo>
                <a:lnTo>
                  <a:pt x="78075" y="1297150"/>
                </a:lnTo>
                <a:lnTo>
                  <a:pt x="93583" y="1300988"/>
                </a:lnTo>
                <a:lnTo>
                  <a:pt x="116591" y="1303587"/>
                </a:lnTo>
                <a:lnTo>
                  <a:pt x="144780" y="1304544"/>
                </a:lnTo>
                <a:lnTo>
                  <a:pt x="116591" y="1305500"/>
                </a:lnTo>
                <a:lnTo>
                  <a:pt x="93583" y="1308100"/>
                </a:lnTo>
                <a:lnTo>
                  <a:pt x="78075" y="1311937"/>
                </a:lnTo>
                <a:lnTo>
                  <a:pt x="72390" y="1316609"/>
                </a:lnTo>
                <a:lnTo>
                  <a:pt x="72390" y="2597023"/>
                </a:lnTo>
                <a:lnTo>
                  <a:pt x="66704" y="2601721"/>
                </a:lnTo>
                <a:lnTo>
                  <a:pt x="51196" y="2605555"/>
                </a:lnTo>
                <a:lnTo>
                  <a:pt x="28188" y="2608140"/>
                </a:lnTo>
                <a:lnTo>
                  <a:pt x="0" y="26090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Story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map:</a:t>
            </a:r>
            <a:r>
              <a:rPr dirty="0" sz="3600" spc="-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Job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portal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724611" y="6282944"/>
            <a:ext cx="726185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https://www.visual-paradigm.com/guide/agile-software-development/what-</a:t>
            </a:r>
            <a:r>
              <a:rPr dirty="0" u="sng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is-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user-story-mapping/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942086" y="1555241"/>
          <a:ext cx="7030084" cy="1265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194"/>
                <a:gridCol w="74930"/>
                <a:gridCol w="925194"/>
                <a:gridCol w="94614"/>
                <a:gridCol w="925194"/>
                <a:gridCol w="89535"/>
                <a:gridCol w="926464"/>
                <a:gridCol w="93345"/>
                <a:gridCol w="925195"/>
                <a:gridCol w="93345"/>
                <a:gridCol w="927100"/>
                <a:gridCol w="82550"/>
                <a:gridCol w="925195"/>
              </a:tblGrid>
              <a:tr h="65659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Find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job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395E8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395E8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395E88"/>
                      </a:solidFill>
                      <a:prstDash val="soli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Manage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vacancy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395E8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Recruit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candidate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395E88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marL="90805">
                        <a:lnSpc>
                          <a:spcPts val="1275"/>
                        </a:lnSpc>
                        <a:spcBef>
                          <a:spcPts val="51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Browse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275"/>
                        </a:lnSpc>
                        <a:spcBef>
                          <a:spcPts val="330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Post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75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Receive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job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275"/>
                        </a:lnSpc>
                        <a:spcBef>
                          <a:spcPts val="51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Post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75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Cancel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275"/>
                        </a:lnSpc>
                        <a:spcBef>
                          <a:spcPts val="51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Search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75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Contact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T w="28575">
                      <a:solidFill>
                        <a:srgbClr val="395E88"/>
                      </a:solidFill>
                      <a:prstDash val="solid"/>
                    </a:lnT>
                    <a:solidFill>
                      <a:srgbClr val="C5D7F0"/>
                    </a:solidFill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jobs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resume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alert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vacancy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vacancy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candidates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candidates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95E88"/>
                      </a:solidFill>
                      <a:prstDash val="solid"/>
                    </a:lnL>
                    <a:lnR w="28575">
                      <a:solidFill>
                        <a:srgbClr val="395E88"/>
                      </a:solidFill>
                      <a:prstDash val="solid"/>
                    </a:lnR>
                    <a:lnB w="28575">
                      <a:solidFill>
                        <a:srgbClr val="395E88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954786" y="3062477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 marR="86995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Arial"/>
                <a:cs typeface="Arial"/>
              </a:rPr>
              <a:t>Search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jobs </a:t>
            </a:r>
            <a:r>
              <a:rPr dirty="0" sz="1100" spc="-10">
                <a:latin typeface="Arial"/>
                <a:cs typeface="Arial"/>
              </a:rPr>
              <a:t>(basic)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54786" y="3734561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34417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Search </a:t>
            </a:r>
            <a:r>
              <a:rPr dirty="0" sz="1100">
                <a:latin typeface="Arial"/>
                <a:cs typeface="Arial"/>
              </a:rPr>
              <a:t>jobs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- </a:t>
            </a:r>
            <a:r>
              <a:rPr dirty="0" sz="1100" spc="-10">
                <a:latin typeface="Arial"/>
                <a:cs typeface="Arial"/>
              </a:rPr>
              <a:t>location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954529" y="3062477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170" marR="276860">
              <a:lnSpc>
                <a:spcPct val="100000"/>
              </a:lnSpc>
              <a:spcBef>
                <a:spcPts val="325"/>
              </a:spcBef>
            </a:pPr>
            <a:r>
              <a:rPr dirty="0" sz="1100" spc="-10">
                <a:latin typeface="Arial"/>
                <a:cs typeface="Arial"/>
              </a:rPr>
              <a:t>Upload </a:t>
            </a:r>
            <a:r>
              <a:rPr dirty="0" sz="1100">
                <a:latin typeface="Arial"/>
                <a:cs typeface="Arial"/>
              </a:rPr>
              <a:t>resume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- </a:t>
            </a:r>
            <a:r>
              <a:rPr dirty="0" sz="1100" spc="-25">
                <a:latin typeface="Arial"/>
                <a:cs typeface="Arial"/>
              </a:rPr>
              <a:t>PDF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954529" y="3734561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 marR="24257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Upload </a:t>
            </a:r>
            <a:r>
              <a:rPr dirty="0" sz="1100">
                <a:latin typeface="Arial"/>
                <a:cs typeface="Arial"/>
              </a:rPr>
              <a:t>resume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– </a:t>
            </a:r>
            <a:r>
              <a:rPr dirty="0" sz="1100">
                <a:latin typeface="Arial"/>
                <a:cs typeface="Arial"/>
              </a:rPr>
              <a:t>MS</a:t>
            </a:r>
            <a:r>
              <a:rPr dirty="0" sz="1100" spc="-20">
                <a:latin typeface="Arial"/>
                <a:cs typeface="Arial"/>
              </a:rPr>
              <a:t> Word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964942" y="4664202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0805" marR="128270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Arial"/>
                <a:cs typeface="Arial"/>
              </a:rPr>
              <a:t>Subscribe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job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alert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002785" y="3062477"/>
            <a:ext cx="927100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1440" marR="167005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Arial"/>
                <a:cs typeface="Arial"/>
              </a:rPr>
              <a:t>Submit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99482" y="3062477"/>
            <a:ext cx="927100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1440" marR="212090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Arial"/>
                <a:cs typeface="Arial"/>
              </a:rPr>
              <a:t>Select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999482" y="3734561"/>
            <a:ext cx="927100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 marR="88900">
              <a:lnSpc>
                <a:spcPct val="100000"/>
              </a:lnSpc>
              <a:spcBef>
                <a:spcPts val="330"/>
              </a:spcBef>
            </a:pPr>
            <a:r>
              <a:rPr dirty="0" sz="1100" spc="-10">
                <a:latin typeface="Arial"/>
                <a:cs typeface="Arial"/>
              </a:rPr>
              <a:t>Remove</a:t>
            </a:r>
            <a:r>
              <a:rPr dirty="0" sz="1100" spc="5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job</a:t>
            </a:r>
            <a:r>
              <a:rPr dirty="0" sz="1100" spc="-10">
                <a:latin typeface="Arial"/>
                <a:cs typeface="Arial"/>
              </a:rPr>
              <a:t> vacancy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14465" y="3062477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1440" marR="196215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Arial"/>
                <a:cs typeface="Arial"/>
              </a:rPr>
              <a:t>See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job </a:t>
            </a:r>
            <a:r>
              <a:rPr dirty="0" sz="1100" spc="-10">
                <a:latin typeface="Arial"/>
                <a:cs typeface="Arial"/>
              </a:rPr>
              <a:t>applicants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034021" y="3062477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1440" marR="255270">
              <a:lnSpc>
                <a:spcPct val="100000"/>
              </a:lnSpc>
              <a:spcBef>
                <a:spcPts val="325"/>
              </a:spcBef>
            </a:pPr>
            <a:r>
              <a:rPr dirty="0" sz="1100" spc="-20">
                <a:latin typeface="Arial"/>
                <a:cs typeface="Arial"/>
              </a:rPr>
              <a:t>Send </a:t>
            </a:r>
            <a:r>
              <a:rPr dirty="0" sz="1100" spc="-10">
                <a:latin typeface="Arial"/>
                <a:cs typeface="Arial"/>
              </a:rPr>
              <a:t>message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034021" y="3734561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 marR="172085">
              <a:lnSpc>
                <a:spcPct val="100000"/>
              </a:lnSpc>
              <a:spcBef>
                <a:spcPts val="330"/>
              </a:spcBef>
            </a:pPr>
            <a:r>
              <a:rPr dirty="0" sz="1100" spc="-20">
                <a:latin typeface="Arial"/>
                <a:cs typeface="Arial"/>
              </a:rPr>
              <a:t>Read </a:t>
            </a:r>
            <a:r>
              <a:rPr dirty="0" sz="1100" spc="-10">
                <a:latin typeface="Arial"/>
                <a:cs typeface="Arial"/>
              </a:rPr>
              <a:t>message (applicant)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954529" y="4664202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0170" marR="8636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Arial"/>
                <a:cs typeface="Arial"/>
              </a:rPr>
              <a:t>Build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resume </a:t>
            </a:r>
            <a:r>
              <a:rPr dirty="0" sz="1000">
                <a:latin typeface="Arial"/>
                <a:cs typeface="Arial"/>
              </a:rPr>
              <a:t>with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resume builder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2961385" y="5323585"/>
            <a:ext cx="950594" cy="633730"/>
            <a:chOff x="2961385" y="5323585"/>
            <a:chExt cx="950594" cy="633730"/>
          </a:xfrm>
        </p:grpSpPr>
        <p:sp>
          <p:nvSpPr>
            <p:cNvPr id="31" name="object 31" descr=""/>
            <p:cNvSpPr/>
            <p:nvPr/>
          </p:nvSpPr>
          <p:spPr>
            <a:xfrm>
              <a:off x="2974085" y="5336285"/>
              <a:ext cx="925194" cy="608330"/>
            </a:xfrm>
            <a:custGeom>
              <a:avLst/>
              <a:gdLst/>
              <a:ahLst/>
              <a:cxnLst/>
              <a:rect l="l" t="t" r="r" b="b"/>
              <a:pathLst>
                <a:path w="925195" h="608329">
                  <a:moveTo>
                    <a:pt x="925067" y="0"/>
                  </a:moveTo>
                  <a:lnTo>
                    <a:pt x="0" y="0"/>
                  </a:lnTo>
                  <a:lnTo>
                    <a:pt x="0" y="608076"/>
                  </a:lnTo>
                  <a:lnTo>
                    <a:pt x="925067" y="608076"/>
                  </a:lnTo>
                  <a:lnTo>
                    <a:pt x="925067" y="0"/>
                  </a:lnTo>
                  <a:close/>
                </a:path>
              </a:pathLst>
            </a:custGeom>
            <a:solidFill>
              <a:srgbClr val="DAED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974085" y="5336285"/>
              <a:ext cx="925194" cy="608330"/>
            </a:xfrm>
            <a:custGeom>
              <a:avLst/>
              <a:gdLst/>
              <a:ahLst/>
              <a:cxnLst/>
              <a:rect l="l" t="t" r="r" b="b"/>
              <a:pathLst>
                <a:path w="925195" h="608329">
                  <a:moveTo>
                    <a:pt x="0" y="608076"/>
                  </a:moveTo>
                  <a:lnTo>
                    <a:pt x="925067" y="608076"/>
                  </a:lnTo>
                  <a:lnTo>
                    <a:pt x="925067" y="0"/>
                  </a:lnTo>
                  <a:lnTo>
                    <a:pt x="0" y="0"/>
                  </a:lnTo>
                  <a:lnTo>
                    <a:pt x="0" y="608076"/>
                  </a:lnTo>
                  <a:close/>
                </a:path>
              </a:pathLst>
            </a:custGeom>
            <a:ln w="25400">
              <a:solidFill>
                <a:srgbClr val="395E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052317" y="5366130"/>
            <a:ext cx="76390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Receive</a:t>
            </a:r>
            <a:r>
              <a:rPr dirty="0" sz="1000" spc="50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SMS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for </a:t>
            </a:r>
            <a:r>
              <a:rPr dirty="0" sz="1000">
                <a:latin typeface="Arial"/>
                <a:cs typeface="Arial"/>
              </a:rPr>
              <a:t>newly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posted </a:t>
            </a:r>
            <a:r>
              <a:rPr dirty="0" sz="1000" spc="-20">
                <a:latin typeface="Arial"/>
                <a:cs typeface="Arial"/>
              </a:rPr>
              <a:t>jobs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986782" y="4651502"/>
            <a:ext cx="952500" cy="635000"/>
            <a:chOff x="4986782" y="4651502"/>
            <a:chExt cx="952500" cy="635000"/>
          </a:xfrm>
        </p:grpSpPr>
        <p:sp>
          <p:nvSpPr>
            <p:cNvPr id="35" name="object 35" descr=""/>
            <p:cNvSpPr/>
            <p:nvPr/>
          </p:nvSpPr>
          <p:spPr>
            <a:xfrm>
              <a:off x="4999482" y="4664202"/>
              <a:ext cx="927100" cy="609600"/>
            </a:xfrm>
            <a:custGeom>
              <a:avLst/>
              <a:gdLst/>
              <a:ahLst/>
              <a:cxnLst/>
              <a:rect l="l" t="t" r="r" b="b"/>
              <a:pathLst>
                <a:path w="927100" h="609600">
                  <a:moveTo>
                    <a:pt x="926591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26591" y="609600"/>
                  </a:lnTo>
                  <a:lnTo>
                    <a:pt x="926591" y="0"/>
                  </a:lnTo>
                  <a:close/>
                </a:path>
              </a:pathLst>
            </a:custGeom>
            <a:solidFill>
              <a:srgbClr val="DAED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99482" y="4664202"/>
              <a:ext cx="927100" cy="609600"/>
            </a:xfrm>
            <a:custGeom>
              <a:avLst/>
              <a:gdLst/>
              <a:ahLst/>
              <a:cxnLst/>
              <a:rect l="l" t="t" r="r" b="b"/>
              <a:pathLst>
                <a:path w="927100" h="609600">
                  <a:moveTo>
                    <a:pt x="0" y="609600"/>
                  </a:moveTo>
                  <a:lnTo>
                    <a:pt x="926591" y="609600"/>
                  </a:lnTo>
                  <a:lnTo>
                    <a:pt x="926591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95E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5078729" y="4694935"/>
            <a:ext cx="7207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Receive </a:t>
            </a:r>
            <a:r>
              <a:rPr dirty="0" sz="1000">
                <a:latin typeface="Arial"/>
                <a:cs typeface="Arial"/>
              </a:rPr>
              <a:t>SMS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alert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- </a:t>
            </a:r>
            <a:r>
              <a:rPr dirty="0" sz="1000">
                <a:latin typeface="Arial"/>
                <a:cs typeface="Arial"/>
              </a:rPr>
              <a:t>last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date </a:t>
            </a:r>
            <a:r>
              <a:rPr dirty="0" sz="1000" spc="-10">
                <a:latin typeface="Arial"/>
                <a:cs typeface="Arial"/>
              </a:rPr>
              <a:t>approaching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034021" y="4664202"/>
            <a:ext cx="925194" cy="60960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1440" marR="274320">
              <a:lnSpc>
                <a:spcPct val="100000"/>
              </a:lnSpc>
              <a:spcBef>
                <a:spcPts val="334"/>
              </a:spcBef>
            </a:pPr>
            <a:r>
              <a:rPr dirty="0" sz="1100" spc="-20">
                <a:latin typeface="Arial"/>
                <a:cs typeface="Arial"/>
              </a:rPr>
              <a:t>Send </a:t>
            </a:r>
            <a:r>
              <a:rPr dirty="0" sz="1100" spc="-10">
                <a:latin typeface="Arial"/>
                <a:cs typeface="Arial"/>
              </a:rPr>
              <a:t>interview request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034021" y="5336285"/>
            <a:ext cx="925194" cy="608330"/>
          </a:xfrm>
          <a:prstGeom prst="rect">
            <a:avLst/>
          </a:prstGeom>
          <a:solidFill>
            <a:srgbClr val="DAEDF3"/>
          </a:solidFill>
          <a:ln w="25400">
            <a:solidFill>
              <a:srgbClr val="395E88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1440" marR="108585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Arial"/>
                <a:cs typeface="Arial"/>
              </a:rPr>
              <a:t>Respond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to </a:t>
            </a:r>
            <a:r>
              <a:rPr dirty="0" sz="1100" spc="-10">
                <a:latin typeface="Arial"/>
                <a:cs typeface="Arial"/>
              </a:rPr>
              <a:t>interview request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504046" y="1717928"/>
            <a:ext cx="595630" cy="927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latin typeface="Arial"/>
                <a:cs typeface="Arial"/>
              </a:rPr>
              <a:t>User </a:t>
            </a:r>
            <a:r>
              <a:rPr dirty="0" sz="1050" spc="-10" b="1">
                <a:latin typeface="Arial"/>
                <a:cs typeface="Arial"/>
              </a:rPr>
              <a:t>activities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</a:pPr>
            <a:r>
              <a:rPr dirty="0" sz="1050" spc="-20" b="1">
                <a:latin typeface="Arial"/>
                <a:cs typeface="Arial"/>
              </a:rPr>
              <a:t>User</a:t>
            </a:r>
            <a:endParaRPr sz="105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dirty="0" sz="1050" spc="-10" b="1">
                <a:latin typeface="Arial"/>
                <a:cs typeface="Arial"/>
              </a:rPr>
              <a:t>tasks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534145" y="4224350"/>
            <a:ext cx="464820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latin typeface="Arial"/>
                <a:cs typeface="Arial"/>
              </a:rPr>
              <a:t>User </a:t>
            </a:r>
            <a:r>
              <a:rPr dirty="0" sz="1050" spc="-10" b="1">
                <a:latin typeface="Arial"/>
                <a:cs typeface="Arial"/>
              </a:rPr>
              <a:t>stories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8310371" y="1629155"/>
            <a:ext cx="143510" cy="494030"/>
          </a:xfrm>
          <a:custGeom>
            <a:avLst/>
            <a:gdLst/>
            <a:ahLst/>
            <a:cxnLst/>
            <a:rect l="l" t="t" r="r" b="b"/>
            <a:pathLst>
              <a:path w="143509" h="494030">
                <a:moveTo>
                  <a:pt x="0" y="0"/>
                </a:moveTo>
                <a:lnTo>
                  <a:pt x="27854" y="936"/>
                </a:lnTo>
                <a:lnTo>
                  <a:pt x="50625" y="3492"/>
                </a:lnTo>
                <a:lnTo>
                  <a:pt x="65990" y="7286"/>
                </a:lnTo>
                <a:lnTo>
                  <a:pt x="71627" y="11938"/>
                </a:lnTo>
                <a:lnTo>
                  <a:pt x="71627" y="234950"/>
                </a:lnTo>
                <a:lnTo>
                  <a:pt x="77265" y="239601"/>
                </a:lnTo>
                <a:lnTo>
                  <a:pt x="92630" y="243395"/>
                </a:lnTo>
                <a:lnTo>
                  <a:pt x="115401" y="245951"/>
                </a:lnTo>
                <a:lnTo>
                  <a:pt x="143255" y="246888"/>
                </a:lnTo>
                <a:lnTo>
                  <a:pt x="115401" y="247824"/>
                </a:lnTo>
                <a:lnTo>
                  <a:pt x="92630" y="250380"/>
                </a:lnTo>
                <a:lnTo>
                  <a:pt x="77265" y="254174"/>
                </a:lnTo>
                <a:lnTo>
                  <a:pt x="71627" y="258826"/>
                </a:lnTo>
                <a:lnTo>
                  <a:pt x="71627" y="481838"/>
                </a:lnTo>
                <a:lnTo>
                  <a:pt x="65990" y="486489"/>
                </a:lnTo>
                <a:lnTo>
                  <a:pt x="50625" y="490283"/>
                </a:lnTo>
                <a:lnTo>
                  <a:pt x="27854" y="492839"/>
                </a:lnTo>
                <a:lnTo>
                  <a:pt x="0" y="49377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8310371" y="2209800"/>
            <a:ext cx="143510" cy="492759"/>
          </a:xfrm>
          <a:custGeom>
            <a:avLst/>
            <a:gdLst/>
            <a:ahLst/>
            <a:cxnLst/>
            <a:rect l="l" t="t" r="r" b="b"/>
            <a:pathLst>
              <a:path w="143509" h="492760">
                <a:moveTo>
                  <a:pt x="0" y="0"/>
                </a:moveTo>
                <a:lnTo>
                  <a:pt x="27854" y="936"/>
                </a:lnTo>
                <a:lnTo>
                  <a:pt x="50625" y="3492"/>
                </a:lnTo>
                <a:lnTo>
                  <a:pt x="65990" y="7286"/>
                </a:lnTo>
                <a:lnTo>
                  <a:pt x="71627" y="11937"/>
                </a:lnTo>
                <a:lnTo>
                  <a:pt x="71627" y="234187"/>
                </a:lnTo>
                <a:lnTo>
                  <a:pt x="77265" y="238839"/>
                </a:lnTo>
                <a:lnTo>
                  <a:pt x="92630" y="242633"/>
                </a:lnTo>
                <a:lnTo>
                  <a:pt x="115401" y="245189"/>
                </a:lnTo>
                <a:lnTo>
                  <a:pt x="143255" y="246125"/>
                </a:lnTo>
                <a:lnTo>
                  <a:pt x="115401" y="247062"/>
                </a:lnTo>
                <a:lnTo>
                  <a:pt x="92630" y="249618"/>
                </a:lnTo>
                <a:lnTo>
                  <a:pt x="77265" y="253412"/>
                </a:lnTo>
                <a:lnTo>
                  <a:pt x="71627" y="258063"/>
                </a:lnTo>
                <a:lnTo>
                  <a:pt x="71627" y="480313"/>
                </a:lnTo>
                <a:lnTo>
                  <a:pt x="65990" y="484965"/>
                </a:lnTo>
                <a:lnTo>
                  <a:pt x="50625" y="488759"/>
                </a:lnTo>
                <a:lnTo>
                  <a:pt x="27854" y="491315"/>
                </a:lnTo>
                <a:lnTo>
                  <a:pt x="0" y="49225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310371" y="3098292"/>
            <a:ext cx="143510" cy="2609215"/>
          </a:xfrm>
          <a:custGeom>
            <a:avLst/>
            <a:gdLst/>
            <a:ahLst/>
            <a:cxnLst/>
            <a:rect l="l" t="t" r="r" b="b"/>
            <a:pathLst>
              <a:path w="143509" h="2609215">
                <a:moveTo>
                  <a:pt x="0" y="0"/>
                </a:moveTo>
                <a:lnTo>
                  <a:pt x="27854" y="936"/>
                </a:lnTo>
                <a:lnTo>
                  <a:pt x="50625" y="3492"/>
                </a:lnTo>
                <a:lnTo>
                  <a:pt x="65990" y="7286"/>
                </a:lnTo>
                <a:lnTo>
                  <a:pt x="71627" y="11937"/>
                </a:lnTo>
                <a:lnTo>
                  <a:pt x="71627" y="1292606"/>
                </a:lnTo>
                <a:lnTo>
                  <a:pt x="77265" y="1297257"/>
                </a:lnTo>
                <a:lnTo>
                  <a:pt x="92630" y="1301051"/>
                </a:lnTo>
                <a:lnTo>
                  <a:pt x="115401" y="1303607"/>
                </a:lnTo>
                <a:lnTo>
                  <a:pt x="143255" y="1304544"/>
                </a:lnTo>
                <a:lnTo>
                  <a:pt x="115401" y="1305480"/>
                </a:lnTo>
                <a:lnTo>
                  <a:pt x="92630" y="1308036"/>
                </a:lnTo>
                <a:lnTo>
                  <a:pt x="77265" y="1311830"/>
                </a:lnTo>
                <a:lnTo>
                  <a:pt x="71627" y="1316482"/>
                </a:lnTo>
                <a:lnTo>
                  <a:pt x="71627" y="2597150"/>
                </a:lnTo>
                <a:lnTo>
                  <a:pt x="65990" y="2601796"/>
                </a:lnTo>
                <a:lnTo>
                  <a:pt x="50625" y="2605590"/>
                </a:lnTo>
                <a:lnTo>
                  <a:pt x="27854" y="2608149"/>
                </a:lnTo>
                <a:lnTo>
                  <a:pt x="0" y="26090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684276" y="3061716"/>
            <a:ext cx="160020" cy="1316990"/>
          </a:xfrm>
          <a:custGeom>
            <a:avLst/>
            <a:gdLst/>
            <a:ahLst/>
            <a:cxnLst/>
            <a:rect l="l" t="t" r="r" b="b"/>
            <a:pathLst>
              <a:path w="160019" h="1316989">
                <a:moveTo>
                  <a:pt x="160020" y="1316736"/>
                </a:moveTo>
                <a:lnTo>
                  <a:pt x="128878" y="1315688"/>
                </a:lnTo>
                <a:lnTo>
                  <a:pt x="103446" y="1312830"/>
                </a:lnTo>
                <a:lnTo>
                  <a:pt x="86298" y="1308592"/>
                </a:lnTo>
                <a:lnTo>
                  <a:pt x="80009" y="1303401"/>
                </a:lnTo>
                <a:lnTo>
                  <a:pt x="80009" y="671703"/>
                </a:lnTo>
                <a:lnTo>
                  <a:pt x="73721" y="666511"/>
                </a:lnTo>
                <a:lnTo>
                  <a:pt x="56573" y="662273"/>
                </a:lnTo>
                <a:lnTo>
                  <a:pt x="31141" y="659415"/>
                </a:lnTo>
                <a:lnTo>
                  <a:pt x="0" y="658368"/>
                </a:lnTo>
                <a:lnTo>
                  <a:pt x="31141" y="657320"/>
                </a:lnTo>
                <a:lnTo>
                  <a:pt x="56573" y="654462"/>
                </a:lnTo>
                <a:lnTo>
                  <a:pt x="73721" y="650224"/>
                </a:lnTo>
                <a:lnTo>
                  <a:pt x="80009" y="645033"/>
                </a:lnTo>
                <a:lnTo>
                  <a:pt x="80009" y="13335"/>
                </a:lnTo>
                <a:lnTo>
                  <a:pt x="86298" y="8143"/>
                </a:lnTo>
                <a:lnTo>
                  <a:pt x="103446" y="3905"/>
                </a:lnTo>
                <a:lnTo>
                  <a:pt x="128878" y="1047"/>
                </a:lnTo>
                <a:lnTo>
                  <a:pt x="16002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155244" y="3506800"/>
            <a:ext cx="533400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Arial"/>
                <a:cs typeface="Arial"/>
              </a:rPr>
              <a:t>Release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50" b="1"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37566" y="5094477"/>
            <a:ext cx="53403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9235" marR="5080" indent="-21717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Arial"/>
                <a:cs typeface="Arial"/>
              </a:rPr>
              <a:t>Release </a:t>
            </a:r>
            <a:r>
              <a:rPr dirty="0" sz="1050" spc="-50" b="1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684276" y="4590288"/>
            <a:ext cx="186055" cy="1440180"/>
          </a:xfrm>
          <a:custGeom>
            <a:avLst/>
            <a:gdLst/>
            <a:ahLst/>
            <a:cxnLst/>
            <a:rect l="l" t="t" r="r" b="b"/>
            <a:pathLst>
              <a:path w="186055" h="1440179">
                <a:moveTo>
                  <a:pt x="185927" y="1440180"/>
                </a:moveTo>
                <a:lnTo>
                  <a:pt x="149740" y="1438962"/>
                </a:lnTo>
                <a:lnTo>
                  <a:pt x="120191" y="1435642"/>
                </a:lnTo>
                <a:lnTo>
                  <a:pt x="100269" y="1430718"/>
                </a:lnTo>
                <a:lnTo>
                  <a:pt x="92964" y="1424686"/>
                </a:lnTo>
                <a:lnTo>
                  <a:pt x="92964" y="735584"/>
                </a:lnTo>
                <a:lnTo>
                  <a:pt x="85658" y="729573"/>
                </a:lnTo>
                <a:lnTo>
                  <a:pt x="65736" y="724646"/>
                </a:lnTo>
                <a:lnTo>
                  <a:pt x="36187" y="721314"/>
                </a:lnTo>
                <a:lnTo>
                  <a:pt x="0" y="720090"/>
                </a:lnTo>
                <a:lnTo>
                  <a:pt x="36187" y="718865"/>
                </a:lnTo>
                <a:lnTo>
                  <a:pt x="65736" y="715533"/>
                </a:lnTo>
                <a:lnTo>
                  <a:pt x="85658" y="710606"/>
                </a:lnTo>
                <a:lnTo>
                  <a:pt x="92964" y="704596"/>
                </a:lnTo>
                <a:lnTo>
                  <a:pt x="92964" y="15493"/>
                </a:lnTo>
                <a:lnTo>
                  <a:pt x="100269" y="9483"/>
                </a:lnTo>
                <a:lnTo>
                  <a:pt x="120191" y="4556"/>
                </a:lnTo>
                <a:lnTo>
                  <a:pt x="149740" y="1224"/>
                </a:lnTo>
                <a:lnTo>
                  <a:pt x="18592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18081"/>
            <a:ext cx="5948045" cy="144970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tory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409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Uses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down</a:t>
            </a:r>
            <a:endParaRPr sz="20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95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Helps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organize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importance</a:t>
            </a:r>
            <a:endParaRPr sz="20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95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Helps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releases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About</a:t>
            </a:r>
            <a:r>
              <a:rPr dirty="0" sz="3600" spc="-1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Story</a:t>
            </a:r>
            <a:r>
              <a:rPr dirty="0" sz="3600" spc="-110">
                <a:solidFill>
                  <a:srgbClr val="006FC0"/>
                </a:solidFill>
              </a:rPr>
              <a:t> </a:t>
            </a:r>
            <a:r>
              <a:rPr dirty="0" sz="3600" spc="-25">
                <a:solidFill>
                  <a:srgbClr val="006FC0"/>
                </a:solidFill>
              </a:rPr>
              <a:t>map</a:t>
            </a:r>
            <a:endParaRPr sz="36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2959735" cy="1043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map</a:t>
            </a:r>
            <a:r>
              <a:rPr dirty="0" sz="2000" spc="-20">
                <a:latin typeface="Arial"/>
                <a:cs typeface="Arial"/>
              </a:rPr>
              <a:t> for: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Hotel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software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Exercise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Unicorns</a:t>
            </a:r>
            <a:r>
              <a:rPr dirty="0" sz="3600" spc="-114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in</a:t>
            </a:r>
            <a:r>
              <a:rPr dirty="0" sz="3600" spc="-11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India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688035" y="2835097"/>
            <a:ext cx="51962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Courtesy:</a:t>
            </a:r>
            <a:r>
              <a:rPr dirty="0" sz="1400" spc="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https://</a:t>
            </a:r>
            <a:r>
              <a:rPr dirty="0" sz="1400" spc="-10">
                <a:latin typeface="Arial"/>
                <a:cs typeface="Arial"/>
                <a:hlinkClick r:id="rId3"/>
              </a:rPr>
              <a:t>www.investindia.gov.in/indian-unicorn-landscape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Solution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636" y="1706890"/>
            <a:ext cx="7561641" cy="4523818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3782695" cy="17551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Classification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features: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20">
                <a:latin typeface="Arial"/>
                <a:cs typeface="Arial"/>
              </a:rPr>
              <a:t> have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Wants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Delighters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031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6FC0"/>
                </a:solidFill>
              </a:rPr>
              <a:t>We</a:t>
            </a:r>
            <a:r>
              <a:rPr dirty="0" sz="2800" spc="-5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need</a:t>
            </a:r>
            <a:r>
              <a:rPr dirty="0" sz="2800" spc="-5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to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classify</a:t>
            </a:r>
            <a:r>
              <a:rPr dirty="0" sz="2800" spc="-5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and</a:t>
            </a:r>
            <a:r>
              <a:rPr dirty="0" sz="2800" spc="-4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prioritize </a:t>
            </a:r>
            <a:r>
              <a:rPr dirty="0" sz="2800">
                <a:solidFill>
                  <a:srgbClr val="006FC0"/>
                </a:solidFill>
              </a:rPr>
              <a:t>features:</a:t>
            </a:r>
            <a:r>
              <a:rPr dirty="0" sz="2800" spc="-7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Kano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model</a:t>
            </a:r>
            <a:endParaRPr sz="28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Classification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of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features: </a:t>
            </a:r>
            <a:r>
              <a:rPr dirty="0" sz="3600">
                <a:solidFill>
                  <a:srgbClr val="006FC0"/>
                </a:solidFill>
              </a:rPr>
              <a:t>Example:</a:t>
            </a:r>
            <a:r>
              <a:rPr dirty="0" sz="3600" spc="1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Laptop</a:t>
            </a:r>
            <a:endParaRPr sz="3600"/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298450" y="1898650"/>
          <a:ext cx="8445500" cy="2618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3730"/>
                <a:gridCol w="2766060"/>
                <a:gridCol w="3762375"/>
              </a:tblGrid>
              <a:tr h="576580"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Must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have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Wants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Delighters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</a:tr>
              <a:tr h="2041525">
                <a:tc>
                  <a:txBody>
                    <a:bodyPr/>
                    <a:lstStyle/>
                    <a:p>
                      <a:pPr marL="377825" indent="-28765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Ghz</a:t>
                      </a:r>
                      <a:r>
                        <a:rPr dirty="0" sz="1600" spc="43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CPU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655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  <a:tab pos="102298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MB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RAM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655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  <a:tab pos="103378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TB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Disk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OS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pre-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loaded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Anti-virus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Finger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print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scanner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Touch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screen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Dolby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sound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Log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battery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life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Light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weight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Green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PC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(low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consumption)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Spill</a:t>
                      </a:r>
                      <a:r>
                        <a:rPr dirty="0" sz="16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proof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(water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proof)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board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4G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card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internet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031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6FC0"/>
                </a:solidFill>
              </a:rPr>
              <a:t>Classification</a:t>
            </a:r>
            <a:r>
              <a:rPr dirty="0" sz="2800" spc="-9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of</a:t>
            </a:r>
            <a:r>
              <a:rPr dirty="0" sz="2800" spc="-9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features:</a:t>
            </a:r>
            <a:r>
              <a:rPr dirty="0" sz="2800" spc="-85">
                <a:solidFill>
                  <a:srgbClr val="006FC0"/>
                </a:solidFill>
              </a:rPr>
              <a:t> </a:t>
            </a:r>
            <a:r>
              <a:rPr dirty="0" sz="2800" spc="-25">
                <a:solidFill>
                  <a:srgbClr val="006FC0"/>
                </a:solidFill>
              </a:rPr>
              <a:t>Job </a:t>
            </a:r>
            <a:r>
              <a:rPr dirty="0" sz="2800">
                <a:solidFill>
                  <a:srgbClr val="006FC0"/>
                </a:solidFill>
              </a:rPr>
              <a:t>portal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software</a:t>
            </a:r>
            <a:endParaRPr sz="2800"/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690333" y="2806700"/>
          <a:ext cx="7560309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705"/>
                <a:gridCol w="2475865"/>
                <a:gridCol w="3367404"/>
              </a:tblGrid>
              <a:tr h="576580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Must</a:t>
                      </a:r>
                      <a:r>
                        <a:rPr dirty="0" sz="16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have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Wants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Delighters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D7F0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377825" indent="-287020">
                        <a:lnSpc>
                          <a:spcPts val="1905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Post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vacancy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7825" indent="-287020">
                        <a:lnSpc>
                          <a:spcPts val="1905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job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alert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905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Resume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builder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377825" indent="-287020">
                        <a:lnSpc>
                          <a:spcPts val="182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Apply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7825" indent="-287020">
                        <a:lnSpc>
                          <a:spcPts val="182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Hot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job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indicator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82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Interview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videos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377825" indent="-287020">
                        <a:lnSpc>
                          <a:spcPts val="182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View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82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Tips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negotiate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salary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526415">
                <a:tc>
                  <a:txBody>
                    <a:bodyPr/>
                    <a:lstStyle/>
                    <a:p>
                      <a:pPr marL="377825">
                        <a:lnSpc>
                          <a:spcPts val="1835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applicants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835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Psychometric</a:t>
                      </a:r>
                      <a:r>
                        <a:rPr dirty="0" sz="16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031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6FC0"/>
                </a:solidFill>
              </a:rPr>
              <a:t>Classification</a:t>
            </a:r>
            <a:r>
              <a:rPr dirty="0" sz="2800" spc="-9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of</a:t>
            </a:r>
            <a:r>
              <a:rPr dirty="0" sz="2800" spc="-9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features:</a:t>
            </a:r>
            <a:r>
              <a:rPr dirty="0" sz="2800" spc="-85">
                <a:solidFill>
                  <a:srgbClr val="006FC0"/>
                </a:solidFill>
              </a:rPr>
              <a:t> </a:t>
            </a:r>
            <a:r>
              <a:rPr dirty="0" sz="2800" spc="-25">
                <a:solidFill>
                  <a:srgbClr val="006FC0"/>
                </a:solidFill>
              </a:rPr>
              <a:t>Job </a:t>
            </a:r>
            <a:r>
              <a:rPr dirty="0" sz="2800">
                <a:solidFill>
                  <a:srgbClr val="006FC0"/>
                </a:solidFill>
              </a:rPr>
              <a:t>portal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software</a:t>
            </a:r>
            <a:endParaRPr sz="2800"/>
          </a:p>
        </p:txBody>
      </p:sp>
      <p:sp>
        <p:nvSpPr>
          <p:cNvPr id="16" name="object 16" descr=""/>
          <p:cNvSpPr/>
          <p:nvPr/>
        </p:nvSpPr>
        <p:spPr>
          <a:xfrm>
            <a:off x="696683" y="2813062"/>
            <a:ext cx="7547609" cy="577215"/>
          </a:xfrm>
          <a:custGeom>
            <a:avLst/>
            <a:gdLst/>
            <a:ahLst/>
            <a:cxnLst/>
            <a:rect l="l" t="t" r="r" b="b"/>
            <a:pathLst>
              <a:path w="7547609" h="577214">
                <a:moveTo>
                  <a:pt x="7547394" y="0"/>
                </a:moveTo>
                <a:lnTo>
                  <a:pt x="4659033" y="0"/>
                </a:lnTo>
                <a:lnTo>
                  <a:pt x="2061083" y="0"/>
                </a:lnTo>
                <a:lnTo>
                  <a:pt x="0" y="0"/>
                </a:lnTo>
                <a:lnTo>
                  <a:pt x="0" y="576948"/>
                </a:lnTo>
                <a:lnTo>
                  <a:pt x="2060994" y="576948"/>
                </a:lnTo>
                <a:lnTo>
                  <a:pt x="4659033" y="576948"/>
                </a:lnTo>
                <a:lnTo>
                  <a:pt x="7547394" y="576948"/>
                </a:lnTo>
                <a:lnTo>
                  <a:pt x="7547394" y="0"/>
                </a:lnTo>
                <a:close/>
              </a:path>
            </a:pathLst>
          </a:custGeom>
          <a:solidFill>
            <a:srgbClr val="C5D7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96683" y="2813050"/>
            <a:ext cx="2061210" cy="577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535305">
              <a:lnSpc>
                <a:spcPct val="100000"/>
              </a:lnSpc>
              <a:spcBef>
                <a:spcPts val="320"/>
              </a:spcBef>
            </a:pPr>
            <a:r>
              <a:rPr dirty="0" sz="1600" b="1">
                <a:latin typeface="Arial"/>
                <a:cs typeface="Arial"/>
              </a:rPr>
              <a:t>Must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757677" y="2813050"/>
            <a:ext cx="2598420" cy="577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dirty="0" sz="1600" spc="-10" b="1">
                <a:latin typeface="Arial"/>
                <a:cs typeface="Arial"/>
              </a:rPr>
              <a:t>Wants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55716" y="2813050"/>
            <a:ext cx="2888615" cy="577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48690">
              <a:lnSpc>
                <a:spcPct val="100000"/>
              </a:lnSpc>
              <a:spcBef>
                <a:spcPts val="320"/>
              </a:spcBef>
            </a:pPr>
            <a:r>
              <a:rPr dirty="0" sz="1600" spc="-10" b="1">
                <a:latin typeface="Arial"/>
                <a:cs typeface="Arial"/>
              </a:rPr>
              <a:t>Delighters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6683" y="3390010"/>
            <a:ext cx="2061210" cy="1310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377825" indent="-287020">
              <a:lnSpc>
                <a:spcPct val="100000"/>
              </a:lnSpc>
              <a:spcBef>
                <a:spcPts val="32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Post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vacancy</a:t>
            </a:r>
            <a:endParaRPr sz="16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dirty="0" sz="1600" spc="-10">
                <a:latin typeface="Arial"/>
                <a:cs typeface="Arial"/>
              </a:rPr>
              <a:t>Apply</a:t>
            </a:r>
            <a:endParaRPr sz="16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View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applicants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757677" y="3390010"/>
            <a:ext cx="2598420" cy="1310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377825" indent="-286385">
              <a:lnSpc>
                <a:spcPct val="100000"/>
              </a:lnSpc>
              <a:spcBef>
                <a:spcPts val="32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job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alert</a:t>
            </a:r>
            <a:endParaRPr sz="16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Hot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job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indicator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355716" y="3390010"/>
            <a:ext cx="2888615" cy="1310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378460" indent="-286385">
              <a:lnSpc>
                <a:spcPct val="100000"/>
              </a:lnSpc>
              <a:spcBef>
                <a:spcPts val="325"/>
              </a:spcBef>
              <a:buChar char="•"/>
              <a:tabLst>
                <a:tab pos="378460" algn="l"/>
                <a:tab pos="379095" algn="l"/>
              </a:tabLst>
            </a:pPr>
            <a:r>
              <a:rPr dirty="0" sz="1600">
                <a:latin typeface="Arial"/>
                <a:cs typeface="Arial"/>
              </a:rPr>
              <a:t>Resume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builder</a:t>
            </a:r>
            <a:endParaRPr sz="1600">
              <a:latin typeface="Arial"/>
              <a:cs typeface="Arial"/>
            </a:endParaRPr>
          </a:p>
          <a:p>
            <a:pPr marL="378460" indent="-286385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Interview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videos</a:t>
            </a:r>
            <a:endParaRPr sz="1600">
              <a:latin typeface="Arial"/>
              <a:cs typeface="Arial"/>
            </a:endParaRPr>
          </a:p>
          <a:p>
            <a:pPr marL="378460" indent="-286385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600">
                <a:latin typeface="Arial"/>
                <a:cs typeface="Arial"/>
              </a:rPr>
              <a:t>Tips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negotiate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salary</a:t>
            </a:r>
            <a:endParaRPr sz="1600">
              <a:latin typeface="Arial"/>
              <a:cs typeface="Arial"/>
            </a:endParaRPr>
          </a:p>
          <a:p>
            <a:pPr marL="378460" indent="-286385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600" spc="-10">
                <a:latin typeface="Arial"/>
                <a:cs typeface="Arial"/>
              </a:rPr>
              <a:t>Psychometric </a:t>
            </a:r>
            <a:r>
              <a:rPr dirty="0" sz="1600" spc="-20"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119122" y="3096132"/>
            <a:ext cx="3517265" cy="386715"/>
          </a:xfrm>
          <a:custGeom>
            <a:avLst/>
            <a:gdLst/>
            <a:ahLst/>
            <a:cxnLst/>
            <a:rect l="l" t="t" r="r" b="b"/>
            <a:pathLst>
              <a:path w="3517265" h="386714">
                <a:moveTo>
                  <a:pt x="918210" y="361823"/>
                </a:moveTo>
                <a:lnTo>
                  <a:pt x="124853" y="110020"/>
                </a:lnTo>
                <a:lnTo>
                  <a:pt x="126072" y="106172"/>
                </a:lnTo>
                <a:lnTo>
                  <a:pt x="140208" y="61595"/>
                </a:lnTo>
                <a:lnTo>
                  <a:pt x="0" y="83693"/>
                </a:lnTo>
                <a:lnTo>
                  <a:pt x="101854" y="182626"/>
                </a:lnTo>
                <a:lnTo>
                  <a:pt x="117182" y="134251"/>
                </a:lnTo>
                <a:lnTo>
                  <a:pt x="910590" y="386080"/>
                </a:lnTo>
                <a:lnTo>
                  <a:pt x="918210" y="361823"/>
                </a:lnTo>
                <a:close/>
              </a:path>
              <a:path w="3517265" h="386714">
                <a:moveTo>
                  <a:pt x="3517011" y="361950"/>
                </a:moveTo>
                <a:lnTo>
                  <a:pt x="2434412" y="48895"/>
                </a:lnTo>
                <a:lnTo>
                  <a:pt x="2435441" y="45339"/>
                </a:lnTo>
                <a:lnTo>
                  <a:pt x="2448560" y="0"/>
                </a:lnTo>
                <a:lnTo>
                  <a:pt x="2308860" y="25781"/>
                </a:lnTo>
                <a:lnTo>
                  <a:pt x="2413254" y="122047"/>
                </a:lnTo>
                <a:lnTo>
                  <a:pt x="2427363" y="73266"/>
                </a:lnTo>
                <a:lnTo>
                  <a:pt x="3510026" y="386334"/>
                </a:lnTo>
                <a:lnTo>
                  <a:pt x="3517011" y="3619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Classification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of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features </a:t>
            </a:r>
            <a:r>
              <a:rPr dirty="0" sz="3600">
                <a:solidFill>
                  <a:srgbClr val="006FC0"/>
                </a:solidFill>
              </a:rPr>
              <a:t>changes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over </a:t>
            </a:r>
            <a:r>
              <a:rPr dirty="0" sz="3600" spc="-10">
                <a:solidFill>
                  <a:srgbClr val="006FC0"/>
                </a:solidFill>
              </a:rPr>
              <a:t>time…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" y="1493518"/>
            <a:ext cx="6431280" cy="5256274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758178" y="3630548"/>
            <a:ext cx="209677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As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people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 start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using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products,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some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features 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move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on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from Wants </a:t>
            </a:r>
            <a:r>
              <a:rPr dirty="0" sz="1800" spc="-25">
                <a:solidFill>
                  <a:srgbClr val="0000CC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Must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haves</a:t>
            </a:r>
            <a:r>
              <a:rPr dirty="0" sz="1800" spc="-5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00CC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Delighters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to</a:t>
            </a:r>
            <a:r>
              <a:rPr dirty="0" sz="1800" spc="-4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Wants.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66573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delighters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becoming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wants: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Job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portal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software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Classification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of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features </a:t>
            </a:r>
            <a:r>
              <a:rPr dirty="0" sz="3600">
                <a:solidFill>
                  <a:srgbClr val="006FC0"/>
                </a:solidFill>
              </a:rPr>
              <a:t>changes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over </a:t>
            </a:r>
            <a:r>
              <a:rPr dirty="0" sz="3600" spc="-10">
                <a:solidFill>
                  <a:srgbClr val="006FC0"/>
                </a:solidFill>
              </a:rPr>
              <a:t>time…</a:t>
            </a:r>
            <a:endParaRPr sz="3600"/>
          </a:p>
        </p:txBody>
      </p:sp>
      <p:sp>
        <p:nvSpPr>
          <p:cNvPr id="17" name="object 17" descr=""/>
          <p:cNvSpPr/>
          <p:nvPr/>
        </p:nvSpPr>
        <p:spPr>
          <a:xfrm>
            <a:off x="696683" y="2972701"/>
            <a:ext cx="7547609" cy="577215"/>
          </a:xfrm>
          <a:custGeom>
            <a:avLst/>
            <a:gdLst/>
            <a:ahLst/>
            <a:cxnLst/>
            <a:rect l="l" t="t" r="r" b="b"/>
            <a:pathLst>
              <a:path w="7547609" h="577214">
                <a:moveTo>
                  <a:pt x="7547394" y="0"/>
                </a:moveTo>
                <a:lnTo>
                  <a:pt x="4659033" y="0"/>
                </a:lnTo>
                <a:lnTo>
                  <a:pt x="2061083" y="0"/>
                </a:lnTo>
                <a:lnTo>
                  <a:pt x="0" y="0"/>
                </a:lnTo>
                <a:lnTo>
                  <a:pt x="0" y="576948"/>
                </a:lnTo>
                <a:lnTo>
                  <a:pt x="2060994" y="576948"/>
                </a:lnTo>
                <a:lnTo>
                  <a:pt x="4659033" y="576948"/>
                </a:lnTo>
                <a:lnTo>
                  <a:pt x="7547394" y="576948"/>
                </a:lnTo>
                <a:lnTo>
                  <a:pt x="7547394" y="0"/>
                </a:lnTo>
                <a:close/>
              </a:path>
            </a:pathLst>
          </a:custGeom>
          <a:solidFill>
            <a:srgbClr val="C5D7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96683" y="2972689"/>
            <a:ext cx="2061210" cy="577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535305">
              <a:lnSpc>
                <a:spcPct val="100000"/>
              </a:lnSpc>
              <a:spcBef>
                <a:spcPts val="325"/>
              </a:spcBef>
            </a:pPr>
            <a:r>
              <a:rPr dirty="0" sz="1600" b="1">
                <a:latin typeface="Arial"/>
                <a:cs typeface="Arial"/>
              </a:rPr>
              <a:t>Must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757677" y="2972689"/>
            <a:ext cx="2598420" cy="577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latin typeface="Arial"/>
                <a:cs typeface="Arial"/>
              </a:rPr>
              <a:t>Wants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355716" y="2972689"/>
            <a:ext cx="2888615" cy="577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48690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latin typeface="Arial"/>
                <a:cs typeface="Arial"/>
              </a:rPr>
              <a:t>Delighters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96683" y="3549650"/>
            <a:ext cx="2061210" cy="1310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377825" indent="-287020">
              <a:lnSpc>
                <a:spcPct val="100000"/>
              </a:lnSpc>
              <a:spcBef>
                <a:spcPts val="32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Post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vacancy</a:t>
            </a:r>
            <a:endParaRPr sz="16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dirty="0" sz="1600" spc="-10">
                <a:latin typeface="Arial"/>
                <a:cs typeface="Arial"/>
              </a:rPr>
              <a:t>Apply</a:t>
            </a:r>
            <a:endParaRPr sz="16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View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applicants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757677" y="3549650"/>
            <a:ext cx="2598420" cy="1310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377825" indent="-286385">
              <a:lnSpc>
                <a:spcPct val="100000"/>
              </a:lnSpc>
              <a:spcBef>
                <a:spcPts val="32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job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alert</a:t>
            </a:r>
            <a:endParaRPr sz="16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buChar char="•"/>
              <a:tabLst>
                <a:tab pos="377825" algn="l"/>
                <a:tab pos="378460" algn="l"/>
              </a:tabLst>
            </a:pPr>
            <a:r>
              <a:rPr dirty="0" sz="1600">
                <a:latin typeface="Arial"/>
                <a:cs typeface="Arial"/>
              </a:rPr>
              <a:t>Hot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job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indicator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355716" y="3549650"/>
            <a:ext cx="2888615" cy="1310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378460" indent="-286385">
              <a:lnSpc>
                <a:spcPct val="100000"/>
              </a:lnSpc>
              <a:spcBef>
                <a:spcPts val="325"/>
              </a:spcBef>
              <a:buChar char="•"/>
              <a:tabLst>
                <a:tab pos="378460" algn="l"/>
                <a:tab pos="379095" algn="l"/>
              </a:tabLst>
            </a:pPr>
            <a:r>
              <a:rPr dirty="0" sz="1600">
                <a:latin typeface="Arial"/>
                <a:cs typeface="Arial"/>
              </a:rPr>
              <a:t>Resume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builder</a:t>
            </a:r>
            <a:endParaRPr sz="1600">
              <a:latin typeface="Arial"/>
              <a:cs typeface="Arial"/>
            </a:endParaRPr>
          </a:p>
          <a:p>
            <a:pPr marL="378460" indent="-286385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Interview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videos</a:t>
            </a:r>
            <a:endParaRPr sz="1600">
              <a:latin typeface="Arial"/>
              <a:cs typeface="Arial"/>
            </a:endParaRPr>
          </a:p>
          <a:p>
            <a:pPr marL="378460" indent="-286385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600">
                <a:latin typeface="Arial"/>
                <a:cs typeface="Arial"/>
              </a:rPr>
              <a:t>Tips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negotiate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salary</a:t>
            </a:r>
            <a:endParaRPr sz="1600">
              <a:latin typeface="Arial"/>
              <a:cs typeface="Arial"/>
            </a:endParaRPr>
          </a:p>
          <a:p>
            <a:pPr marL="378460" indent="-286385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600" spc="-10">
                <a:latin typeface="Arial"/>
                <a:cs typeface="Arial"/>
              </a:rPr>
              <a:t>Psychometric </a:t>
            </a:r>
            <a:r>
              <a:rPr dirty="0" sz="1600" spc="-20"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119122" y="3254628"/>
            <a:ext cx="3517265" cy="386715"/>
          </a:xfrm>
          <a:custGeom>
            <a:avLst/>
            <a:gdLst/>
            <a:ahLst/>
            <a:cxnLst/>
            <a:rect l="l" t="t" r="r" b="b"/>
            <a:pathLst>
              <a:path w="3517265" h="386714">
                <a:moveTo>
                  <a:pt x="918210" y="361823"/>
                </a:moveTo>
                <a:lnTo>
                  <a:pt x="124853" y="110020"/>
                </a:lnTo>
                <a:lnTo>
                  <a:pt x="126072" y="106172"/>
                </a:lnTo>
                <a:lnTo>
                  <a:pt x="140208" y="61595"/>
                </a:lnTo>
                <a:lnTo>
                  <a:pt x="0" y="83693"/>
                </a:lnTo>
                <a:lnTo>
                  <a:pt x="101854" y="182626"/>
                </a:lnTo>
                <a:lnTo>
                  <a:pt x="117182" y="134251"/>
                </a:lnTo>
                <a:lnTo>
                  <a:pt x="910590" y="386080"/>
                </a:lnTo>
                <a:lnTo>
                  <a:pt x="918210" y="361823"/>
                </a:lnTo>
                <a:close/>
              </a:path>
              <a:path w="3517265" h="386714">
                <a:moveTo>
                  <a:pt x="3517011" y="361950"/>
                </a:moveTo>
                <a:lnTo>
                  <a:pt x="2434412" y="48895"/>
                </a:lnTo>
                <a:lnTo>
                  <a:pt x="2435441" y="45339"/>
                </a:lnTo>
                <a:lnTo>
                  <a:pt x="2448560" y="0"/>
                </a:lnTo>
                <a:lnTo>
                  <a:pt x="2308860" y="25781"/>
                </a:lnTo>
                <a:lnTo>
                  <a:pt x="2413254" y="122047"/>
                </a:lnTo>
                <a:lnTo>
                  <a:pt x="2427363" y="73266"/>
                </a:lnTo>
                <a:lnTo>
                  <a:pt x="3510026" y="386334"/>
                </a:lnTo>
                <a:lnTo>
                  <a:pt x="3517011" y="3619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69542"/>
            <a:ext cx="5878830" cy="17551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‘Must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have’,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‘Wants’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‘Delighter’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banking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Airline </a:t>
            </a:r>
            <a:r>
              <a:rPr dirty="0" sz="2000" spc="-10">
                <a:latin typeface="Arial"/>
                <a:cs typeface="Arial"/>
              </a:rPr>
              <a:t>reservation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eCommerce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Exercise</a:t>
            </a:r>
            <a:endParaRPr sz="36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Appendix</a:t>
            </a:r>
            <a:endParaRPr sz="36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77111"/>
            <a:ext cx="8708390" cy="5278755"/>
            <a:chOff x="0" y="1277111"/>
            <a:chExt cx="8708390" cy="52787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399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399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399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" y="1277111"/>
              <a:ext cx="8258556" cy="527870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Story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map:</a:t>
            </a:r>
            <a:r>
              <a:rPr dirty="0" sz="3600" spc="-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Email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system</a:t>
            </a:r>
            <a:endParaRPr sz="3600"/>
          </a:p>
        </p:txBody>
      </p:sp>
      <p:sp>
        <p:nvSpPr>
          <p:cNvPr id="17" name="object 17" descr=""/>
          <p:cNvSpPr txBox="1"/>
          <p:nvPr/>
        </p:nvSpPr>
        <p:spPr>
          <a:xfrm>
            <a:off x="383540" y="6538976"/>
            <a:ext cx="790638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https://medium.com/@mal.sanders/top-5-takeaways-from-user-story-mapping-by-jeff-patton-f8c80cf73750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448814" y="3357498"/>
            <a:ext cx="41681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</a:t>
            </a:r>
            <a:r>
              <a:rPr dirty="0" sz="3600" spc="-10">
                <a:solidFill>
                  <a:srgbClr val="006FC0"/>
                </a:solidFill>
              </a:rPr>
              <a:t>categories</a:t>
            </a:r>
            <a:endParaRPr sz="36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0925" y="3429821"/>
            <a:ext cx="52419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4373777"/>
            <a:ext cx="6070600" cy="1406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01040">
              <a:lnSpc>
                <a:spcPct val="1212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Minimum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Viable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Product (MVP)</a:t>
            </a:r>
            <a:endParaRPr sz="2800">
              <a:latin typeface="Arial"/>
              <a:cs typeface="Arial"/>
            </a:endParaRPr>
          </a:p>
          <a:p>
            <a:pPr marL="3529965">
              <a:lnSpc>
                <a:spcPct val="100000"/>
              </a:lnSpc>
              <a:spcBef>
                <a:spcPts val="32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10525" y="1469020"/>
            <a:ext cx="3277235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MVP?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Types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MVP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MVP?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788275" cy="1752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risky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launch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Rather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functionality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use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it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meaningfully</a:t>
            </a:r>
            <a:r>
              <a:rPr dirty="0" sz="2000" spc="-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derive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significant</a:t>
            </a:r>
            <a:r>
              <a:rPr dirty="0" sz="2000" spc="-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value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reduce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33665" cy="261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Frank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Robinson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”The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MVP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right-sized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your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customer.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big</a:t>
            </a:r>
            <a:r>
              <a:rPr dirty="0" sz="2000" spc="-2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enough</a:t>
            </a:r>
            <a:r>
              <a:rPr dirty="0" sz="2000" spc="-2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to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cause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adoption,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satisfaction,</a:t>
            </a:r>
            <a:r>
              <a:rPr dirty="0" sz="2000" spc="-2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sales,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but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not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so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big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as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to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be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bloated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risky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01141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01141"/>
              </a:buClr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55600" marR="6032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Eric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““The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minimum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viable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version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collect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maximum</a:t>
            </a:r>
            <a:r>
              <a:rPr dirty="0" sz="2000" spc="-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amount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of</a:t>
            </a:r>
            <a:r>
              <a:rPr dirty="0" sz="2000" spc="-3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validated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learning</a:t>
            </a:r>
            <a:r>
              <a:rPr dirty="0" sz="2000" spc="-2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about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customers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with</a:t>
            </a:r>
            <a:r>
              <a:rPr dirty="0" sz="2000" spc="-2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least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effort</a:t>
            </a:r>
            <a:r>
              <a:rPr dirty="0" sz="2000" spc="-10">
                <a:latin typeface="Arial"/>
                <a:cs typeface="Arial"/>
              </a:rPr>
              <a:t>.”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What is </a:t>
            </a:r>
            <a:r>
              <a:rPr dirty="0" sz="3600" spc="-20"/>
              <a:t>MVP?</a:t>
            </a:r>
            <a:endParaRPr sz="36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38415" cy="302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Minimum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Viable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helps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entrepreneurs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process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learning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as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quickly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as</a:t>
            </a:r>
            <a:r>
              <a:rPr dirty="0" sz="2000" spc="-1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possible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simply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fastest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way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3CC"/>
                </a:solidFill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get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 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build-measure-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learn</a:t>
            </a:r>
            <a:r>
              <a:rPr dirty="0" sz="2000" spc="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feedback loop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minimum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amount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effort.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test</a:t>
            </a:r>
            <a:r>
              <a:rPr dirty="0" sz="2000" spc="-5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fundamental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3CC"/>
                </a:solidFill>
                <a:latin typeface="Arial"/>
                <a:cs typeface="Arial"/>
              </a:rPr>
              <a:t>business</a:t>
            </a:r>
            <a:r>
              <a:rPr dirty="0" sz="2000" spc="-10">
                <a:solidFill>
                  <a:srgbClr val="0033CC"/>
                </a:solidFill>
                <a:latin typeface="Arial"/>
                <a:cs typeface="Arial"/>
              </a:rPr>
              <a:t> hypotheses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Is this the </a:t>
            </a:r>
            <a:r>
              <a:rPr dirty="0" sz="2000" spc="-10">
                <a:latin typeface="Arial"/>
                <a:cs typeface="Arial"/>
              </a:rPr>
              <a:t>need?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value?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(Product–Market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fit)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sense?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What is </a:t>
            </a:r>
            <a:r>
              <a:rPr dirty="0" sz="3600" spc="-10"/>
              <a:t>MVP?...</a:t>
            </a:r>
            <a:endParaRPr sz="36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483171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 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Prototype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Video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Anything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MVP</a:t>
            </a:r>
            <a:r>
              <a:rPr dirty="0" sz="3600" spc="-70"/>
              <a:t> </a:t>
            </a:r>
            <a:r>
              <a:rPr dirty="0" sz="3600"/>
              <a:t>need</a:t>
            </a:r>
            <a:r>
              <a:rPr dirty="0" sz="3600" spc="-5"/>
              <a:t> </a:t>
            </a:r>
            <a:r>
              <a:rPr dirty="0" sz="3600"/>
              <a:t>not</a:t>
            </a:r>
            <a:r>
              <a:rPr dirty="0" sz="3600" spc="-5"/>
              <a:t> </a:t>
            </a:r>
            <a:r>
              <a:rPr dirty="0" sz="3600"/>
              <a:t>always</a:t>
            </a:r>
            <a:r>
              <a:rPr dirty="0" sz="3600" spc="-10"/>
              <a:t> </a:t>
            </a:r>
            <a:r>
              <a:rPr dirty="0" sz="3600"/>
              <a:t>be</a:t>
            </a:r>
            <a:r>
              <a:rPr dirty="0" sz="3600" spc="-5"/>
              <a:t> </a:t>
            </a:r>
            <a:r>
              <a:rPr dirty="0" sz="3600" spc="-50"/>
              <a:t>a</a:t>
            </a:r>
            <a:endParaRPr sz="3600"/>
          </a:p>
          <a:p>
            <a:pPr marL="469900">
              <a:lnSpc>
                <a:spcPct val="100000"/>
              </a:lnSpc>
            </a:pPr>
            <a:r>
              <a:rPr dirty="0" sz="3600" spc="-10"/>
              <a:t>product…</a:t>
            </a:r>
            <a:endParaRPr sz="36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4625" y="3457168"/>
            <a:ext cx="4902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Different</a:t>
            </a:r>
            <a:r>
              <a:rPr dirty="0" sz="3600" spc="-35"/>
              <a:t> </a:t>
            </a:r>
            <a:r>
              <a:rPr dirty="0" sz="3600"/>
              <a:t>types</a:t>
            </a:r>
            <a:r>
              <a:rPr dirty="0" sz="3600" spc="-20"/>
              <a:t> </a:t>
            </a:r>
            <a:r>
              <a:rPr dirty="0" sz="3600"/>
              <a:t>of</a:t>
            </a:r>
            <a:r>
              <a:rPr dirty="0" sz="3600" spc="-20"/>
              <a:t> </a:t>
            </a:r>
            <a:r>
              <a:rPr dirty="0" sz="3600" spc="-25"/>
              <a:t>MVP</a:t>
            </a:r>
            <a:endParaRPr sz="36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34335"/>
            <a:ext cx="7484745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Facebook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connected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shared boards.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13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introducing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Facebook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super-narrow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segment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market,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Zuckerberg managed 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validate 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idea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Facebook </a:t>
            </a:r>
            <a:r>
              <a:rPr dirty="0" sz="3600" spc="-25"/>
              <a:t>MVP</a:t>
            </a:r>
            <a:endParaRPr sz="36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24115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Uber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(then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UberCab)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launched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2009,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only </a:t>
            </a:r>
            <a:r>
              <a:rPr dirty="0" sz="2000">
                <a:latin typeface="Arial"/>
                <a:cs typeface="Arial"/>
              </a:rPr>
              <a:t>worked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iPhones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available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San </a:t>
            </a:r>
            <a:r>
              <a:rPr dirty="0" sz="2000" spc="-10">
                <a:latin typeface="Arial"/>
                <a:cs typeface="Arial"/>
              </a:rPr>
              <a:t>Francisco.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Uber’s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MVP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cheap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ride-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sharing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 had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Uber</a:t>
            </a:r>
            <a:r>
              <a:rPr dirty="0" sz="3600" spc="-20"/>
              <a:t> </a:t>
            </a:r>
            <a:r>
              <a:rPr dirty="0" sz="3600" spc="-25"/>
              <a:t>MVP</a:t>
            </a:r>
            <a:endParaRPr sz="36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800975" cy="236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Dropbox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hypothesis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u="sng" sz="20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https://www.youtube.com/watch?v=xy9nSnalvPc&amp;feature=em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20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b_title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35052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75,000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waiting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invite,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literally overnight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Dropbox</a:t>
            </a:r>
            <a:r>
              <a:rPr dirty="0" sz="3600" spc="-45"/>
              <a:t> </a:t>
            </a:r>
            <a:r>
              <a:rPr dirty="0" sz="3600" spc="-25"/>
              <a:t>MVP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8800" y="3886200"/>
            <a:ext cx="4523257" cy="25936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47965" cy="384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Finance,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Retail,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AI/ML,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Analytics,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Robotics,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IoT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B2B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B2C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SaaS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On-premise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Mobile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  <a:p>
            <a:pPr marL="354965" marR="943610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Regular vs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API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(Payment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gateway,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Google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Maps,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SMS </a:t>
            </a:r>
            <a:r>
              <a:rPr dirty="0" sz="1800">
                <a:latin typeface="Arial"/>
                <a:cs typeface="Arial"/>
              </a:rPr>
              <a:t>gateway,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API)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Product-cum-</a:t>
            </a:r>
            <a:r>
              <a:rPr dirty="0" sz="1800">
                <a:latin typeface="Arial"/>
                <a:cs typeface="Arial"/>
              </a:rPr>
              <a:t>service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(Ola, Uber,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Flipkart)</a:t>
            </a:r>
            <a:endParaRPr sz="18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(Paytm),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platform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(Ola),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family (Office</a:t>
            </a:r>
            <a:r>
              <a:rPr dirty="0" sz="1800" spc="-25">
                <a:latin typeface="Arial"/>
                <a:cs typeface="Arial"/>
              </a:rPr>
              <a:t> on </a:t>
            </a:r>
            <a:r>
              <a:rPr dirty="0" sz="1800">
                <a:latin typeface="Arial"/>
                <a:cs typeface="Arial"/>
              </a:rPr>
              <a:t>Windows,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Office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Office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Android), 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(Roclwell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Collin avionics)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other?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</a:t>
            </a:r>
            <a:r>
              <a:rPr dirty="0" sz="3600" spc="-10">
                <a:solidFill>
                  <a:srgbClr val="006FC0"/>
                </a:solidFill>
              </a:rPr>
              <a:t>categories</a:t>
            </a:r>
            <a:endParaRPr sz="36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18924"/>
            <a:ext cx="7583805" cy="177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75945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AngelList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directory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startups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investors,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intelligent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match-making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algorithms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search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functionalities.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Babak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Naval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manual</a:t>
            </a:r>
            <a:r>
              <a:rPr dirty="0" sz="1800" spc="-15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email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intros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between</a:t>
            </a:r>
            <a:r>
              <a:rPr dirty="0" sz="1800" spc="-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startups</a:t>
            </a:r>
            <a:r>
              <a:rPr dirty="0" sz="1800" spc="-1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00CC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0000CC"/>
                </a:solidFill>
                <a:latin typeface="Arial"/>
                <a:cs typeface="Arial"/>
              </a:rPr>
              <a:t>investors</a:t>
            </a:r>
            <a:r>
              <a:rPr dirty="0" sz="1800" spc="-3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broad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network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contacts.</a:t>
            </a:r>
            <a:endParaRPr sz="1800">
              <a:latin typeface="Arial"/>
              <a:cs typeface="Arial"/>
            </a:endParaRPr>
          </a:p>
          <a:p>
            <a:pPr marL="355600" marR="48450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after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first website.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AngelList</a:t>
            </a:r>
            <a:r>
              <a:rPr dirty="0" sz="3600" spc="-55"/>
              <a:t> </a:t>
            </a:r>
            <a:r>
              <a:rPr dirty="0" sz="3600" spc="-25"/>
              <a:t>MVP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0200" y="3581400"/>
            <a:ext cx="4987925" cy="313245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10145" cy="236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Buffer: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Buffer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scheduling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Tweets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founder Joel Gascoigne 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something similar to </a:t>
            </a:r>
            <a:r>
              <a:rPr dirty="0" sz="2000" spc="-10">
                <a:latin typeface="Arial"/>
                <a:cs typeface="Arial"/>
              </a:rPr>
              <a:t>Dropbox’s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spc="-20">
                <a:latin typeface="Arial"/>
                <a:cs typeface="Arial"/>
              </a:rPr>
              <a:t>MVP.</a:t>
            </a:r>
            <a:endParaRPr sz="2000">
              <a:latin typeface="Arial"/>
              <a:cs typeface="Arial"/>
            </a:endParaRPr>
          </a:p>
          <a:p>
            <a:pPr marL="355600" marR="54800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However,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instead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smoke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CC"/>
                </a:solidFill>
                <a:latin typeface="Arial"/>
                <a:cs typeface="Arial"/>
              </a:rPr>
              <a:t>minimal </a:t>
            </a:r>
            <a:r>
              <a:rPr dirty="0" sz="2000">
                <a:solidFill>
                  <a:srgbClr val="0000CC"/>
                </a:solidFill>
                <a:latin typeface="Arial"/>
                <a:cs typeface="Arial"/>
              </a:rPr>
              <a:t>landing</a:t>
            </a:r>
            <a:r>
              <a:rPr dirty="0" sz="2000" spc="-35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00CC"/>
                </a:solidFill>
                <a:latin typeface="Arial"/>
                <a:cs typeface="Arial"/>
              </a:rPr>
              <a:t>page.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‘Buffer’</a:t>
            </a:r>
            <a:r>
              <a:rPr dirty="0" sz="3600" spc="-70"/>
              <a:t> </a:t>
            </a:r>
            <a:r>
              <a:rPr dirty="0" sz="3600" spc="-25"/>
              <a:t>MVP</a:t>
            </a:r>
            <a:endParaRPr sz="36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9900" y="0"/>
            <a:ext cx="6095999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896" y="2557850"/>
            <a:ext cx="1371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Buffer</a:t>
            </a:r>
            <a:endParaRPr sz="36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19625"/>
            <a:ext cx="7698740" cy="193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Back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2007,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there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great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design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conference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Francisco.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Hotels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were </a:t>
            </a:r>
            <a:r>
              <a:rPr dirty="0" sz="1600">
                <a:latin typeface="Arial"/>
                <a:cs typeface="Arial"/>
              </a:rPr>
              <a:t>over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booked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Airbnb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team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decided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offer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house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rent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hacked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together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website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advertise.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3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guests.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insight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potential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would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pay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someone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else’s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home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rather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hotel.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AirBnB</a:t>
            </a:r>
            <a:r>
              <a:rPr dirty="0" sz="3600" spc="-30"/>
              <a:t> </a:t>
            </a:r>
            <a:r>
              <a:rPr dirty="0" sz="3600" spc="-25"/>
              <a:t>MVP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1600" y="3657599"/>
            <a:ext cx="39909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260590" cy="266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Wanted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answer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questions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like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”What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Italian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food?”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762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front-end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questions,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were </a:t>
            </a:r>
            <a:r>
              <a:rPr dirty="0" sz="2000">
                <a:latin typeface="Arial"/>
                <a:cs typeface="Arial"/>
              </a:rPr>
              <a:t>answered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humans.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back-</a:t>
            </a:r>
            <a:r>
              <a:rPr dirty="0" sz="2000" spc="-20">
                <a:latin typeface="Arial"/>
                <a:cs typeface="Arial"/>
              </a:rPr>
              <a:t>end.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Once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found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demand,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automated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it. </a:t>
            </a:r>
            <a:r>
              <a:rPr dirty="0" sz="2000">
                <a:latin typeface="Arial"/>
                <a:cs typeface="Arial"/>
              </a:rPr>
              <a:t>(Lean </a:t>
            </a:r>
            <a:r>
              <a:rPr dirty="0" sz="2000" spc="-10">
                <a:latin typeface="Arial"/>
                <a:cs typeface="Arial"/>
              </a:rPr>
              <a:t>Startup)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Aardvark</a:t>
            </a:r>
            <a:r>
              <a:rPr dirty="0" sz="3600" spc="-40"/>
              <a:t> </a:t>
            </a:r>
            <a:r>
              <a:rPr dirty="0" sz="3600" spc="-25"/>
              <a:t>MVP</a:t>
            </a:r>
            <a:endParaRPr sz="360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81265" cy="408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Oculus </a:t>
            </a:r>
            <a:r>
              <a:rPr dirty="0" sz="2000" spc="-25">
                <a:latin typeface="Arial"/>
                <a:cs typeface="Arial"/>
              </a:rPr>
              <a:t>VR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Founder/s: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Palmer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Luckey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idea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The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Idea: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Oculus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Rift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bringing </a:t>
            </a:r>
            <a:r>
              <a:rPr dirty="0" sz="2000">
                <a:latin typeface="Arial"/>
                <a:cs typeface="Arial"/>
              </a:rPr>
              <a:t>VR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passionate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gamers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Crowdfunding: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Kickstarter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campaign</a:t>
            </a:r>
            <a:r>
              <a:rPr dirty="0" sz="20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2012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Funded: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$2,437,429</a:t>
            </a:r>
            <a:r>
              <a:rPr dirty="0" sz="2000" spc="-25">
                <a:latin typeface="Arial"/>
                <a:cs typeface="Arial"/>
              </a:rPr>
              <a:t> USD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Backers: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9,522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people</a:t>
            </a:r>
            <a:endParaRPr sz="2000">
              <a:latin typeface="Arial"/>
              <a:cs typeface="Arial"/>
            </a:endParaRPr>
          </a:p>
          <a:p>
            <a:pPr marL="355600" marR="15176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Business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Today:</a:t>
            </a:r>
            <a:r>
              <a:rPr dirty="0" sz="2000" spc="12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Oculus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Rift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forecasted</a:t>
            </a:r>
            <a:r>
              <a:rPr dirty="0" sz="2000" spc="-25">
                <a:latin typeface="Arial"/>
                <a:cs typeface="Arial"/>
              </a:rPr>
              <a:t> to </a:t>
            </a:r>
            <a:r>
              <a:rPr dirty="0" sz="2000">
                <a:latin typeface="Arial"/>
                <a:cs typeface="Arial"/>
              </a:rPr>
              <a:t>amount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u="sng" sz="2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4.95</a:t>
            </a:r>
            <a:r>
              <a:rPr dirty="0" u="sng" sz="2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billion</a:t>
            </a:r>
            <a:r>
              <a:rPr dirty="0" u="sng" sz="2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U.S.</a:t>
            </a:r>
            <a:r>
              <a:rPr dirty="0" u="sng" sz="2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dollars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worldwide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2019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that’s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hardware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Website: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https://www.oculus.com/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Oculus VR </a:t>
            </a:r>
            <a:r>
              <a:rPr dirty="0" sz="3600" spc="-25"/>
              <a:t>MVP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0300" y="762000"/>
            <a:ext cx="2931885" cy="1465943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54925" cy="378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PopSocket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Founder/s: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David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Barnett,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professor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philosophy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Colorado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The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Idea: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First version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PopSocket 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created to keep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cables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earphones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organized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smartphone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Crowdfunding: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Campaign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2012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Kickstarter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Funded: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$18,591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USD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Backers: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520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people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Business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Today:</a:t>
            </a:r>
            <a:r>
              <a:rPr dirty="0" sz="2000" spc="12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2018,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PopSocket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LLC’s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over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$200</a:t>
            </a:r>
            <a:r>
              <a:rPr dirty="0" u="sng" sz="20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million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U.S.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dollars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US$90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million.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Website: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https://www.popsockets.com/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PopSocket </a:t>
            </a:r>
            <a:r>
              <a:rPr dirty="0" sz="3600" spc="-25"/>
              <a:t>MVP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9400" y="838200"/>
            <a:ext cx="2206170" cy="1103086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1719580" cy="2514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10">
                <a:latin typeface="Arial"/>
                <a:cs typeface="Arial"/>
              </a:rPr>
              <a:t>Video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</a:pPr>
            <a:r>
              <a:rPr dirty="0" sz="2000">
                <a:latin typeface="Arial"/>
                <a:cs typeface="Arial"/>
              </a:rPr>
              <a:t>Simple </a:t>
            </a:r>
            <a:r>
              <a:rPr dirty="0" sz="2000" spc="-10">
                <a:latin typeface="Arial"/>
                <a:cs typeface="Arial"/>
              </a:rPr>
              <a:t>product Concierage </a:t>
            </a:r>
            <a:r>
              <a:rPr dirty="0" sz="2000">
                <a:latin typeface="Arial"/>
                <a:cs typeface="Arial"/>
              </a:rPr>
              <a:t>Landing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  <a:p>
            <a:pPr algn="just" marL="12700" marR="132715" indent="211454">
              <a:lnSpc>
                <a:spcPct val="116700"/>
              </a:lnSpc>
            </a:pPr>
            <a:r>
              <a:rPr dirty="0" sz="2000">
                <a:latin typeface="Arial"/>
                <a:cs typeface="Arial"/>
              </a:rPr>
              <a:t>(Fake </a:t>
            </a:r>
            <a:r>
              <a:rPr dirty="0" sz="2000" spc="-10">
                <a:latin typeface="Arial"/>
                <a:cs typeface="Arial"/>
              </a:rPr>
              <a:t>door) </a:t>
            </a:r>
            <a:r>
              <a:rPr dirty="0" sz="2000">
                <a:latin typeface="Arial"/>
                <a:cs typeface="Arial"/>
              </a:rPr>
              <a:t>Wizard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Oz </a:t>
            </a:r>
            <a:r>
              <a:rPr dirty="0" sz="2000" spc="-10">
                <a:latin typeface="Arial"/>
                <a:cs typeface="Arial"/>
              </a:rPr>
              <a:t>Crowdfunding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26725" y="1469020"/>
            <a:ext cx="2115820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: </a:t>
            </a:r>
            <a:r>
              <a:rPr dirty="0" sz="2000" spc="-10">
                <a:latin typeface="Arial"/>
                <a:cs typeface="Arial"/>
              </a:rPr>
              <a:t>DropBox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: Facebook, </a:t>
            </a:r>
            <a:r>
              <a:rPr dirty="0" sz="2000" spc="-20">
                <a:latin typeface="Arial"/>
                <a:cs typeface="Arial"/>
              </a:rPr>
              <a:t>Uber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AngleList,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AirBnB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0">
                <a:latin typeface="Arial"/>
                <a:cs typeface="Arial"/>
              </a:rPr>
              <a:t> Buffer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126725" y="3247020"/>
            <a:ext cx="1225550" cy="736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Aardwark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: </a:t>
            </a:r>
            <a:r>
              <a:rPr dirty="0" sz="2000" spc="-10">
                <a:latin typeface="Arial"/>
                <a:cs typeface="Arial"/>
              </a:rPr>
              <a:t>Oculus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2125" y="4720220"/>
            <a:ext cx="5460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come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across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other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types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MVP?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Summary of MVP</a:t>
            </a:r>
            <a:r>
              <a:rPr dirty="0" sz="3600" spc="-65"/>
              <a:t> </a:t>
            </a:r>
            <a:r>
              <a:rPr dirty="0" sz="3600" spc="-10"/>
              <a:t>types</a:t>
            </a:r>
            <a:endParaRPr sz="36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6136501"/>
            <a:ext cx="22009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think?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When</a:t>
            </a:r>
            <a:r>
              <a:rPr dirty="0" sz="3600" spc="-5"/>
              <a:t> </a:t>
            </a:r>
            <a:r>
              <a:rPr dirty="0" sz="3600"/>
              <a:t>to use which </a:t>
            </a:r>
            <a:r>
              <a:rPr dirty="0" sz="3600" spc="-20"/>
              <a:t>MVP?</a:t>
            </a:r>
            <a:endParaRPr sz="3600"/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300037" y="1461184"/>
          <a:ext cx="8239125" cy="4565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0215"/>
                <a:gridCol w="5240020"/>
              </a:tblGrid>
              <a:tr h="302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MVP</a:t>
                      </a:r>
                      <a:r>
                        <a:rPr dirty="0" sz="16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type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When to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use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</a:tr>
              <a:tr h="605155">
                <a:tc>
                  <a:txBody>
                    <a:bodyPr/>
                    <a:lstStyle/>
                    <a:p>
                      <a:pPr marL="9525" marR="2068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Video (Dropbox)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441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simple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easy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explain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Video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5155">
                <a:tc>
                  <a:txBody>
                    <a:bodyPr/>
                    <a:lstStyle/>
                    <a:p>
                      <a:pPr marL="9525" marR="16173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Simple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product (Facebook)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12953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investment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hot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high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40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experiencing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the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important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get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feel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5155">
                <a:tc>
                  <a:txBody>
                    <a:bodyPr/>
                    <a:lstStyle/>
                    <a:p>
                      <a:pPr marL="9525" marR="4997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Concierage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manually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(AngleList,</a:t>
                      </a:r>
                      <a:r>
                        <a:rPr dirty="0" sz="16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AirBnB)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092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concept</a:t>
                      </a:r>
                      <a:r>
                        <a:rPr dirty="0" sz="1600" spc="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developing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simple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version is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consuming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5155">
                <a:tc>
                  <a:txBody>
                    <a:bodyPr/>
                    <a:lstStyle/>
                    <a:p>
                      <a:pPr marL="9525" marR="17411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Landing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page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(Buffer)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you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have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money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develop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9525" marR="3638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Wizard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Oz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- do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manually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behind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scene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525">
                        <a:lnSpc>
                          <a:spcPts val="1864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(Aardvark)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developing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consuming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marL="9525" marR="114300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Crowdfunding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(Oculus,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Popsocket)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investment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high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515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Prototype -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clickable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many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features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45985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MVP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suitable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 </a:t>
            </a:r>
            <a:r>
              <a:rPr dirty="0" sz="2000" spc="-10">
                <a:latin typeface="Arial"/>
                <a:cs typeface="Arial"/>
              </a:rPr>
              <a:t>products?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Online </a:t>
            </a:r>
            <a:r>
              <a:rPr dirty="0" sz="2000" spc="-10">
                <a:latin typeface="Arial"/>
                <a:cs typeface="Arial"/>
              </a:rPr>
              <a:t>library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advisor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Apna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job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finder 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collar </a:t>
            </a:r>
            <a:r>
              <a:rPr dirty="0" sz="2000" spc="-10">
                <a:latin typeface="Arial"/>
                <a:cs typeface="Arial"/>
              </a:rPr>
              <a:t>workers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371"/>
            <a:ext cx="187071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5538" y="5444134"/>
            <a:ext cx="25571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3570477"/>
            <a:ext cx="5982970" cy="1695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95731" y="1517469"/>
            <a:ext cx="6465570" cy="432054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>
                <a:latin typeface="Arial"/>
                <a:cs typeface="Arial"/>
              </a:rPr>
              <a:t>Commerce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Amazon, </a:t>
            </a:r>
            <a:r>
              <a:rPr dirty="0" sz="2400" spc="-10">
                <a:latin typeface="Arial"/>
                <a:cs typeface="Arial"/>
              </a:rPr>
              <a:t>Flipkart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HealthTech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Practo,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Tata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Health, </a:t>
            </a:r>
            <a:r>
              <a:rPr dirty="0" sz="2400" spc="-10">
                <a:latin typeface="Arial"/>
                <a:cs typeface="Arial"/>
              </a:rPr>
              <a:t>CogniAble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FinTech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Paytm,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Wealthy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EdTech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Byju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TravelTech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MakeMyTrip,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Tripadvisor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Logistics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Ecom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express,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Dunzo,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Delhivery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Consumer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services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Swiggy,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Enterprise Tech –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Zoho,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Kissflow,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Wooqer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Deep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tech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Niflr,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Logically,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AskSarkar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Software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dev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–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Postman,</a:t>
            </a:r>
            <a:r>
              <a:rPr dirty="0" sz="2400" spc="-10">
                <a:latin typeface="Arial"/>
                <a:cs typeface="Arial"/>
              </a:rPr>
              <a:t> WorkDuck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Industry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segments</a:t>
            </a:r>
            <a:endParaRPr sz="36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Possible </a:t>
            </a:r>
            <a:r>
              <a:rPr dirty="0" sz="3600" spc="-10"/>
              <a:t>solution…</a:t>
            </a:r>
            <a:endParaRPr sz="3600"/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445178" y="1998208"/>
          <a:ext cx="8282940" cy="4164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0440"/>
                <a:gridCol w="2298065"/>
                <a:gridCol w="3724275"/>
              </a:tblGrid>
              <a:tr h="464184">
                <a:tc>
                  <a:txBody>
                    <a:bodyPr/>
                    <a:lstStyle/>
                    <a:p>
                      <a:pPr marL="6934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Product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MVP</a:t>
                      </a:r>
                      <a:r>
                        <a:rPr dirty="0" sz="1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11887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Justification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Online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library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Video,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crowd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funding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366395">
                        <a:lnSpc>
                          <a:spcPct val="100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Expensive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develop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storage,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management,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tie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publishers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32485">
                <a:tc>
                  <a:txBody>
                    <a:bodyPr/>
                    <a:lstStyle/>
                    <a:p>
                      <a:pPr marL="9525" marR="327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Sw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finder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/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advisor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marR="64135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consulting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check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demand (Concierage)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0" marR="2292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concept.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sure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if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there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demand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6805">
                <a:tc>
                  <a:txBody>
                    <a:bodyPr/>
                    <a:lstStyle/>
                    <a:p>
                      <a:pPr marL="9525" marR="2247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Apna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- job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finder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Blue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collar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Prototype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Need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feel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product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84150" marR="15240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Blue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collar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workers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need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see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before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they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say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if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useful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usable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40868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MVP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 </a:t>
            </a:r>
            <a:r>
              <a:rPr dirty="0" sz="2000" spc="-10"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712" y="5510832"/>
            <a:ext cx="20478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Build,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Measure,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 Pivot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212325" y="1469020"/>
            <a:ext cx="3498850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500"/>
              </a:spcBef>
              <a:buChar char="–"/>
              <a:tabLst>
                <a:tab pos="220345" algn="l"/>
              </a:tabLst>
            </a:pPr>
            <a:r>
              <a:rPr dirty="0" sz="2000">
                <a:latin typeface="Arial"/>
                <a:cs typeface="Arial"/>
              </a:rPr>
              <a:t>Turn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  <a:p>
            <a:pPr marL="224154" indent="-212090">
              <a:lnSpc>
                <a:spcPct val="100000"/>
              </a:lnSpc>
              <a:spcBef>
                <a:spcPts val="400"/>
              </a:spcBef>
              <a:buChar char="–"/>
              <a:tabLst>
                <a:tab pos="224790" algn="l"/>
              </a:tabLst>
            </a:pP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 </a:t>
            </a:r>
            <a:r>
              <a:rPr dirty="0" sz="2000" spc="-10">
                <a:latin typeface="Arial"/>
                <a:cs typeface="Arial"/>
              </a:rPr>
              <a:t>respond</a:t>
            </a:r>
            <a:endParaRPr sz="2000">
              <a:latin typeface="Arial"/>
              <a:cs typeface="Arial"/>
            </a:endParaRPr>
          </a:p>
          <a:p>
            <a:pPr marL="224154" indent="-212090">
              <a:lnSpc>
                <a:spcPct val="100000"/>
              </a:lnSpc>
              <a:spcBef>
                <a:spcPts val="400"/>
              </a:spcBef>
              <a:buChar char="–"/>
              <a:tabLst>
                <a:tab pos="224790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valuable to </a:t>
            </a:r>
            <a:r>
              <a:rPr dirty="0" sz="2000" spc="-10"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25" y="1469020"/>
            <a:ext cx="2430145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Build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Measure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Learn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Pivot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persevere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125" y="3247020"/>
            <a:ext cx="6835140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Profile: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Kate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Arnold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Netflix</a:t>
            </a:r>
            <a:r>
              <a:rPr dirty="0" sz="2000" spc="-10">
                <a:latin typeface="Arial"/>
                <a:cs typeface="Arial"/>
              </a:rPr>
              <a:t> (Inspired)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study: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Slack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journey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(FirstRound)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study: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“Design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Reach”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(4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Steps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Epiphany)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93355" cy="444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Growth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 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creates, not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funding,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amount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advertisement,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etc.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Eric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Startup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Financial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valuation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different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reasons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venture funding,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lack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competition, </a:t>
            </a:r>
            <a:r>
              <a:rPr dirty="0" sz="2000" spc="-2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87820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growth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ecommerce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convenient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shop?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want?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delivered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time?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Build-Measure-</a:t>
            </a:r>
            <a:r>
              <a:rPr dirty="0" sz="3600"/>
              <a:t>Learn</a:t>
            </a:r>
            <a:r>
              <a:rPr dirty="0" sz="3600" spc="45"/>
              <a:t> </a:t>
            </a:r>
            <a:r>
              <a:rPr dirty="0" sz="3600" spc="-10"/>
              <a:t>cycle</a:t>
            </a:r>
            <a:endParaRPr sz="3600"/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6240" y="2019972"/>
            <a:ext cx="3909351" cy="408552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400776" y="6329079"/>
            <a:ext cx="26308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#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Visits,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conversion,</a:t>
            </a:r>
            <a:r>
              <a:rPr dirty="0" sz="1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retention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Char char="•"/>
              <a:tabLst>
                <a:tab pos="298450" algn="l"/>
                <a:tab pos="299085" algn="l"/>
              </a:tabLst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1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many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dirty="0" sz="1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 feature?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0043" y="2673793"/>
            <a:ext cx="16357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Customer</a:t>
            </a:r>
            <a:r>
              <a:rPr dirty="0" sz="1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interviews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Root</a:t>
            </a:r>
            <a:r>
              <a:rPr dirty="0" sz="1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cause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166556" y="3293874"/>
            <a:ext cx="18040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Agile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Continuous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95560" y="3955872"/>
            <a:ext cx="1498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Minimize total </a:t>
            </a:r>
            <a:r>
              <a:rPr dirty="0" sz="1400" spc="-20">
                <a:solidFill>
                  <a:srgbClr val="FF0000"/>
                </a:solidFill>
                <a:latin typeface="Arial"/>
                <a:cs typeface="Arial"/>
              </a:rPr>
              <a:t>time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through the </a:t>
            </a:r>
            <a:r>
              <a:rPr dirty="0" sz="1400" spc="-20">
                <a:solidFill>
                  <a:srgbClr val="FF0000"/>
                </a:solidFill>
                <a:latin typeface="Arial"/>
                <a:cs typeface="Arial"/>
              </a:rPr>
              <a:t>loop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3200" y="4445000"/>
            <a:ext cx="936592" cy="1379228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702838" y="1462248"/>
            <a:ext cx="6213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constantly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valuable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166609" cy="4531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minimum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bringing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compelling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12700" marR="5353685">
              <a:lnSpc>
                <a:spcPct val="237000"/>
              </a:lnSpc>
            </a:pPr>
            <a:r>
              <a:rPr dirty="0" sz="1800">
                <a:latin typeface="Arial"/>
                <a:cs typeface="Arial"/>
              </a:rPr>
              <a:t>Example: </a:t>
            </a:r>
            <a:r>
              <a:rPr dirty="0" sz="1800" spc="-10">
                <a:latin typeface="Arial"/>
                <a:cs typeface="Arial"/>
              </a:rPr>
              <a:t>Bounce </a:t>
            </a:r>
            <a:r>
              <a:rPr dirty="0" sz="1800">
                <a:latin typeface="Arial"/>
                <a:cs typeface="Arial"/>
              </a:rPr>
              <a:t>Minimum </a:t>
            </a:r>
            <a:r>
              <a:rPr dirty="0" sz="1800" spc="-10">
                <a:latin typeface="Arial"/>
                <a:cs typeface="Arial"/>
              </a:rPr>
              <a:t>feature: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20">
                <a:latin typeface="Arial"/>
                <a:cs typeface="Arial"/>
              </a:rPr>
              <a:t>Book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10">
                <a:latin typeface="Arial"/>
                <a:cs typeface="Arial"/>
              </a:rPr>
              <a:t>Unlock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End </a:t>
            </a:r>
            <a:r>
              <a:rPr dirty="0" sz="1800" spc="-20">
                <a:latin typeface="Arial"/>
                <a:cs typeface="Arial"/>
              </a:rPr>
              <a:t>ride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25">
                <a:latin typeface="Arial"/>
                <a:cs typeface="Arial"/>
              </a:rPr>
              <a:t>Pay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left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20">
                <a:latin typeface="Arial"/>
                <a:cs typeface="Arial"/>
              </a:rPr>
              <a:t>now: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feedback (assuming there 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 </a:t>
            </a:r>
            <a:r>
              <a:rPr dirty="0" sz="1800" spc="-10">
                <a:latin typeface="Arial"/>
                <a:cs typeface="Arial"/>
              </a:rPr>
              <a:t>center)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View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bike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year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manufacturing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Frequent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0">
                <a:latin typeface="Arial"/>
                <a:cs typeface="Arial"/>
              </a:rPr>
              <a:t> analytics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Build</a:t>
            </a:r>
            <a:endParaRPr sz="36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847965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metric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indicates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getting</a:t>
            </a:r>
            <a:r>
              <a:rPr dirty="0" sz="2000" spc="-10">
                <a:latin typeface="Arial"/>
                <a:cs typeface="Arial"/>
              </a:rPr>
              <a:t> value </a:t>
            </a:r>
            <a:r>
              <a:rPr dirty="0" sz="2000">
                <a:latin typeface="Arial"/>
                <a:cs typeface="Arial"/>
              </a:rPr>
              <a:t>from the </a:t>
            </a:r>
            <a:r>
              <a:rPr dirty="0" sz="2000" spc="-10"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#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rides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Bounce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#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 team 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case 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Slack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241300" marR="1134745" indent="-228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Eric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Innovation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accounting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opposed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accounting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profit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review)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Measure</a:t>
            </a:r>
            <a:endParaRPr sz="36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574280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098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disciplined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approach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figure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making</a:t>
            </a:r>
            <a:r>
              <a:rPr dirty="0" sz="1800" spc="-10">
                <a:latin typeface="Arial"/>
                <a:cs typeface="Arial"/>
              </a:rPr>
              <a:t> progress </a:t>
            </a:r>
            <a:r>
              <a:rPr dirty="0" sz="1800">
                <a:latin typeface="Arial"/>
                <a:cs typeface="Arial"/>
              </a:rPr>
              <a:t>through validated </a:t>
            </a:r>
            <a:r>
              <a:rPr dirty="0" sz="1800" spc="-1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Establish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baseline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MVP</a:t>
            </a:r>
            <a:endParaRPr sz="18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rides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MVP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Reach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100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rides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months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(based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 </a:t>
            </a:r>
            <a:r>
              <a:rPr dirty="0" sz="1800">
                <a:latin typeface="Arial"/>
                <a:cs typeface="Arial"/>
              </a:rPr>
              <a:t>certain </a:t>
            </a:r>
            <a:r>
              <a:rPr dirty="0" sz="1800" spc="-10">
                <a:latin typeface="Arial"/>
                <a:cs typeface="Arial"/>
              </a:rPr>
              <a:t>assumptions)</a:t>
            </a:r>
            <a:endParaRPr sz="1800">
              <a:latin typeface="Arial"/>
              <a:cs typeface="Arial"/>
            </a:endParaRPr>
          </a:p>
          <a:p>
            <a:pPr marL="355600" marR="19431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Tune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engine,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ie.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optimizations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(such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UI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improvements</a:t>
            </a:r>
            <a:r>
              <a:rPr dirty="0" sz="1800" spc="-25">
                <a:latin typeface="Arial"/>
                <a:cs typeface="Arial"/>
              </a:rPr>
              <a:t> or </a:t>
            </a:r>
            <a:r>
              <a:rPr dirty="0" sz="1800">
                <a:latin typeface="Arial"/>
                <a:cs typeface="Arial"/>
              </a:rPr>
              <a:t>adjust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price)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measure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again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difference</a:t>
            </a:r>
            <a:endParaRPr sz="1800">
              <a:latin typeface="Arial"/>
              <a:cs typeface="Arial"/>
            </a:endParaRPr>
          </a:p>
          <a:p>
            <a:pPr marL="355600" marR="4254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  <a:tab pos="2502535" algn="l"/>
              </a:tabLst>
            </a:pPr>
            <a:r>
              <a:rPr dirty="0" sz="1800">
                <a:latin typeface="Arial"/>
                <a:cs typeface="Arial"/>
              </a:rPr>
              <a:t>Pivot,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ie.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 </a:t>
            </a:r>
            <a:r>
              <a:rPr dirty="0" sz="1800" spc="-2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0">
                <a:latin typeface="Arial"/>
                <a:cs typeface="Arial"/>
              </a:rPr>
              <a:t> change,</a:t>
            </a:r>
            <a:r>
              <a:rPr dirty="0" sz="1800">
                <a:latin typeface="Arial"/>
                <a:cs typeface="Arial"/>
              </a:rPr>
              <a:t>	if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desired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outcomes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met</a:t>
            </a:r>
            <a:endParaRPr sz="1800">
              <a:latin typeface="Arial"/>
              <a:cs typeface="Arial"/>
            </a:endParaRPr>
          </a:p>
          <a:p>
            <a:pPr lvl="1" marL="812800" marR="354965" indent="-3429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helmet,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Target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delivery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boys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instead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Metro </a:t>
            </a:r>
            <a:r>
              <a:rPr dirty="0" sz="1800">
                <a:latin typeface="Arial"/>
                <a:cs typeface="Arial"/>
              </a:rPr>
              <a:t>riders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(based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hypothesis)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Measure</a:t>
            </a:r>
            <a:r>
              <a:rPr dirty="0" sz="3600" spc="-30"/>
              <a:t> </a:t>
            </a:r>
            <a:r>
              <a:rPr dirty="0" sz="3600" spc="-50"/>
              <a:t>…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75933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Product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platform: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Amazon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AWS,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Android,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Uber,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PayPal,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Arial"/>
                <a:cs typeface="Arial"/>
              </a:rPr>
              <a:t>Facebook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67536" y="2784729"/>
            <a:ext cx="734440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dirty="0" sz="1600" spc="-50">
                <a:latin typeface="Arial"/>
                <a:cs typeface="Arial"/>
              </a:rPr>
              <a:t>–</a:t>
            </a:r>
            <a:r>
              <a:rPr dirty="0" sz="1600">
                <a:latin typeface="Arial"/>
                <a:cs typeface="Arial"/>
              </a:rPr>
              <a:t>	The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technical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foundation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/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eco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system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several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software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are</a:t>
            </a:r>
            <a:endParaRPr sz="16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based.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</a:t>
            </a:r>
            <a:r>
              <a:rPr dirty="0" sz="3600" spc="-10">
                <a:solidFill>
                  <a:srgbClr val="006FC0"/>
                </a:solidFill>
              </a:rPr>
              <a:t>platform</a:t>
            </a:r>
            <a:endParaRPr sz="36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0572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Farbood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Nivi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popular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</a:t>
            </a:r>
            <a:r>
              <a:rPr dirty="0" sz="2000" spc="-10">
                <a:latin typeface="Arial"/>
                <a:cs typeface="Arial"/>
              </a:rPr>
              <a:t> teacher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discovered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combination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following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needed </a:t>
            </a:r>
            <a:r>
              <a:rPr dirty="0" sz="2000">
                <a:latin typeface="Arial"/>
                <a:cs typeface="Arial"/>
              </a:rPr>
              <a:t>effective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teaching: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latin typeface="Arial"/>
                <a:cs typeface="Arial"/>
              </a:rPr>
              <a:t>Teacher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lecture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Individual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work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Group study (Peer-driven </a:t>
            </a:r>
            <a:r>
              <a:rPr dirty="0" sz="2000" spc="-10"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421894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Growkit</a:t>
            </a:r>
            <a:r>
              <a:rPr dirty="0" sz="3600" spc="-20"/>
              <a:t> </a:t>
            </a:r>
            <a:r>
              <a:rPr dirty="0" sz="3600"/>
              <a:t>case</a:t>
            </a:r>
            <a:r>
              <a:rPr dirty="0" sz="3600" spc="-10"/>
              <a:t> (Lean Startup)</a:t>
            </a:r>
            <a:endParaRPr sz="360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13320" cy="302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Step1 </a:t>
            </a:r>
            <a:r>
              <a:rPr dirty="0" sz="2000" spc="-50" b="1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WebEx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(Teacher-</a:t>
            </a:r>
            <a:r>
              <a:rPr dirty="0" sz="2000">
                <a:latin typeface="Arial"/>
                <a:cs typeface="Arial"/>
              </a:rPr>
              <a:t>led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Measured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#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#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questions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answered,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5600" marR="35941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Added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interact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other. </a:t>
            </a:r>
            <a:r>
              <a:rPr dirty="0" sz="2000">
                <a:latin typeface="Arial"/>
                <a:cs typeface="Arial"/>
              </a:rPr>
              <a:t>Conducted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split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(A/B)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test.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10">
                <a:latin typeface="Arial"/>
                <a:cs typeface="Arial"/>
              </a:rPr>
              <a:t> customer behavior.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Allowed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lazy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registration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Conducted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split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(A/B)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But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also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impact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(Optimization)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Growkit</a:t>
            </a:r>
            <a:r>
              <a:rPr dirty="0" sz="3600" spc="-20"/>
              <a:t> </a:t>
            </a:r>
            <a:r>
              <a:rPr dirty="0" sz="3600"/>
              <a:t>case</a:t>
            </a:r>
            <a:r>
              <a:rPr dirty="0" sz="3600" spc="-10"/>
              <a:t> </a:t>
            </a:r>
            <a:r>
              <a:rPr dirty="0" sz="3600" spc="-50"/>
              <a:t>…</a:t>
            </a:r>
            <a:endParaRPr sz="36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35520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Arial"/>
                <a:cs typeface="Arial"/>
              </a:rPr>
              <a:t>Step2: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implementing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important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Choice</a:t>
            </a:r>
            <a:r>
              <a:rPr dirty="0" sz="2000" spc="-25">
                <a:latin typeface="Arial"/>
                <a:cs typeface="Arial"/>
              </a:rPr>
              <a:t> of </a:t>
            </a:r>
            <a:r>
              <a:rPr dirty="0" sz="2000">
                <a:latin typeface="Arial"/>
                <a:cs typeface="Arial"/>
              </a:rPr>
              <a:t>solo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Introduced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A/B </a:t>
            </a:r>
            <a:r>
              <a:rPr dirty="0" sz="2000" spc="-1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behavior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Growkit</a:t>
            </a:r>
            <a:r>
              <a:rPr dirty="0" sz="3600" spc="-20"/>
              <a:t> </a:t>
            </a:r>
            <a:r>
              <a:rPr dirty="0" sz="3600"/>
              <a:t>case</a:t>
            </a:r>
            <a:r>
              <a:rPr dirty="0" sz="3600" spc="-10"/>
              <a:t> </a:t>
            </a:r>
            <a:r>
              <a:rPr dirty="0" sz="3600" spc="-50"/>
              <a:t>…</a:t>
            </a:r>
            <a:endParaRPr sz="360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6859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enhance</a:t>
            </a:r>
            <a:r>
              <a:rPr dirty="0" sz="2000" spc="-10">
                <a:latin typeface="Arial"/>
                <a:cs typeface="Arial"/>
              </a:rPr>
              <a:t> value?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</a:t>
            </a:r>
            <a:endParaRPr sz="36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3964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 </a:t>
            </a:r>
            <a:r>
              <a:rPr dirty="0" sz="2000" spc="-10">
                <a:latin typeface="Arial"/>
                <a:cs typeface="Arial"/>
              </a:rPr>
              <a:t>unless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A/B testing reveals value 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Importance</a:t>
            </a:r>
            <a:r>
              <a:rPr dirty="0" sz="3600" spc="-5"/>
              <a:t> </a:t>
            </a:r>
            <a:r>
              <a:rPr dirty="0" sz="3600"/>
              <a:t>of</a:t>
            </a:r>
            <a:r>
              <a:rPr dirty="0" sz="3600" spc="-140"/>
              <a:t> </a:t>
            </a:r>
            <a:r>
              <a:rPr dirty="0" sz="3600"/>
              <a:t>A/B</a:t>
            </a:r>
            <a:r>
              <a:rPr dirty="0" sz="3600" spc="-5"/>
              <a:t> </a:t>
            </a:r>
            <a:r>
              <a:rPr dirty="0" sz="3600" spc="-10"/>
              <a:t>testing</a:t>
            </a:r>
            <a:endParaRPr sz="36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280"/>
              </a:spcBef>
            </a:pPr>
            <a:r>
              <a:rPr dirty="0" sz="1800" spc="-10"/>
              <a:t>Actionable:</a:t>
            </a:r>
            <a:endParaRPr sz="1800"/>
          </a:p>
          <a:p>
            <a:pPr marL="697865" indent="-355600">
              <a:lnSpc>
                <a:spcPct val="100000"/>
              </a:lnSpc>
              <a:spcBef>
                <a:spcPts val="20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/>
              <a:t>We</a:t>
            </a:r>
            <a:r>
              <a:rPr dirty="0" sz="1800" spc="-25"/>
              <a:t> </a:t>
            </a:r>
            <a:r>
              <a:rPr dirty="0" sz="1800"/>
              <a:t>should</a:t>
            </a:r>
            <a:r>
              <a:rPr dirty="0" sz="1800" spc="-10"/>
              <a:t> </a:t>
            </a:r>
            <a:r>
              <a:rPr dirty="0" sz="1800"/>
              <a:t>be</a:t>
            </a:r>
            <a:r>
              <a:rPr dirty="0" sz="1800" spc="-15"/>
              <a:t> </a:t>
            </a:r>
            <a:r>
              <a:rPr dirty="0" sz="1800"/>
              <a:t>able</a:t>
            </a:r>
            <a:r>
              <a:rPr dirty="0" sz="1800" spc="-10"/>
              <a:t> </a:t>
            </a:r>
            <a:r>
              <a:rPr dirty="0" sz="1800"/>
              <a:t>to</a:t>
            </a:r>
            <a:r>
              <a:rPr dirty="0" sz="1800" spc="-10"/>
              <a:t> </a:t>
            </a:r>
            <a:r>
              <a:rPr dirty="0" sz="1800"/>
              <a:t>take</a:t>
            </a:r>
            <a:r>
              <a:rPr dirty="0" sz="1800" spc="-10"/>
              <a:t> </a:t>
            </a:r>
            <a:r>
              <a:rPr dirty="0" sz="1800"/>
              <a:t>some</a:t>
            </a:r>
            <a:r>
              <a:rPr dirty="0" sz="1800" spc="-10"/>
              <a:t> </a:t>
            </a:r>
            <a:r>
              <a:rPr dirty="0" sz="1800"/>
              <a:t>action</a:t>
            </a:r>
            <a:r>
              <a:rPr dirty="0" sz="1800" spc="-10"/>
              <a:t> </a:t>
            </a:r>
            <a:r>
              <a:rPr dirty="0" sz="1800"/>
              <a:t>based</a:t>
            </a:r>
            <a:r>
              <a:rPr dirty="0" sz="1800" spc="-15"/>
              <a:t> </a:t>
            </a:r>
            <a:r>
              <a:rPr dirty="0" sz="1800"/>
              <a:t>on</a:t>
            </a:r>
            <a:r>
              <a:rPr dirty="0" sz="1800" spc="-15"/>
              <a:t> </a:t>
            </a:r>
            <a:r>
              <a:rPr dirty="0" sz="1800"/>
              <a:t>the</a:t>
            </a:r>
            <a:r>
              <a:rPr dirty="0" sz="1800" spc="-10"/>
              <a:t> </a:t>
            </a:r>
            <a:r>
              <a:rPr dirty="0" sz="1800"/>
              <a:t>metric.</a:t>
            </a:r>
            <a:r>
              <a:rPr dirty="0" sz="1800" spc="-5"/>
              <a:t> </a:t>
            </a:r>
            <a:r>
              <a:rPr dirty="0" sz="1800" spc="-10"/>
              <a:t>Example:</a:t>
            </a:r>
            <a:endParaRPr sz="1800"/>
          </a:p>
          <a:p>
            <a:pPr marL="697865" indent="-355600">
              <a:lnSpc>
                <a:spcPct val="100000"/>
              </a:lnSpc>
              <a:spcBef>
                <a:spcPts val="16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/>
              <a:t>Consider</a:t>
            </a:r>
            <a:r>
              <a:rPr dirty="0" sz="1800" spc="-20"/>
              <a:t> </a:t>
            </a:r>
            <a:r>
              <a:rPr dirty="0" sz="1800"/>
              <a:t>2</a:t>
            </a:r>
            <a:r>
              <a:rPr dirty="0" sz="1800" spc="-15"/>
              <a:t> </a:t>
            </a:r>
            <a:r>
              <a:rPr dirty="0" sz="1800"/>
              <a:t>metrics</a:t>
            </a:r>
            <a:r>
              <a:rPr dirty="0" sz="1800" spc="-10"/>
              <a:t> </a:t>
            </a:r>
            <a:r>
              <a:rPr dirty="0" sz="1800"/>
              <a:t>in</a:t>
            </a:r>
            <a:r>
              <a:rPr dirty="0" sz="1800" spc="-15"/>
              <a:t> </a:t>
            </a:r>
            <a:r>
              <a:rPr dirty="0" sz="1800"/>
              <a:t>a</a:t>
            </a:r>
            <a:r>
              <a:rPr dirty="0" sz="1800" spc="-15"/>
              <a:t> </a:t>
            </a:r>
            <a:r>
              <a:rPr dirty="0" sz="1800"/>
              <a:t>gaming</a:t>
            </a:r>
            <a:r>
              <a:rPr dirty="0" sz="1800" spc="-15"/>
              <a:t> </a:t>
            </a:r>
            <a:r>
              <a:rPr dirty="0" sz="1800" spc="-10"/>
              <a:t>software</a:t>
            </a:r>
            <a:endParaRPr sz="1800"/>
          </a:p>
          <a:p>
            <a:pPr lvl="1" marL="1155065" indent="-355600">
              <a:lnSpc>
                <a:spcPct val="100000"/>
              </a:lnSpc>
              <a:spcBef>
                <a:spcPts val="360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%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visitors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signed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gaming</a:t>
            </a:r>
            <a:r>
              <a:rPr dirty="0" sz="1800" spc="-10">
                <a:latin typeface="Arial"/>
                <a:cs typeface="Arial"/>
              </a:rPr>
              <a:t> software</a:t>
            </a:r>
            <a:endParaRPr sz="1800">
              <a:latin typeface="Arial"/>
              <a:cs typeface="Arial"/>
            </a:endParaRPr>
          </a:p>
          <a:p>
            <a:pPr lvl="1" marL="1155065" indent="-3556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#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messages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exchanged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players</a:t>
            </a:r>
            <a:endParaRPr sz="1800">
              <a:latin typeface="Arial"/>
              <a:cs typeface="Arial"/>
            </a:endParaRPr>
          </a:p>
          <a:p>
            <a:pPr marL="697865" marR="104775" indent="-355600">
              <a:lnSpc>
                <a:spcPts val="2160"/>
              </a:lnSpc>
              <a:spcBef>
                <a:spcPts val="47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/>
              <a:t>Signup</a:t>
            </a:r>
            <a:r>
              <a:rPr dirty="0" sz="1800" spc="-20"/>
              <a:t> </a:t>
            </a:r>
            <a:r>
              <a:rPr dirty="0" sz="1800"/>
              <a:t>%</a:t>
            </a:r>
            <a:r>
              <a:rPr dirty="0" sz="1800" spc="-15"/>
              <a:t> </a:t>
            </a:r>
            <a:r>
              <a:rPr dirty="0" sz="1800"/>
              <a:t>is</a:t>
            </a:r>
            <a:r>
              <a:rPr dirty="0" sz="1800" spc="-15"/>
              <a:t> </a:t>
            </a:r>
            <a:r>
              <a:rPr dirty="0" sz="1800"/>
              <a:t>actionable.</a:t>
            </a:r>
            <a:r>
              <a:rPr dirty="0" sz="1800" spc="-15"/>
              <a:t> </a:t>
            </a:r>
            <a:r>
              <a:rPr dirty="0" sz="1800"/>
              <a:t>If</a:t>
            </a:r>
            <a:r>
              <a:rPr dirty="0" sz="1800" spc="-10"/>
              <a:t> </a:t>
            </a:r>
            <a:r>
              <a:rPr dirty="0" sz="1800"/>
              <a:t>it</a:t>
            </a:r>
            <a:r>
              <a:rPr dirty="0" sz="1800" spc="-15"/>
              <a:t> </a:t>
            </a:r>
            <a:r>
              <a:rPr dirty="0" sz="1800"/>
              <a:t>is</a:t>
            </a:r>
            <a:r>
              <a:rPr dirty="0" sz="1800" spc="-15"/>
              <a:t> </a:t>
            </a:r>
            <a:r>
              <a:rPr dirty="0" sz="1800"/>
              <a:t>not</a:t>
            </a:r>
            <a:r>
              <a:rPr dirty="0" sz="1800" spc="-15"/>
              <a:t> </a:t>
            </a:r>
            <a:r>
              <a:rPr dirty="0" sz="1800"/>
              <a:t>improving,</a:t>
            </a:r>
            <a:r>
              <a:rPr dirty="0" sz="1800" spc="-15"/>
              <a:t> </a:t>
            </a:r>
            <a:r>
              <a:rPr dirty="0" sz="1800"/>
              <a:t>we</a:t>
            </a:r>
            <a:r>
              <a:rPr dirty="0" sz="1800" spc="-15"/>
              <a:t> </a:t>
            </a:r>
            <a:r>
              <a:rPr dirty="0" sz="1800"/>
              <a:t>can</a:t>
            </a:r>
            <a:r>
              <a:rPr dirty="0" sz="1800" spc="-10"/>
              <a:t> </a:t>
            </a:r>
            <a:r>
              <a:rPr dirty="0" sz="1800"/>
              <a:t>try</a:t>
            </a:r>
            <a:r>
              <a:rPr dirty="0" sz="1800" spc="-10"/>
              <a:t> </a:t>
            </a:r>
            <a:r>
              <a:rPr dirty="0" sz="1800"/>
              <a:t>to</a:t>
            </a:r>
            <a:r>
              <a:rPr dirty="0" sz="1800" spc="-5"/>
              <a:t> </a:t>
            </a:r>
            <a:r>
              <a:rPr dirty="0" sz="1800" spc="-10"/>
              <a:t>investigate </a:t>
            </a:r>
            <a:r>
              <a:rPr dirty="0" sz="1800"/>
              <a:t>and</a:t>
            </a:r>
            <a:r>
              <a:rPr dirty="0" sz="1800" spc="-20"/>
              <a:t> </a:t>
            </a:r>
            <a:r>
              <a:rPr dirty="0" sz="1800"/>
              <a:t>make</a:t>
            </a:r>
            <a:r>
              <a:rPr dirty="0" sz="1800" spc="-5"/>
              <a:t> </a:t>
            </a:r>
            <a:r>
              <a:rPr dirty="0" sz="1800" spc="-10"/>
              <a:t>changes</a:t>
            </a:r>
            <a:endParaRPr sz="1800"/>
          </a:p>
          <a:p>
            <a:pPr marL="697865" marR="222250" indent="-355600">
              <a:lnSpc>
                <a:spcPts val="2160"/>
              </a:lnSpc>
              <a:spcBef>
                <a:spcPts val="40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/>
              <a:t>#</a:t>
            </a:r>
            <a:r>
              <a:rPr dirty="0" sz="1800" spc="-15"/>
              <a:t> </a:t>
            </a:r>
            <a:r>
              <a:rPr dirty="0" sz="1800"/>
              <a:t>of</a:t>
            </a:r>
            <a:r>
              <a:rPr dirty="0" sz="1800" spc="-10"/>
              <a:t> </a:t>
            </a:r>
            <a:r>
              <a:rPr dirty="0" sz="1800"/>
              <a:t>chat</a:t>
            </a:r>
            <a:r>
              <a:rPr dirty="0" sz="1800" spc="-5"/>
              <a:t> </a:t>
            </a:r>
            <a:r>
              <a:rPr dirty="0" sz="1800"/>
              <a:t>messages</a:t>
            </a:r>
            <a:r>
              <a:rPr dirty="0" sz="1800" spc="-5"/>
              <a:t> </a:t>
            </a:r>
            <a:r>
              <a:rPr dirty="0" sz="1800"/>
              <a:t>exchanged:</a:t>
            </a:r>
            <a:r>
              <a:rPr dirty="0" sz="1800" spc="-40"/>
              <a:t> </a:t>
            </a:r>
            <a:r>
              <a:rPr dirty="0" sz="1800"/>
              <a:t>This</a:t>
            </a:r>
            <a:r>
              <a:rPr dirty="0" sz="1800" spc="-10"/>
              <a:t> </a:t>
            </a:r>
            <a:r>
              <a:rPr dirty="0" sz="1800"/>
              <a:t>metric</a:t>
            </a:r>
            <a:r>
              <a:rPr dirty="0" sz="1800" spc="-5"/>
              <a:t> </a:t>
            </a:r>
            <a:r>
              <a:rPr dirty="0" sz="1800"/>
              <a:t>is</a:t>
            </a:r>
            <a:r>
              <a:rPr dirty="0" sz="1800" spc="-10"/>
              <a:t> </a:t>
            </a:r>
            <a:r>
              <a:rPr dirty="0" sz="1800"/>
              <a:t>not</a:t>
            </a:r>
            <a:r>
              <a:rPr dirty="0" sz="1800" spc="-10"/>
              <a:t> </a:t>
            </a:r>
            <a:r>
              <a:rPr dirty="0" sz="1800"/>
              <a:t>a</a:t>
            </a:r>
            <a:r>
              <a:rPr dirty="0" sz="1800" spc="-10"/>
              <a:t> </a:t>
            </a:r>
            <a:r>
              <a:rPr dirty="0" sz="1800"/>
              <a:t>very</a:t>
            </a:r>
            <a:r>
              <a:rPr dirty="0" sz="1800" spc="-5"/>
              <a:t> </a:t>
            </a:r>
            <a:r>
              <a:rPr dirty="0" sz="1800" spc="-10"/>
              <a:t>actionable. </a:t>
            </a:r>
            <a:r>
              <a:rPr dirty="0" sz="1800"/>
              <a:t>We</a:t>
            </a:r>
            <a:r>
              <a:rPr dirty="0" sz="1800" spc="-20"/>
              <a:t> </a:t>
            </a:r>
            <a:r>
              <a:rPr dirty="0" sz="1800"/>
              <a:t>are</a:t>
            </a:r>
            <a:r>
              <a:rPr dirty="0" sz="1800" spc="-20"/>
              <a:t> </a:t>
            </a:r>
            <a:r>
              <a:rPr dirty="0" sz="1800"/>
              <a:t>not</a:t>
            </a:r>
            <a:r>
              <a:rPr dirty="0" sz="1800" spc="-20"/>
              <a:t> </a:t>
            </a:r>
            <a:r>
              <a:rPr dirty="0" sz="1800"/>
              <a:t>sure</a:t>
            </a:r>
            <a:r>
              <a:rPr dirty="0" sz="1800" spc="-10"/>
              <a:t> </a:t>
            </a:r>
            <a:r>
              <a:rPr dirty="0" sz="1800"/>
              <a:t>what</a:t>
            </a:r>
            <a:r>
              <a:rPr dirty="0" sz="1800" spc="-20"/>
              <a:t> </a:t>
            </a:r>
            <a:r>
              <a:rPr dirty="0" sz="1800"/>
              <a:t>action</a:t>
            </a:r>
            <a:r>
              <a:rPr dirty="0" sz="1800" spc="-20"/>
              <a:t> </a:t>
            </a:r>
            <a:r>
              <a:rPr dirty="0" sz="1800"/>
              <a:t>to</a:t>
            </a:r>
            <a:r>
              <a:rPr dirty="0" sz="1800" spc="-10"/>
              <a:t> </a:t>
            </a:r>
            <a:r>
              <a:rPr dirty="0" sz="1800" spc="-20"/>
              <a:t>take</a:t>
            </a:r>
            <a:endParaRPr sz="180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Metrics</a:t>
            </a:r>
            <a:r>
              <a:rPr dirty="0" spc="-30"/>
              <a:t> </a:t>
            </a:r>
            <a:r>
              <a:rPr dirty="0"/>
              <a:t>should</a:t>
            </a:r>
            <a:r>
              <a:rPr dirty="0" spc="-25"/>
              <a:t> </a:t>
            </a:r>
            <a:r>
              <a:rPr dirty="0"/>
              <a:t>be</a:t>
            </a:r>
            <a:r>
              <a:rPr dirty="0" spc="-15"/>
              <a:t> </a:t>
            </a:r>
            <a:r>
              <a:rPr dirty="0" spc="-10"/>
              <a:t>actionable, </a:t>
            </a:r>
            <a:r>
              <a:rPr dirty="0"/>
              <a:t>accessible,</a:t>
            </a:r>
            <a:r>
              <a:rPr dirty="0" spc="-65"/>
              <a:t> </a:t>
            </a:r>
            <a:r>
              <a:rPr dirty="0" spc="-10"/>
              <a:t>auditable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822782"/>
            <a:ext cx="7700009" cy="190246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800" spc="-10">
                <a:latin typeface="Arial"/>
                <a:cs typeface="Arial"/>
              </a:rPr>
              <a:t>Accessible:</a:t>
            </a:r>
            <a:endParaRPr sz="1800">
              <a:latin typeface="Arial"/>
              <a:cs typeface="Arial"/>
            </a:endParaRPr>
          </a:p>
          <a:p>
            <a:pPr marL="698500" indent="-355600">
              <a:lnSpc>
                <a:spcPts val="2380"/>
              </a:lnSpc>
              <a:spcBef>
                <a:spcPts val="20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metrics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Eg.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IMUV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multi-</a:t>
            </a:r>
            <a:r>
              <a:rPr dirty="0" sz="1800" spc="-10">
                <a:latin typeface="Arial"/>
                <a:cs typeface="Arial"/>
              </a:rPr>
              <a:t>player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140"/>
              </a:lnSpc>
            </a:pPr>
            <a:r>
              <a:rPr dirty="0" sz="1800" spc="-20">
                <a:latin typeface="Arial"/>
                <a:cs typeface="Arial"/>
              </a:rPr>
              <a:t>game</a:t>
            </a:r>
            <a:endParaRPr sz="18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downloaded</a:t>
            </a:r>
            <a:endParaRPr sz="18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trial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  <a:p>
            <a:pPr lvl="1" marL="1155700" indent="-3556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upgraded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Metrics</a:t>
            </a:r>
            <a:r>
              <a:rPr dirty="0" spc="-30"/>
              <a:t> </a:t>
            </a:r>
            <a:r>
              <a:rPr dirty="0"/>
              <a:t>should</a:t>
            </a:r>
            <a:r>
              <a:rPr dirty="0" spc="-25"/>
              <a:t> </a:t>
            </a:r>
            <a:r>
              <a:rPr dirty="0"/>
              <a:t>be</a:t>
            </a:r>
            <a:r>
              <a:rPr dirty="0" spc="-15"/>
              <a:t> </a:t>
            </a:r>
            <a:r>
              <a:rPr dirty="0" spc="-10"/>
              <a:t>actionable, </a:t>
            </a:r>
            <a:r>
              <a:rPr dirty="0"/>
              <a:t>accessible,</a:t>
            </a:r>
            <a:r>
              <a:rPr dirty="0" spc="-65"/>
              <a:t> </a:t>
            </a:r>
            <a:r>
              <a:rPr dirty="0" spc="-10"/>
              <a:t>auditable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763509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Auditable </a:t>
            </a:r>
            <a:r>
              <a:rPr dirty="0" sz="1800" spc="-10">
                <a:latin typeface="Arial"/>
                <a:cs typeface="Arial"/>
              </a:rPr>
              <a:t>(verifiable):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55600" marR="309245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Sometimes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A/B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reveals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impactful,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some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proposed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start </a:t>
            </a:r>
            <a:r>
              <a:rPr dirty="0" sz="1800">
                <a:latin typeface="Arial"/>
                <a:cs typeface="Arial"/>
              </a:rPr>
              <a:t>questioning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veracity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(dependability)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say 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data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collected may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inaccurate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situations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possible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preferred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not.</a:t>
            </a:r>
            <a:endParaRPr sz="1800">
              <a:latin typeface="Arial"/>
              <a:cs typeface="Arial"/>
            </a:endParaRPr>
          </a:p>
          <a:p>
            <a:pPr marL="355600" marR="21907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random check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validating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  <a:p>
            <a:pPr marL="355600" marR="132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record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names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contact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details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customers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Metrics</a:t>
            </a:r>
            <a:r>
              <a:rPr dirty="0" spc="-30"/>
              <a:t> </a:t>
            </a:r>
            <a:r>
              <a:rPr dirty="0"/>
              <a:t>should</a:t>
            </a:r>
            <a:r>
              <a:rPr dirty="0" spc="-25"/>
              <a:t> </a:t>
            </a:r>
            <a:r>
              <a:rPr dirty="0"/>
              <a:t>be</a:t>
            </a:r>
            <a:r>
              <a:rPr dirty="0" spc="-15"/>
              <a:t> </a:t>
            </a:r>
            <a:r>
              <a:rPr dirty="0" spc="-10"/>
              <a:t>actionable, </a:t>
            </a:r>
            <a:r>
              <a:rPr dirty="0"/>
              <a:t>accessible,</a:t>
            </a:r>
            <a:r>
              <a:rPr dirty="0" spc="-65"/>
              <a:t> </a:t>
            </a:r>
            <a:r>
              <a:rPr dirty="0" spc="-10"/>
              <a:t>auditable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990080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5814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David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Binetti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Votizen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earlier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 spc="-10">
                <a:latin typeface="Arial"/>
                <a:cs typeface="Arial"/>
              </a:rPr>
              <a:t>USA.Gov)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tackle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civic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participation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political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process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</a:t>
            </a:r>
            <a:r>
              <a:rPr dirty="0" sz="3600" spc="-200"/>
              <a:t> </a:t>
            </a:r>
            <a:r>
              <a:rPr dirty="0" sz="3600" spc="-20"/>
              <a:t>case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4100" y="3441700"/>
            <a:ext cx="5326743" cy="2994831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596505" cy="3627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Hypothesis: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interested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civic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matters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engage</a:t>
            </a:r>
            <a:r>
              <a:rPr dirty="0" sz="1800" spc="-20">
                <a:latin typeface="Arial"/>
                <a:cs typeface="Arial"/>
              </a:rPr>
              <a:t> with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similar</a:t>
            </a:r>
            <a:r>
              <a:rPr dirty="0" sz="1800" spc="-10">
                <a:latin typeface="Arial"/>
                <a:cs typeface="Arial"/>
              </a:rPr>
              <a:t> people</a:t>
            </a:r>
            <a:endParaRPr sz="1800">
              <a:latin typeface="Arial"/>
              <a:cs typeface="Arial"/>
            </a:endParaRPr>
          </a:p>
          <a:p>
            <a:pPr marL="355600" marR="11747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Created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social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networking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platform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verified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voters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together, </a:t>
            </a:r>
            <a:r>
              <a:rPr dirty="0" sz="1800">
                <a:latin typeface="Arial"/>
                <a:cs typeface="Arial"/>
              </a:rPr>
              <a:t>share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recruit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friends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5%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signed </a:t>
            </a:r>
            <a:r>
              <a:rPr dirty="0" sz="1800" spc="-25">
                <a:latin typeface="Arial"/>
                <a:cs typeface="Arial"/>
              </a:rPr>
              <a:t>up</a:t>
            </a:r>
            <a:endParaRPr sz="1800">
              <a:latin typeface="Arial"/>
              <a:cs typeface="Arial"/>
            </a:endParaRPr>
          </a:p>
          <a:p>
            <a:pPr marL="355600" marR="51943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Tried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easier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Signup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increased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17%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(used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A/B </a:t>
            </a:r>
            <a:r>
              <a:rPr dirty="0" sz="1800" spc="-10"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  <a:p>
            <a:pPr marL="355600" marR="13017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optimization.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sign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remained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17%.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means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citizens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value.</a:t>
            </a:r>
            <a:endParaRPr sz="1800">
              <a:latin typeface="Arial"/>
              <a:cs typeface="Arial"/>
            </a:endParaRPr>
          </a:p>
          <a:p>
            <a:pPr marL="355600" marR="59880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heard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recurring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feedback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citizens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more </a:t>
            </a:r>
            <a:r>
              <a:rPr dirty="0" sz="1800" spc="-10">
                <a:latin typeface="Arial"/>
                <a:cs typeface="Arial"/>
              </a:rPr>
              <a:t>involved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decided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Votizen:</a:t>
            </a:r>
            <a:r>
              <a:rPr dirty="0" sz="3600" spc="-190"/>
              <a:t> </a:t>
            </a:r>
            <a:r>
              <a:rPr dirty="0" sz="3600" spc="-25"/>
              <a:t>MVP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631435" y="6550152"/>
            <a:ext cx="1841500" cy="48895"/>
          </a:xfrm>
          <a:custGeom>
            <a:avLst/>
            <a:gdLst/>
            <a:ahLst/>
            <a:cxnLst/>
            <a:rect l="l" t="t" r="r" b="b"/>
            <a:pathLst>
              <a:path w="1841500" h="48895">
                <a:moveTo>
                  <a:pt x="0" y="48768"/>
                </a:moveTo>
                <a:lnTo>
                  <a:pt x="1840991" y="48768"/>
                </a:lnTo>
                <a:lnTo>
                  <a:pt x="1840991" y="0"/>
                </a:lnTo>
                <a:lnTo>
                  <a:pt x="0" y="0"/>
                </a:lnTo>
                <a:lnTo>
                  <a:pt x="0" y="48768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619743" y="6550152"/>
            <a:ext cx="524510" cy="45720"/>
          </a:xfrm>
          <a:custGeom>
            <a:avLst/>
            <a:gdLst/>
            <a:ahLst/>
            <a:cxnLst/>
            <a:rect l="l" t="t" r="r" b="b"/>
            <a:pathLst>
              <a:path w="524509" h="45720">
                <a:moveTo>
                  <a:pt x="0" y="45720"/>
                </a:moveTo>
                <a:lnTo>
                  <a:pt x="524255" y="45720"/>
                </a:lnTo>
                <a:lnTo>
                  <a:pt x="524255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E21C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084832" y="6550152"/>
            <a:ext cx="2580640" cy="48895"/>
          </a:xfrm>
          <a:custGeom>
            <a:avLst/>
            <a:gdLst/>
            <a:ahLst/>
            <a:cxnLst/>
            <a:rect l="l" t="t" r="r" b="b"/>
            <a:pathLst>
              <a:path w="2580640" h="48895">
                <a:moveTo>
                  <a:pt x="2580132" y="0"/>
                </a:moveTo>
                <a:lnTo>
                  <a:pt x="0" y="0"/>
                </a:lnTo>
                <a:lnTo>
                  <a:pt x="0" y="48768"/>
                </a:lnTo>
                <a:lnTo>
                  <a:pt x="2580132" y="48768"/>
                </a:lnTo>
                <a:lnTo>
                  <a:pt x="2580132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133600" y="6553200"/>
            <a:ext cx="4338955" cy="45720"/>
            <a:chOff x="2133600" y="6553200"/>
            <a:chExt cx="4338955" cy="45720"/>
          </a:xfrm>
        </p:grpSpPr>
        <p:sp>
          <p:nvSpPr>
            <p:cNvPr id="7" name="object 7" descr=""/>
            <p:cNvSpPr/>
            <p:nvPr/>
          </p:nvSpPr>
          <p:spPr>
            <a:xfrm>
              <a:off x="4495800" y="6553200"/>
              <a:ext cx="1976755" cy="45720"/>
            </a:xfrm>
            <a:custGeom>
              <a:avLst/>
              <a:gdLst/>
              <a:ahLst/>
              <a:cxnLst/>
              <a:rect l="l" t="t" r="r" b="b"/>
              <a:pathLst>
                <a:path w="1976754" h="45720">
                  <a:moveTo>
                    <a:pt x="0" y="45720"/>
                  </a:moveTo>
                  <a:lnTo>
                    <a:pt x="1976627" y="45720"/>
                  </a:lnTo>
                  <a:lnTo>
                    <a:pt x="1976627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8619743" y="6553200"/>
            <a:ext cx="524510" cy="45720"/>
          </a:xfrm>
          <a:custGeom>
            <a:avLst/>
            <a:gdLst/>
            <a:ahLst/>
            <a:cxnLst/>
            <a:rect l="l" t="t" r="r" b="b"/>
            <a:pathLst>
              <a:path w="524509" h="45720">
                <a:moveTo>
                  <a:pt x="0" y="45720"/>
                </a:moveTo>
                <a:lnTo>
                  <a:pt x="524255" y="45720"/>
                </a:lnTo>
                <a:lnTo>
                  <a:pt x="524255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1136903"/>
            <a:ext cx="8620125" cy="5542915"/>
            <a:chOff x="0" y="1136903"/>
            <a:chExt cx="8620125" cy="5542915"/>
          </a:xfrm>
        </p:grpSpPr>
        <p:sp>
          <p:nvSpPr>
            <p:cNvPr id="11" name="object 11" descr=""/>
            <p:cNvSpPr/>
            <p:nvPr/>
          </p:nvSpPr>
          <p:spPr>
            <a:xfrm>
              <a:off x="2362200" y="1295399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1295399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681728" y="1295399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1136903"/>
              <a:ext cx="8095488" cy="554278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673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</a:t>
            </a:r>
            <a:r>
              <a:rPr dirty="0" sz="3600" spc="-10">
                <a:solidFill>
                  <a:srgbClr val="006FC0"/>
                </a:solidFill>
              </a:rPr>
              <a:t>platform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6472428" y="6041135"/>
            <a:ext cx="2147570" cy="817244"/>
          </a:xfrm>
          <a:prstGeom prst="rect">
            <a:avLst/>
          </a:prstGeom>
          <a:solidFill>
            <a:srgbClr val="FAD3B4"/>
          </a:solidFill>
        </p:spPr>
        <p:txBody>
          <a:bodyPr wrap="square" lIns="0" tIns="42545" rIns="0" bIns="0" rtlCol="0" vert="horz">
            <a:spAutoFit/>
          </a:bodyPr>
          <a:lstStyle/>
          <a:p>
            <a:pPr marL="92075" marR="117475">
              <a:lnSpc>
                <a:spcPct val="100000"/>
              </a:lnSpc>
              <a:spcBef>
                <a:spcPts val="335"/>
              </a:spcBef>
            </a:pPr>
            <a:r>
              <a:rPr dirty="0" sz="1200">
                <a:latin typeface="Arial"/>
                <a:cs typeface="Arial"/>
              </a:rPr>
              <a:t>Image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Source: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https://hbr.org/2016/04/pipeli</a:t>
            </a:r>
            <a:r>
              <a:rPr dirty="0" sz="1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nes-platforms-and-the-</a:t>
            </a:r>
            <a:r>
              <a:rPr dirty="0" u="sng" sz="12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new-</a:t>
            </a:r>
            <a:r>
              <a:rPr dirty="0" sz="12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rules-</a:t>
            </a:r>
            <a:r>
              <a:rPr dirty="0" u="sng" sz="1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of-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strategy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46034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40335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hypothesis: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Passionate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activists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facilitating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contacts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representatives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Converted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social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lobbying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“@2gov”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enabled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citizens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elected</a:t>
            </a:r>
            <a:r>
              <a:rPr dirty="0" sz="2000" spc="-10">
                <a:latin typeface="Arial"/>
                <a:cs typeface="Arial"/>
              </a:rPr>
              <a:t> representatives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Citizens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existing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social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Twitter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@2gov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passed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representatives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paper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politicians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</a:t>
            </a:r>
            <a:r>
              <a:rPr dirty="0" sz="2000" spc="-10">
                <a:latin typeface="Arial"/>
                <a:cs typeface="Arial"/>
              </a:rPr>
              <a:t> savvy</a:t>
            </a:r>
            <a:endParaRPr sz="2000">
              <a:latin typeface="Arial"/>
              <a:cs typeface="Arial"/>
            </a:endParaRPr>
          </a:p>
          <a:p>
            <a:pPr marL="355600" marR="18224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Signup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42%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1%. </a:t>
            </a:r>
            <a:r>
              <a:rPr dirty="0" sz="2000">
                <a:latin typeface="Arial"/>
                <a:cs typeface="Arial"/>
              </a:rPr>
              <a:t>Revenues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remained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Votizen:</a:t>
            </a:r>
            <a:r>
              <a:rPr dirty="0" sz="3600" spc="-80"/>
              <a:t> </a:t>
            </a:r>
            <a:r>
              <a:rPr dirty="0" sz="3600"/>
              <a:t>Pivot</a:t>
            </a:r>
            <a:r>
              <a:rPr dirty="0" sz="3600" spc="-70"/>
              <a:t> </a:t>
            </a:r>
            <a:r>
              <a:rPr dirty="0" sz="3600"/>
              <a:t>(Zoom</a:t>
            </a:r>
            <a:r>
              <a:rPr dirty="0" sz="3600" spc="-70"/>
              <a:t> </a:t>
            </a:r>
            <a:r>
              <a:rPr dirty="0" sz="3600" spc="-25"/>
              <a:t>In)</a:t>
            </a:r>
            <a:endParaRPr sz="360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39355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34925" indent="-15811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Hypothesis: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non-</a:t>
            </a:r>
            <a:r>
              <a:rPr dirty="0" sz="2000">
                <a:latin typeface="Arial"/>
                <a:cs typeface="Arial"/>
              </a:rPr>
              <a:t>profit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org.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raisers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are </a:t>
            </a:r>
            <a:r>
              <a:rPr dirty="0" sz="2000">
                <a:latin typeface="Arial"/>
                <a:cs typeface="Arial"/>
              </a:rPr>
              <a:t>interested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political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campaigning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interested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contact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representatives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David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contacted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(Letter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Interest).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interest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paying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,in spite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multiple follow </a:t>
            </a:r>
            <a:r>
              <a:rPr dirty="0" sz="2000" spc="-25">
                <a:latin typeface="Arial"/>
                <a:cs typeface="Arial"/>
              </a:rPr>
              <a:t>up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Votizen:</a:t>
            </a:r>
            <a:r>
              <a:rPr dirty="0" sz="3600" spc="-105"/>
              <a:t> </a:t>
            </a:r>
            <a:r>
              <a:rPr dirty="0" sz="3600"/>
              <a:t>Pivot</a:t>
            </a:r>
            <a:r>
              <a:rPr dirty="0" sz="3600" spc="-95"/>
              <a:t> </a:t>
            </a:r>
            <a:r>
              <a:rPr dirty="0" sz="3600" spc="-10"/>
              <a:t>(Customer segment)</a:t>
            </a:r>
            <a:endParaRPr sz="360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80020" cy="129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Getting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inspiration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Google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AdWords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converted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self-serve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citizens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message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representatives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10">
                <a:latin typeface="Arial"/>
                <a:cs typeface="Arial"/>
              </a:rPr>
              <a:t> message.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1%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11%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Votizen:</a:t>
            </a:r>
            <a:r>
              <a:rPr dirty="0" sz="3600" spc="-95"/>
              <a:t> </a:t>
            </a:r>
            <a:r>
              <a:rPr dirty="0" sz="3600"/>
              <a:t>Pivot</a:t>
            </a:r>
            <a:r>
              <a:rPr dirty="0" sz="3600" spc="-95"/>
              <a:t> </a:t>
            </a:r>
            <a:r>
              <a:rPr dirty="0" sz="3600" spc="-10"/>
              <a:t>(Platform)</a:t>
            </a:r>
            <a:endParaRPr sz="36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86725" y="1519820"/>
            <a:ext cx="2630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1</a:t>
            </a:r>
            <a:r>
              <a:rPr dirty="0" baseline="25641" sz="1950">
                <a:latin typeface="Arial"/>
                <a:cs typeface="Arial"/>
              </a:rPr>
              <a:t>st</a:t>
            </a:r>
            <a:r>
              <a:rPr dirty="0" baseline="25641" sz="1950" spc="28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MVP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took 8 </a:t>
            </a:r>
            <a:r>
              <a:rPr dirty="0" sz="2000" spc="-10">
                <a:latin typeface="Arial"/>
                <a:cs typeface="Arial"/>
              </a:rPr>
              <a:t>months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6725" y="1748420"/>
            <a:ext cx="40449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>
              <a:lnSpc>
                <a:spcPct val="116700"/>
              </a:lnSpc>
              <a:spcBef>
                <a:spcPts val="100"/>
              </a:spcBef>
            </a:pPr>
            <a:r>
              <a:rPr dirty="0" baseline="-16666" sz="3000" spc="-37">
                <a:latin typeface="Arial"/>
                <a:cs typeface="Arial"/>
              </a:rPr>
              <a:t>2</a:t>
            </a:r>
            <a:r>
              <a:rPr dirty="0" sz="1300" spc="-25">
                <a:latin typeface="Arial"/>
                <a:cs typeface="Arial"/>
              </a:rPr>
              <a:t>nd </a:t>
            </a:r>
            <a:r>
              <a:rPr dirty="0" baseline="-16666" sz="3000" spc="-37">
                <a:latin typeface="Arial"/>
                <a:cs typeface="Arial"/>
              </a:rPr>
              <a:t>3</a:t>
            </a:r>
            <a:r>
              <a:rPr dirty="0" sz="1300" spc="-25">
                <a:latin typeface="Arial"/>
                <a:cs typeface="Arial"/>
              </a:rPr>
              <a:t>rd </a:t>
            </a:r>
            <a:r>
              <a:rPr dirty="0" baseline="-16666" sz="3000" spc="-37">
                <a:latin typeface="Arial"/>
                <a:cs typeface="Arial"/>
              </a:rPr>
              <a:t>4</a:t>
            </a:r>
            <a:r>
              <a:rPr dirty="0" sz="1300" spc="-25">
                <a:latin typeface="Arial"/>
                <a:cs typeface="Arial"/>
              </a:rPr>
              <a:t>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11753" y="1824620"/>
            <a:ext cx="260350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Votizen:</a:t>
            </a:r>
            <a:r>
              <a:rPr dirty="0" sz="3600" spc="-95"/>
              <a:t> </a:t>
            </a:r>
            <a:r>
              <a:rPr dirty="0" sz="3600"/>
              <a:t>Quick</a:t>
            </a:r>
            <a:r>
              <a:rPr dirty="0" sz="3600" spc="-95"/>
              <a:t> </a:t>
            </a:r>
            <a:r>
              <a:rPr dirty="0" sz="3600" spc="-10"/>
              <a:t>iterations</a:t>
            </a:r>
            <a:endParaRPr sz="36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49209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replace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hypothesis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customer.</a:t>
            </a:r>
            <a:endParaRPr sz="2000">
              <a:latin typeface="Arial"/>
              <a:cs typeface="Arial"/>
            </a:endParaRPr>
          </a:p>
          <a:p>
            <a:pPr marL="355600" marR="8255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survived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value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increase.</a:t>
            </a:r>
            <a:endParaRPr sz="2000">
              <a:latin typeface="Arial"/>
              <a:cs typeface="Arial"/>
            </a:endParaRPr>
          </a:p>
          <a:p>
            <a:pPr marL="355600" marR="38163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impact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decide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pivot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persevere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have.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Votizen:</a:t>
            </a:r>
            <a:r>
              <a:rPr dirty="0" sz="3600" spc="-190"/>
              <a:t> </a:t>
            </a:r>
            <a:r>
              <a:rPr dirty="0" sz="3600" spc="-10"/>
              <a:t>Lesson</a:t>
            </a:r>
            <a:endParaRPr sz="360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78420" cy="165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$1.5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million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Facebook’s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initial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investor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Peter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Thiel.</a:t>
            </a:r>
            <a:endParaRPr sz="2000">
              <a:latin typeface="Arial"/>
              <a:cs typeface="Arial"/>
            </a:endParaRPr>
          </a:p>
          <a:p>
            <a:pPr marL="355600" marR="36449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Startup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Visa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campaign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used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Votizen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which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resulted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the </a:t>
            </a:r>
            <a:r>
              <a:rPr dirty="0" sz="2000" b="1">
                <a:latin typeface="Arial"/>
                <a:cs typeface="Arial"/>
              </a:rPr>
              <a:t>Startup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Visa</a:t>
            </a:r>
            <a:r>
              <a:rPr dirty="0" sz="2000" spc="-9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Act</a:t>
            </a:r>
            <a:r>
              <a:rPr dirty="0" sz="2000" spc="75" b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(S.565).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first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legislation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introduced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social</a:t>
            </a:r>
            <a:r>
              <a:rPr dirty="0" sz="2000" spc="-10">
                <a:latin typeface="Arial"/>
                <a:cs typeface="Arial"/>
              </a:rPr>
              <a:t> lobbying.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25"/>
              <a:t>Votizen:</a:t>
            </a:r>
            <a:r>
              <a:rPr dirty="0" sz="3600" spc="-204"/>
              <a:t> </a:t>
            </a:r>
            <a:r>
              <a:rPr dirty="0" sz="3600" spc="-10"/>
              <a:t>Achievements</a:t>
            </a:r>
            <a:endParaRPr sz="36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10578"/>
            <a:ext cx="7776845" cy="489966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Zoom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blown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up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Zoom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combined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interest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 many features. </a:t>
            </a:r>
            <a:r>
              <a:rPr dirty="0" sz="1800" spc="-1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segment: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Individual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Organization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(through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intimacy)</a:t>
            </a:r>
            <a:endParaRPr sz="1800">
              <a:latin typeface="Arial"/>
              <a:cs typeface="Arial"/>
            </a:endParaRPr>
          </a:p>
          <a:p>
            <a:pPr lvl="1" marL="812800" marR="313055" indent="-3429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Eg.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Belly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sandwich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started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antique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(1977) </a:t>
            </a:r>
            <a:r>
              <a:rPr dirty="0" sz="1800">
                <a:latin typeface="Arial"/>
                <a:cs typeface="Arial"/>
              </a:rPr>
              <a:t>gave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sandwiches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10">
                <a:latin typeface="Arial"/>
                <a:cs typeface="Arial"/>
              </a:rPr>
              <a:t> stay.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found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 like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sandwiches more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 </a:t>
            </a:r>
            <a:r>
              <a:rPr dirty="0" sz="1800" spc="-10">
                <a:latin typeface="Arial"/>
                <a:cs typeface="Arial"/>
              </a:rPr>
              <a:t>antiques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Platform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pivot: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platform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(like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AirBnB)</a:t>
            </a:r>
            <a:endParaRPr sz="1800">
              <a:latin typeface="Arial"/>
              <a:cs typeface="Arial"/>
            </a:endParaRPr>
          </a:p>
          <a:p>
            <a:pPr marL="355600" marR="894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Channel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pivot.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Instead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selling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consulting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firms,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60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company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decide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directly</a:t>
            </a:r>
            <a:r>
              <a:rPr dirty="0" sz="1800" spc="-10">
                <a:latin typeface="Arial"/>
                <a:cs typeface="Arial"/>
              </a:rPr>
              <a:t> (SaaS).</a:t>
            </a:r>
            <a:endParaRPr sz="1800">
              <a:latin typeface="Arial"/>
              <a:cs typeface="Arial"/>
            </a:endParaRPr>
          </a:p>
          <a:p>
            <a:pPr marL="355600" marR="413384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pivot: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volume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margin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volume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low </a:t>
            </a:r>
            <a:r>
              <a:rPr dirty="0" sz="1800">
                <a:latin typeface="Arial"/>
                <a:cs typeface="Arial"/>
              </a:rPr>
              <a:t>margin.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Clinic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shampoo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Sachet</a:t>
            </a:r>
            <a:endParaRPr sz="1800">
              <a:latin typeface="Arial"/>
              <a:cs typeface="Arial"/>
            </a:endParaRPr>
          </a:p>
          <a:p>
            <a:pPr marL="298450" marR="319405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298450" algn="l"/>
                <a:tab pos="299085" algn="l"/>
              </a:tabLst>
            </a:pPr>
            <a:r>
              <a:rPr dirty="0" sz="1800" spc="-20">
                <a:latin typeface="Arial"/>
                <a:cs typeface="Arial"/>
              </a:rPr>
              <a:t>Technology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pivot: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(eg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mobile)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corp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service.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Engine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growth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pivot: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Viral,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sticky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growth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Types</a:t>
            </a:r>
            <a:r>
              <a:rPr dirty="0" sz="3600" spc="-125"/>
              <a:t> </a:t>
            </a:r>
            <a:r>
              <a:rPr dirty="0" sz="3600"/>
              <a:t>of</a:t>
            </a:r>
            <a:r>
              <a:rPr dirty="0" sz="3600" spc="-114"/>
              <a:t> </a:t>
            </a:r>
            <a:r>
              <a:rPr dirty="0" sz="3600" spc="-10"/>
              <a:t>pivots</a:t>
            </a:r>
            <a:endParaRPr sz="360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66186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pivots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enhance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3012525"/>
            <a:ext cx="7557134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90170" indent="-4572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bothering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return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DVD?</a:t>
            </a:r>
            <a:endParaRPr sz="2000">
              <a:latin typeface="Arial"/>
              <a:cs typeface="Arial"/>
            </a:endParaRPr>
          </a:p>
          <a:p>
            <a:pPr marL="469900" marR="189865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issue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popular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&amp; </a:t>
            </a:r>
            <a:r>
              <a:rPr dirty="0" sz="2000">
                <a:latin typeface="Arial"/>
                <a:cs typeface="Arial"/>
              </a:rPr>
              <a:t>expensive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DVDs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demand?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 </a:t>
            </a:r>
            <a:r>
              <a:rPr dirty="0" sz="2000" spc="-20">
                <a:latin typeface="Arial"/>
                <a:cs typeface="Arial"/>
              </a:rPr>
              <a:t>this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Kate?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Pivot</a:t>
            </a:r>
            <a:r>
              <a:rPr dirty="0" sz="3600" spc="-25"/>
              <a:t> </a:t>
            </a:r>
            <a:r>
              <a:rPr dirty="0" sz="3600"/>
              <a:t>case</a:t>
            </a:r>
            <a:r>
              <a:rPr dirty="0" sz="3600" spc="-20"/>
              <a:t> </a:t>
            </a:r>
            <a:r>
              <a:rPr dirty="0" sz="3600"/>
              <a:t>study:</a:t>
            </a:r>
            <a:r>
              <a:rPr dirty="0" sz="3600" spc="-15"/>
              <a:t> </a:t>
            </a:r>
            <a:r>
              <a:rPr dirty="0" sz="3600" spc="-10"/>
              <a:t>Netflix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1587500"/>
            <a:ext cx="1603828" cy="1553709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2877654"/>
            <a:ext cx="5361940" cy="292862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lessons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of: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20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 spc="-25">
                <a:latin typeface="Arial"/>
                <a:cs typeface="Arial"/>
              </a:rPr>
              <a:t>MVP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 spc="-10">
                <a:latin typeface="Arial"/>
                <a:cs typeface="Arial"/>
              </a:rPr>
              <a:t>Pivot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Buyer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>
                <a:latin typeface="Arial"/>
                <a:cs typeface="Arial"/>
              </a:rPr>
              <a:t>Identifying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>
                <a:latin typeface="Arial"/>
                <a:cs typeface="Arial"/>
              </a:rPr>
              <a:t>Marketing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growing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market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 spc="-10"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60"/>
              </a:spcBef>
              <a:buSzPct val="111111"/>
              <a:buAutoNum type="arabicPeriod"/>
              <a:tabLst>
                <a:tab pos="927100" algn="l"/>
                <a:tab pos="927735" algn="l"/>
              </a:tabLst>
            </a:pPr>
            <a:r>
              <a:rPr dirty="0" sz="1800">
                <a:latin typeface="Arial"/>
                <a:cs typeface="Arial"/>
              </a:rPr>
              <a:t>Metrics &amp;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Analytics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End-to-end</a:t>
            </a:r>
            <a:r>
              <a:rPr dirty="0" sz="3600" spc="-10"/>
              <a:t> </a:t>
            </a:r>
            <a:r>
              <a:rPr dirty="0" sz="3600"/>
              <a:t>Case</a:t>
            </a:r>
            <a:r>
              <a:rPr dirty="0" sz="3600" spc="-10"/>
              <a:t> study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5000" y="1663700"/>
            <a:ext cx="1778000" cy="1722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61518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Product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family: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Microsoft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Office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(Word,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Excel,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PowerPoint,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OneNote,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Outlook)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67536" y="2784729"/>
            <a:ext cx="73615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dirty="0" sz="1600" spc="-50">
                <a:latin typeface="Arial"/>
                <a:cs typeface="Arial"/>
              </a:rPr>
              <a:t>–</a:t>
            </a:r>
            <a:r>
              <a:rPr dirty="0" sz="1600">
                <a:latin typeface="Arial"/>
                <a:cs typeface="Arial"/>
              </a:rPr>
              <a:t>	A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group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software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belonging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together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5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common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family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</a:t>
            </a:r>
            <a:r>
              <a:rPr dirty="0" sz="3600" spc="-10">
                <a:solidFill>
                  <a:srgbClr val="006FC0"/>
                </a:solidFill>
              </a:rPr>
              <a:t>family</a:t>
            </a:r>
            <a:endParaRPr sz="360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3396701"/>
            <a:ext cx="6342380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Rob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trying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address?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MVP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used?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Why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refuse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start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e-</a:t>
            </a:r>
            <a:r>
              <a:rPr dirty="0" sz="2000">
                <a:latin typeface="Arial"/>
                <a:cs typeface="Arial"/>
              </a:rPr>
              <a:t>com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business?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End-to-end</a:t>
            </a:r>
            <a:r>
              <a:rPr dirty="0" sz="3600" spc="-10"/>
              <a:t> </a:t>
            </a:r>
            <a:r>
              <a:rPr dirty="0" sz="3600"/>
              <a:t>case</a:t>
            </a:r>
            <a:r>
              <a:rPr dirty="0" sz="3600" spc="-10"/>
              <a:t> study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6500" y="1714500"/>
            <a:ext cx="1341166" cy="1299255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3429821"/>
            <a:ext cx="8418195" cy="262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966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235966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Rapid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solutioning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Sprint</a:t>
            </a:r>
            <a:endParaRPr sz="2800">
              <a:latin typeface="Arial"/>
              <a:cs typeface="Arial"/>
            </a:endParaRPr>
          </a:p>
          <a:p>
            <a:pPr marL="2359660">
              <a:lnSpc>
                <a:spcPts val="2860"/>
              </a:lnSpc>
              <a:spcBef>
                <a:spcPts val="715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technique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980"/>
              </a:lnSpc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164840" cy="2159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Map the </a:t>
            </a:r>
            <a:r>
              <a:rPr dirty="0" sz="2000" spc="-10">
                <a:latin typeface="Arial"/>
                <a:cs typeface="Arial"/>
              </a:rPr>
              <a:t>problem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Sketch the </a:t>
            </a:r>
            <a:r>
              <a:rPr dirty="0" sz="2000" spc="-1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Choose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best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Storyboard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Prototype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0"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143750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Quick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effectiveness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important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7175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Sprint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technique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Knapp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this </a:t>
            </a:r>
            <a:r>
              <a:rPr dirty="0" sz="2000">
                <a:latin typeface="Arial"/>
                <a:cs typeface="Arial"/>
              </a:rPr>
              <a:t>technique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Google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found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‘Sprint’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brainstorming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find </a:t>
            </a:r>
            <a:r>
              <a:rPr dirty="0" sz="2000">
                <a:latin typeface="Arial"/>
                <a:cs typeface="Arial"/>
              </a:rPr>
              <a:t>solutions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irrespective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software, </a:t>
            </a:r>
            <a:r>
              <a:rPr dirty="0" sz="2000">
                <a:latin typeface="Arial"/>
                <a:cs typeface="Arial"/>
              </a:rPr>
              <a:t>robot, </a:t>
            </a:r>
            <a:r>
              <a:rPr dirty="0" sz="2000" spc="-10">
                <a:latin typeface="Arial"/>
                <a:cs typeface="Arial"/>
              </a:rPr>
              <a:t>healthcare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algn="just" marL="355600" marR="15811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brainstorming,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observed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in </a:t>
            </a:r>
            <a:r>
              <a:rPr dirty="0" sz="2000">
                <a:latin typeface="Arial"/>
                <a:cs typeface="Arial"/>
              </a:rPr>
              <a:t>discussing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solution.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Also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found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that </a:t>
            </a:r>
            <a:r>
              <a:rPr dirty="0" sz="2000">
                <a:latin typeface="Arial"/>
                <a:cs typeface="Arial"/>
              </a:rPr>
              <a:t>resulting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always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(Why?)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747000" cy="410464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469900" marR="5080" indent="-457200">
              <a:lnSpc>
                <a:spcPts val="2160"/>
              </a:lnSpc>
              <a:spcBef>
                <a:spcPts val="170"/>
              </a:spcBef>
              <a:tabLst>
                <a:tab pos="469900" algn="l"/>
                <a:tab pos="2526665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Map the </a:t>
            </a:r>
            <a:r>
              <a:rPr dirty="0" sz="1800" spc="-10">
                <a:latin typeface="Arial"/>
                <a:cs typeface="Arial"/>
              </a:rPr>
              <a:t>problem:</a:t>
            </a:r>
            <a:r>
              <a:rPr dirty="0" sz="1800">
                <a:latin typeface="Arial"/>
                <a:cs typeface="Arial"/>
              </a:rPr>
              <a:t>	Draw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level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(swim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lane),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identify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key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challenges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addressed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Sketch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rough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 </a:t>
            </a:r>
            <a:r>
              <a:rPr dirty="0" sz="1800" spc="-10">
                <a:latin typeface="Arial"/>
                <a:cs typeface="Arial"/>
              </a:rPr>
              <a:t>member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469900" marR="241300" indent="-457200">
              <a:lnSpc>
                <a:spcPts val="216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Choose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stand-out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 spc="-10">
                <a:latin typeface="Arial"/>
                <a:cs typeface="Arial"/>
              </a:rPr>
              <a:t>voting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Storyboard: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storyboard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putting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standout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ideas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Prototype: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prototype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PPT,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video,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mockup,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wireframe,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Test: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Idea in </a:t>
            </a:r>
            <a:r>
              <a:rPr dirty="0" sz="3600" spc="-10"/>
              <a:t>brief…</a:t>
            </a:r>
            <a:endParaRPr sz="360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Steps in </a:t>
            </a:r>
            <a:r>
              <a:rPr dirty="0" sz="3600" spc="-10"/>
              <a:t>detail…</a:t>
            </a:r>
            <a:endParaRPr sz="36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00" y="1181100"/>
            <a:ext cx="7590970" cy="484414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12125" y="6045783"/>
            <a:ext cx="4853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enrolling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patients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drug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trials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Map</a:t>
            </a:r>
            <a:r>
              <a:rPr dirty="0" sz="3600" spc="-10"/>
              <a:t> </a:t>
            </a:r>
            <a:r>
              <a:rPr dirty="0" sz="3600"/>
              <a:t>the</a:t>
            </a:r>
            <a:r>
              <a:rPr dirty="0" sz="3600" spc="-10"/>
              <a:t> problem</a:t>
            </a:r>
            <a:endParaRPr sz="360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650480" cy="3520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Flatiron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analyses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records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test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cancer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doctors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choose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</a:t>
            </a:r>
            <a:r>
              <a:rPr dirty="0" sz="1800" spc="-10">
                <a:latin typeface="Arial"/>
                <a:cs typeface="Arial"/>
              </a:rPr>
              <a:t> treatment.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Objective: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Increase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enrolment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clinical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trials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drugs</a:t>
            </a:r>
            <a:r>
              <a:rPr dirty="0" sz="1800" spc="-10">
                <a:latin typeface="Arial"/>
                <a:cs typeface="Arial"/>
              </a:rPr>
              <a:t> (medicines)</a:t>
            </a:r>
            <a:endParaRPr sz="1800">
              <a:latin typeface="Arial"/>
              <a:cs typeface="Arial"/>
            </a:endParaRPr>
          </a:p>
          <a:p>
            <a:pPr marL="355600" marR="10795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Problem: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Only</a:t>
            </a:r>
            <a:r>
              <a:rPr dirty="0" sz="18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4%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cancer</a:t>
            </a:r>
            <a:r>
              <a:rPr dirty="0" sz="18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patients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enrol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for</a:t>
            </a:r>
            <a:r>
              <a:rPr dirty="0" sz="18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clinical</a:t>
            </a:r>
            <a:r>
              <a:rPr dirty="0" sz="18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trials.</a:t>
            </a:r>
            <a:r>
              <a:rPr dirty="0" sz="18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Increased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enrolment</a:t>
            </a:r>
            <a:r>
              <a:rPr dirty="0" sz="1800" spc="-3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would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increase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collection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data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about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cancer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treatment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data</a:t>
            </a:r>
            <a:r>
              <a:rPr dirty="0" sz="1800" spc="-3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which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can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be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used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by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doctors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better</a:t>
            </a:r>
            <a:r>
              <a:rPr dirty="0" sz="18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treat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future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patients</a:t>
            </a:r>
            <a:endParaRPr sz="1800">
              <a:latin typeface="Arial"/>
              <a:cs typeface="Arial"/>
            </a:endParaRPr>
          </a:p>
          <a:p>
            <a:pPr algn="just" marL="355600" marR="22352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trials: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Trials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drugs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cancer,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trials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drugs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cancer.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trails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hard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track </a:t>
            </a:r>
            <a:r>
              <a:rPr dirty="0" sz="1800" spc="-10">
                <a:latin typeface="Arial"/>
                <a:cs typeface="Arial"/>
              </a:rPr>
              <a:t>humanly.</a:t>
            </a:r>
            <a:endParaRPr sz="1800">
              <a:latin typeface="Arial"/>
              <a:cs typeface="Arial"/>
            </a:endParaRPr>
          </a:p>
          <a:p>
            <a:pPr algn="just" marL="355600" marR="14859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6235" algn="l"/>
              </a:tabLst>
            </a:pPr>
            <a:r>
              <a:rPr dirty="0" sz="1800" spc="-8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determine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undergo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(match),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doctors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treatment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history, </a:t>
            </a:r>
            <a:r>
              <a:rPr dirty="0" sz="1800">
                <a:latin typeface="Arial"/>
                <a:cs typeface="Arial"/>
              </a:rPr>
              <a:t>blood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count, </a:t>
            </a:r>
            <a:r>
              <a:rPr dirty="0" sz="1800">
                <a:latin typeface="Arial"/>
                <a:cs typeface="Arial"/>
              </a:rPr>
              <a:t>DNA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mutations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cancer cell,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 </a:t>
            </a:r>
            <a:r>
              <a:rPr dirty="0" sz="1800" spc="-10">
                <a:latin typeface="Arial"/>
                <a:cs typeface="Arial"/>
              </a:rPr>
              <a:t>more.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Flatiron</a:t>
            </a:r>
            <a:endParaRPr sz="360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1"/>
            <a:ext cx="1748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Picture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robot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Map</a:t>
            </a:r>
            <a:r>
              <a:rPr dirty="0" sz="3600" spc="-30"/>
              <a:t> </a:t>
            </a:r>
            <a:r>
              <a:rPr dirty="0" sz="3600"/>
              <a:t>for</a:t>
            </a:r>
            <a:r>
              <a:rPr dirty="0" sz="3600" spc="-15"/>
              <a:t> </a:t>
            </a:r>
            <a:r>
              <a:rPr dirty="0" sz="3600"/>
              <a:t>Robot</a:t>
            </a:r>
            <a:r>
              <a:rPr dirty="0" sz="3600" spc="-20"/>
              <a:t> </a:t>
            </a:r>
            <a:r>
              <a:rPr dirty="0" sz="3600"/>
              <a:t>server</a:t>
            </a:r>
            <a:r>
              <a:rPr dirty="0" sz="3600" spc="-20"/>
              <a:t> </a:t>
            </a:r>
            <a:r>
              <a:rPr dirty="0" sz="3600" spc="-25"/>
              <a:t>in </a:t>
            </a:r>
            <a:r>
              <a:rPr dirty="0" sz="3600" spc="-10"/>
              <a:t>hotel</a:t>
            </a:r>
            <a:endParaRPr sz="36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095500"/>
            <a:ext cx="8229600" cy="46205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68910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Product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line: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Rockwell Collins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Avionics systems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different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helicopters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67536" y="2784729"/>
            <a:ext cx="7201534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2900" algn="l"/>
              </a:tabLst>
            </a:pPr>
            <a:r>
              <a:rPr dirty="0" sz="1600" spc="-50">
                <a:latin typeface="Arial"/>
                <a:cs typeface="Arial"/>
              </a:rPr>
              <a:t>–</a:t>
            </a:r>
            <a:r>
              <a:rPr dirty="0" sz="1600">
                <a:latin typeface="Arial"/>
                <a:cs typeface="Arial"/>
              </a:rPr>
              <a:t>	a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collection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similar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software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systems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shared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software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assets</a:t>
            </a:r>
            <a:endParaRPr sz="16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common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means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production.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</a:t>
            </a:r>
            <a:r>
              <a:rPr dirty="0" sz="3600" spc="-20">
                <a:solidFill>
                  <a:srgbClr val="006FC0"/>
                </a:solidFill>
              </a:rPr>
              <a:t>line</a:t>
            </a:r>
            <a:endParaRPr sz="3600"/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4669535"/>
            <a:ext cx="8991600" cy="1420183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Map:</a:t>
            </a:r>
            <a:r>
              <a:rPr dirty="0" sz="3600" spc="-15"/>
              <a:t> </a:t>
            </a:r>
            <a:r>
              <a:rPr dirty="0" sz="3600"/>
              <a:t>Online</a:t>
            </a:r>
            <a:r>
              <a:rPr dirty="0" sz="3600" spc="-15"/>
              <a:t> </a:t>
            </a:r>
            <a:r>
              <a:rPr dirty="0" sz="3600"/>
              <a:t>coffee</a:t>
            </a:r>
            <a:r>
              <a:rPr dirty="0" sz="3600" spc="-15"/>
              <a:t> </a:t>
            </a:r>
            <a:r>
              <a:rPr dirty="0" sz="3600" spc="-10"/>
              <a:t>sales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955" y="1739900"/>
            <a:ext cx="7699505" cy="4707091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5865" y="1789915"/>
            <a:ext cx="144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HMW: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How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may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we?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Map:</a:t>
            </a:r>
            <a:r>
              <a:rPr dirty="0" spc="-10"/>
              <a:t> </a:t>
            </a:r>
            <a:r>
              <a:rPr dirty="0"/>
              <a:t>Identify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 spc="-25"/>
              <a:t>key </a:t>
            </a:r>
            <a:r>
              <a:rPr dirty="0"/>
              <a:t>challenges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be</a:t>
            </a:r>
            <a:r>
              <a:rPr dirty="0" spc="-15"/>
              <a:t> </a:t>
            </a:r>
            <a:r>
              <a:rPr dirty="0" spc="-10"/>
              <a:t>addressed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130" y="1444079"/>
            <a:ext cx="5617853" cy="150653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8900" y="3124200"/>
            <a:ext cx="6110513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5982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re-</a:t>
            </a:r>
            <a:r>
              <a:rPr dirty="0" sz="2000" spc="-10">
                <a:latin typeface="Arial"/>
                <a:cs typeface="Arial"/>
              </a:rPr>
              <a:t>order?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5062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Map:</a:t>
            </a:r>
            <a:r>
              <a:rPr dirty="0" spc="-10"/>
              <a:t> </a:t>
            </a:r>
            <a:r>
              <a:rPr dirty="0"/>
              <a:t>Identify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 spc="-25"/>
              <a:t>key </a:t>
            </a:r>
            <a:r>
              <a:rPr dirty="0"/>
              <a:t>challenges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be</a:t>
            </a:r>
            <a:r>
              <a:rPr dirty="0" spc="-15"/>
              <a:t> </a:t>
            </a:r>
            <a:r>
              <a:rPr dirty="0" spc="-10"/>
              <a:t>addressed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8837" y="2387600"/>
            <a:ext cx="6633635" cy="3770671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032625" cy="241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AirBnB: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questions: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AirBnB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answer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their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offering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instead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staying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hotel?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stay?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trust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between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complete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strangers?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21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Exercise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028700"/>
            <a:ext cx="8917305" cy="5755640"/>
            <a:chOff x="0" y="1028700"/>
            <a:chExt cx="8917305" cy="5755640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000" y="1028700"/>
              <a:ext cx="4852896" cy="575546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629611" y="1752048"/>
            <a:ext cx="760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Step </a:t>
            </a:r>
            <a:r>
              <a:rPr dirty="0" sz="2000" spc="-5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Sketch</a:t>
            </a:r>
            <a:r>
              <a:rPr dirty="0" sz="3600" spc="-5"/>
              <a:t> </a:t>
            </a:r>
            <a:r>
              <a:rPr dirty="0" sz="3600"/>
              <a:t>the</a:t>
            </a:r>
            <a:r>
              <a:rPr dirty="0" sz="3600" spc="-5"/>
              <a:t> </a:t>
            </a:r>
            <a:r>
              <a:rPr dirty="0" sz="3600" spc="-10"/>
              <a:t>solution</a:t>
            </a:r>
            <a:endParaRPr sz="3600"/>
          </a:p>
        </p:txBody>
      </p:sp>
      <p:sp>
        <p:nvSpPr>
          <p:cNvPr id="14" name="object 14" descr=""/>
          <p:cNvSpPr txBox="1"/>
          <p:nvPr/>
        </p:nvSpPr>
        <p:spPr>
          <a:xfrm>
            <a:off x="2629611" y="3396065"/>
            <a:ext cx="760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Step </a:t>
            </a:r>
            <a:r>
              <a:rPr dirty="0" sz="2000" spc="-5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29611" y="5493380"/>
            <a:ext cx="760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Step </a:t>
            </a:r>
            <a:r>
              <a:rPr dirty="0" sz="2000" spc="-5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7879" y="1582056"/>
            <a:ext cx="2148205" cy="4761230"/>
          </a:xfrm>
          <a:prstGeom prst="rect">
            <a:avLst/>
          </a:prstGeom>
          <a:solidFill>
            <a:srgbClr val="B7CCE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L="201930" marR="102235" indent="-5969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we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customers to </a:t>
            </a:r>
            <a:r>
              <a:rPr dirty="0" sz="2000" spc="-25">
                <a:latin typeface="Arial"/>
                <a:cs typeface="Arial"/>
              </a:rPr>
              <a:t>re- </a:t>
            </a:r>
            <a:r>
              <a:rPr dirty="0" sz="2000" spc="-10">
                <a:latin typeface="Arial"/>
                <a:cs typeface="Arial"/>
              </a:rPr>
              <a:t>order?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Identify</a:t>
            </a:r>
            <a:r>
              <a:rPr dirty="0" sz="3600" spc="-25"/>
              <a:t> </a:t>
            </a:r>
            <a:r>
              <a:rPr dirty="0" sz="3600"/>
              <a:t>standout</a:t>
            </a:r>
            <a:r>
              <a:rPr dirty="0" sz="3600" spc="-15"/>
              <a:t> </a:t>
            </a:r>
            <a:r>
              <a:rPr dirty="0" sz="3600"/>
              <a:t>ideas</a:t>
            </a:r>
            <a:r>
              <a:rPr dirty="0" sz="3600" spc="-10"/>
              <a:t> </a:t>
            </a:r>
            <a:r>
              <a:rPr dirty="0" sz="3600" spc="-25"/>
              <a:t>by </a:t>
            </a:r>
            <a:r>
              <a:rPr dirty="0" sz="3600" spc="-10"/>
              <a:t>voting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102" y="2051182"/>
            <a:ext cx="8027859" cy="3807441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837170" cy="236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Pick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votes.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gets</a:t>
            </a:r>
            <a:r>
              <a:rPr dirty="0" sz="2000" spc="-10">
                <a:latin typeface="Arial"/>
                <a:cs typeface="Arial"/>
              </a:rPr>
              <a:t> extra </a:t>
            </a:r>
            <a:r>
              <a:rPr dirty="0" sz="2000">
                <a:latin typeface="Arial"/>
                <a:cs typeface="Arial"/>
              </a:rPr>
              <a:t>voting </a:t>
            </a:r>
            <a:r>
              <a:rPr dirty="0" sz="2000" spc="-10">
                <a:latin typeface="Arial"/>
                <a:cs typeface="Arial"/>
              </a:rPr>
              <a:t>rights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90741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integrate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best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Put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together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board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final </a:t>
            </a:r>
            <a:r>
              <a:rPr dirty="0" sz="2000" spc="-1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Create</a:t>
            </a:r>
            <a:r>
              <a:rPr dirty="0" sz="3600" spc="-30"/>
              <a:t> </a:t>
            </a:r>
            <a:r>
              <a:rPr dirty="0" sz="3600"/>
              <a:t>Story</a:t>
            </a:r>
            <a:r>
              <a:rPr dirty="0" sz="3600" spc="-10"/>
              <a:t> board</a:t>
            </a:r>
            <a:endParaRPr sz="360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01535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Divide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among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members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Prototype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mockup,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wireframe,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prototype: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Assemble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parts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Create</a:t>
            </a:r>
            <a:r>
              <a:rPr dirty="0" sz="3600" spc="-20"/>
              <a:t> </a:t>
            </a:r>
            <a:r>
              <a:rPr dirty="0" sz="3600"/>
              <a:t>a</a:t>
            </a:r>
            <a:r>
              <a:rPr dirty="0" sz="3600" spc="-15"/>
              <a:t> </a:t>
            </a:r>
            <a:r>
              <a:rPr dirty="0" sz="3600" spc="-10"/>
              <a:t>prototype</a:t>
            </a:r>
            <a:endParaRPr sz="36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1223"/>
            <a:ext cx="624967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Studies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5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enough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10">
                <a:latin typeface="Arial"/>
                <a:cs typeface="Arial"/>
              </a:rPr>
              <a:t> 80-</a:t>
            </a:r>
            <a:r>
              <a:rPr dirty="0" sz="1600">
                <a:latin typeface="Arial"/>
                <a:cs typeface="Arial"/>
              </a:rPr>
              <a:t>90%</a:t>
            </a:r>
            <a:r>
              <a:rPr dirty="0" sz="1600" spc="-10">
                <a:latin typeface="Arial"/>
                <a:cs typeface="Arial"/>
              </a:rPr>
              <a:t> feedback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background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Introduce </a:t>
            </a:r>
            <a:r>
              <a:rPr dirty="0" sz="1600" spc="-10">
                <a:latin typeface="Arial"/>
                <a:cs typeface="Arial"/>
              </a:rPr>
              <a:t>prototype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Let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prototype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someone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takes</a:t>
            </a:r>
            <a:r>
              <a:rPr dirty="0" sz="1600" spc="-10">
                <a:latin typeface="Arial"/>
                <a:cs typeface="Arial"/>
              </a:rPr>
              <a:t> notes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Quick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debrief: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aspects,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aspects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toimprove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 spc="-20"/>
              <a:t>Test</a:t>
            </a:r>
            <a:r>
              <a:rPr dirty="0" sz="3600" spc="-60"/>
              <a:t> </a:t>
            </a:r>
            <a:r>
              <a:rPr dirty="0" sz="3600"/>
              <a:t>the</a:t>
            </a:r>
            <a:r>
              <a:rPr dirty="0" sz="3600" spc="-55"/>
              <a:t> </a:t>
            </a:r>
            <a:r>
              <a:rPr dirty="0" sz="3600"/>
              <a:t>prototype</a:t>
            </a:r>
            <a:r>
              <a:rPr dirty="0" sz="3600" spc="-55"/>
              <a:t> </a:t>
            </a:r>
            <a:r>
              <a:rPr dirty="0" sz="3600"/>
              <a:t>to</a:t>
            </a:r>
            <a:r>
              <a:rPr dirty="0" sz="3600" spc="-50"/>
              <a:t> </a:t>
            </a:r>
            <a:r>
              <a:rPr dirty="0" sz="3600" spc="-25"/>
              <a:t>get </a:t>
            </a:r>
            <a:r>
              <a:rPr dirty="0" sz="3600"/>
              <a:t>customer</a:t>
            </a:r>
            <a:r>
              <a:rPr dirty="0" sz="3600" spc="-40"/>
              <a:t> </a:t>
            </a:r>
            <a:r>
              <a:rPr dirty="0" sz="3600" spc="-10"/>
              <a:t>feedback</a:t>
            </a:r>
            <a:endParaRPr sz="360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71827"/>
            <a:ext cx="7835265" cy="531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146425">
              <a:lnSpc>
                <a:spcPct val="1278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Studies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have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shown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that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5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users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enough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get</a:t>
            </a:r>
            <a:r>
              <a:rPr dirty="0" sz="1200" spc="-10">
                <a:latin typeface="Arial"/>
                <a:cs typeface="Arial"/>
              </a:rPr>
              <a:t> 80-</a:t>
            </a:r>
            <a:r>
              <a:rPr dirty="0" sz="1200">
                <a:latin typeface="Arial"/>
                <a:cs typeface="Arial"/>
              </a:rPr>
              <a:t>90%</a:t>
            </a:r>
            <a:r>
              <a:rPr dirty="0" sz="1200" spc="-10">
                <a:latin typeface="Arial"/>
                <a:cs typeface="Arial"/>
              </a:rPr>
              <a:t> feedback Welcome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720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Thank for </a:t>
            </a:r>
            <a:r>
              <a:rPr dirty="0" sz="1200" spc="-10">
                <a:latin typeface="Arial"/>
                <a:cs typeface="Arial"/>
              </a:rPr>
              <a:t>coming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We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trying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improve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our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product,…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I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asking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lot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questions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product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but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am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not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testing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you,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am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testing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If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get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stuck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or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confused,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not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your fault.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helps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find </a:t>
            </a:r>
            <a:r>
              <a:rPr dirty="0" sz="1200" spc="-10">
                <a:latin typeface="Arial"/>
                <a:cs typeface="Arial"/>
              </a:rPr>
              <a:t>problems.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2120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I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start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by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asking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some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background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questions,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show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somethings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working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40"/>
              </a:lnSpc>
              <a:spcBef>
                <a:spcPts val="240"/>
              </a:spcBef>
            </a:pPr>
            <a:r>
              <a:rPr dirty="0" sz="1200">
                <a:latin typeface="Arial"/>
                <a:cs typeface="Arial"/>
              </a:rPr>
              <a:t>Understand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background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920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kind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work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 </a:t>
            </a:r>
            <a:r>
              <a:rPr dirty="0" sz="1200" spc="-25">
                <a:latin typeface="Arial"/>
                <a:cs typeface="Arial"/>
              </a:rPr>
              <a:t>do?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How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long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have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been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that?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when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not</a:t>
            </a:r>
            <a:r>
              <a:rPr dirty="0" sz="1200" spc="-10">
                <a:latin typeface="Arial"/>
                <a:cs typeface="Arial"/>
              </a:rPr>
              <a:t> working?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20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Have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used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any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products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….?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did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them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you?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like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or</a:t>
            </a:r>
            <a:r>
              <a:rPr dirty="0" sz="1200" spc="-10">
                <a:latin typeface="Arial"/>
                <a:cs typeface="Arial"/>
              </a:rPr>
              <a:t> dislike</a:t>
            </a:r>
            <a:endParaRPr sz="1200">
              <a:latin typeface="Arial"/>
              <a:cs typeface="Arial"/>
            </a:endParaRPr>
          </a:p>
          <a:p>
            <a:pPr marL="698500">
              <a:lnSpc>
                <a:spcPts val="1360"/>
              </a:lnSpc>
            </a:pPr>
            <a:r>
              <a:rPr dirty="0" sz="1200">
                <a:latin typeface="Arial"/>
                <a:cs typeface="Arial"/>
              </a:rPr>
              <a:t>about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them?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40"/>
              </a:lnSpc>
              <a:spcBef>
                <a:spcPts val="400"/>
              </a:spcBef>
            </a:pPr>
            <a:r>
              <a:rPr dirty="0" sz="1200">
                <a:latin typeface="Arial"/>
                <a:cs typeface="Arial"/>
              </a:rPr>
              <a:t>Introduce </a:t>
            </a:r>
            <a:r>
              <a:rPr dirty="0" sz="1200" spc="-10">
                <a:latin typeface="Arial"/>
                <a:cs typeface="Arial"/>
              </a:rPr>
              <a:t>prototype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920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Would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look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some</a:t>
            </a:r>
            <a:r>
              <a:rPr dirty="0" sz="1200" spc="-10">
                <a:latin typeface="Arial"/>
                <a:cs typeface="Arial"/>
              </a:rPr>
              <a:t> prototypes?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Some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things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may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not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work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quite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right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yet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–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if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run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into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something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that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not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working,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will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know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18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Remind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customer,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not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testing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customer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2039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Encourage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think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aloud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she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product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–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say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she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trying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do,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how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she</a:t>
            </a:r>
            <a:endParaRPr sz="1200">
              <a:latin typeface="Arial"/>
              <a:cs typeface="Arial"/>
            </a:endParaRPr>
          </a:p>
          <a:p>
            <a:pPr marL="698500">
              <a:lnSpc>
                <a:spcPts val="1360"/>
              </a:lnSpc>
            </a:pPr>
            <a:r>
              <a:rPr dirty="0" sz="1200">
                <a:latin typeface="Arial"/>
                <a:cs typeface="Arial"/>
              </a:rPr>
              <a:t>plans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do,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share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likes,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confused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about,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40"/>
              </a:lnSpc>
              <a:spcBef>
                <a:spcPts val="400"/>
              </a:spcBef>
            </a:pPr>
            <a:r>
              <a:rPr dirty="0" sz="1200">
                <a:latin typeface="Arial"/>
                <a:cs typeface="Arial"/>
              </a:rPr>
              <a:t>Let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prototype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while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someone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takes</a:t>
            </a:r>
            <a:r>
              <a:rPr dirty="0" sz="1200" spc="-10">
                <a:latin typeface="Arial"/>
                <a:cs typeface="Arial"/>
              </a:rPr>
              <a:t> notes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2200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Ask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questions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understand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thinking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or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getting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stuck</a:t>
            </a:r>
            <a:r>
              <a:rPr dirty="0" sz="1200" spc="-10">
                <a:latin typeface="Arial"/>
                <a:cs typeface="Arial"/>
              </a:rPr>
              <a:t> about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240"/>
              </a:lnSpc>
              <a:spcBef>
                <a:spcPts val="240"/>
              </a:spcBef>
            </a:pPr>
            <a:r>
              <a:rPr dirty="0" sz="1200">
                <a:latin typeface="Arial"/>
                <a:cs typeface="Arial"/>
              </a:rPr>
              <a:t>Quick </a:t>
            </a:r>
            <a:r>
              <a:rPr dirty="0" sz="1200" spc="-10">
                <a:latin typeface="Arial"/>
                <a:cs typeface="Arial"/>
              </a:rPr>
              <a:t>debrief</a:t>
            </a:r>
            <a:endParaRPr sz="1200">
              <a:latin typeface="Arial"/>
              <a:cs typeface="Arial"/>
            </a:endParaRPr>
          </a:p>
          <a:p>
            <a:pPr marL="698500" indent="-355600">
              <a:lnSpc>
                <a:spcPts val="2200"/>
              </a:lnSpc>
              <a:buSzPct val="166666"/>
              <a:buChar char="–"/>
              <a:tabLst>
                <a:tab pos="698500" algn="l"/>
                <a:tab pos="699135" algn="l"/>
              </a:tabLst>
            </a:pP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did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like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about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product,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what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did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you</a:t>
            </a:r>
            <a:r>
              <a:rPr dirty="0" sz="1200" spc="-10">
                <a:latin typeface="Arial"/>
                <a:cs typeface="Arial"/>
              </a:rPr>
              <a:t> dislike?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Test:</a:t>
            </a:r>
            <a:r>
              <a:rPr dirty="0" sz="3600" spc="-125"/>
              <a:t> </a:t>
            </a:r>
            <a:r>
              <a:rPr dirty="0" sz="3600"/>
              <a:t>In</a:t>
            </a:r>
            <a:r>
              <a:rPr dirty="0" sz="3600" spc="-114"/>
              <a:t> </a:t>
            </a:r>
            <a:r>
              <a:rPr dirty="0" sz="3600" spc="-10"/>
              <a:t>detail…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business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 spc="-25">
                <a:solidFill>
                  <a:srgbClr val="006FC0"/>
                </a:solidFill>
              </a:rPr>
              <a:t>and </a:t>
            </a:r>
            <a:r>
              <a:rPr dirty="0" sz="3600">
                <a:solidFill>
                  <a:srgbClr val="006FC0"/>
                </a:solidFill>
              </a:rPr>
              <a:t>Project </a:t>
            </a:r>
            <a:r>
              <a:rPr dirty="0" sz="3600" spc="-10">
                <a:solidFill>
                  <a:srgbClr val="006FC0"/>
                </a:solidFill>
              </a:rPr>
              <a:t>business</a:t>
            </a:r>
            <a:endParaRPr sz="3600"/>
          </a:p>
        </p:txBody>
      </p:sp>
      <p:grpSp>
        <p:nvGrpSpPr>
          <p:cNvPr id="16" name="object 16" descr=""/>
          <p:cNvGrpSpPr/>
          <p:nvPr/>
        </p:nvGrpSpPr>
        <p:grpSpPr>
          <a:xfrm>
            <a:off x="619353" y="1455051"/>
            <a:ext cx="7963534" cy="4932045"/>
            <a:chOff x="619353" y="1455051"/>
            <a:chExt cx="7963534" cy="4932045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116" y="1455051"/>
              <a:ext cx="7953756" cy="493166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19353" y="2002916"/>
              <a:ext cx="7963534" cy="0"/>
            </a:xfrm>
            <a:custGeom>
              <a:avLst/>
              <a:gdLst/>
              <a:ahLst/>
              <a:cxnLst/>
              <a:rect l="l" t="t" r="r" b="b"/>
              <a:pathLst>
                <a:path w="7963534" h="0">
                  <a:moveTo>
                    <a:pt x="0" y="0"/>
                  </a:moveTo>
                  <a:lnTo>
                    <a:pt x="7963306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619353" y="1445513"/>
          <a:ext cx="7963534" cy="4932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1125"/>
                <a:gridCol w="2651125"/>
                <a:gridCol w="2651125"/>
              </a:tblGrid>
              <a:tr h="5524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Dimension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9525">
                      <a:solidFill>
                        <a:srgbClr val="4F81BC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Project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R w="9525">
                      <a:solidFill>
                        <a:srgbClr val="4F81BC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Risk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Low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Returns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Low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Duration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Ongoing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Pre-determined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Customers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Many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Objective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Discovered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Given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Funding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Internal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external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Internal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Marketing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effort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Low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39999"/>
                      </a:srgbClr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Management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Strategic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Tactical</a:t>
                      </a:r>
                      <a:r>
                        <a:rPr dirty="0" sz="18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operational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837805" cy="484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574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Slack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messaging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become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hugely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successful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tech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companies.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500,000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one-on-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messaging,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chat </a:t>
            </a: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messaging,.. 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changed 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communicate. It </a:t>
            </a:r>
            <a:r>
              <a:rPr dirty="0" sz="1800" spc="-25">
                <a:latin typeface="Arial"/>
                <a:cs typeface="Arial"/>
              </a:rPr>
              <a:t>had </a:t>
            </a:r>
            <a:r>
              <a:rPr dirty="0" sz="1800">
                <a:latin typeface="Arial"/>
                <a:cs typeface="Arial"/>
              </a:rPr>
              <a:t>integrations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lots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become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hub.</a:t>
            </a:r>
            <a:endParaRPr sz="1800">
              <a:latin typeface="Arial"/>
              <a:cs typeface="Arial"/>
            </a:endParaRPr>
          </a:p>
          <a:p>
            <a:pPr marL="355600" marR="431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Now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wanted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expand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non-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tech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companies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had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made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impact.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Sprint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approach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answer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way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explain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Slack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you?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came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competing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tenacious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tour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Bot.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developed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prototype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was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explanation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Slack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usage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Another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was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mock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up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Bot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messages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answered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employee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mocking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 </a:t>
            </a:r>
            <a:r>
              <a:rPr dirty="0" sz="1800" spc="-20">
                <a:latin typeface="Arial"/>
                <a:cs typeface="Arial"/>
              </a:rPr>
              <a:t>Bot.</a:t>
            </a:r>
            <a:endParaRPr sz="1800">
              <a:latin typeface="Arial"/>
              <a:cs typeface="Arial"/>
            </a:endParaRPr>
          </a:p>
          <a:p>
            <a:pPr marL="355600" marR="8001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prototypes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users.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tenacious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tour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got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better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feedback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though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improvement.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Thus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avoided</a:t>
            </a: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effort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developing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Bot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quite expensive.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25"/>
              <a:t> </a:t>
            </a:r>
            <a:r>
              <a:rPr dirty="0" sz="3600" spc="-10"/>
              <a:t>Slack</a:t>
            </a:r>
            <a:endParaRPr sz="360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Product:</a:t>
            </a:r>
            <a:r>
              <a:rPr dirty="0" spc="-15"/>
              <a:t> </a:t>
            </a:r>
            <a:r>
              <a:rPr dirty="0"/>
              <a:t>Digital</a:t>
            </a:r>
            <a:r>
              <a:rPr dirty="0" spc="-15"/>
              <a:t> </a:t>
            </a:r>
            <a:r>
              <a:rPr dirty="0"/>
              <a:t>music</a:t>
            </a:r>
            <a:r>
              <a:rPr dirty="0" spc="-10"/>
              <a:t> </a:t>
            </a:r>
            <a:r>
              <a:rPr dirty="0"/>
              <a:t>player</a:t>
            </a:r>
            <a:r>
              <a:rPr dirty="0" spc="-20"/>
              <a:t> </a:t>
            </a:r>
            <a:r>
              <a:rPr dirty="0"/>
              <a:t>device</a:t>
            </a:r>
            <a:r>
              <a:rPr dirty="0" spc="-15"/>
              <a:t> </a:t>
            </a:r>
            <a:r>
              <a:rPr dirty="0"/>
              <a:t>for</a:t>
            </a:r>
            <a:r>
              <a:rPr dirty="0" spc="-10"/>
              <a:t> </a:t>
            </a:r>
            <a:r>
              <a:rPr dirty="0"/>
              <a:t>senior</a:t>
            </a:r>
            <a:r>
              <a:rPr dirty="0" spc="-10"/>
              <a:t> citizens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/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pc="-25">
                <a:solidFill>
                  <a:srgbClr val="101141"/>
                </a:solidFill>
              </a:rPr>
              <a:t>1.</a:t>
            </a:r>
            <a:r>
              <a:rPr dirty="0">
                <a:solidFill>
                  <a:srgbClr val="101141"/>
                </a:solidFill>
              </a:rPr>
              <a:t>	</a:t>
            </a:r>
            <a:r>
              <a:rPr dirty="0"/>
              <a:t>What</a:t>
            </a:r>
            <a:r>
              <a:rPr dirty="0" spc="-10"/>
              <a:t> </a:t>
            </a:r>
            <a:r>
              <a:rPr dirty="0"/>
              <a:t>are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key</a:t>
            </a:r>
            <a:r>
              <a:rPr dirty="0" spc="-10"/>
              <a:t> </a:t>
            </a:r>
            <a:r>
              <a:rPr dirty="0"/>
              <a:t>questions</a:t>
            </a:r>
            <a:r>
              <a:rPr dirty="0" spc="-15"/>
              <a:t> </a:t>
            </a:r>
            <a:r>
              <a:rPr dirty="0"/>
              <a:t>/</a:t>
            </a:r>
            <a:r>
              <a:rPr dirty="0" spc="-5"/>
              <a:t> </a:t>
            </a:r>
            <a:r>
              <a:rPr dirty="0" spc="-10"/>
              <a:t>challenges?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/>
          </a:p>
          <a:p>
            <a:pPr marL="469900" marR="5080" indent="-457200">
              <a:lnSpc>
                <a:spcPct val="100000"/>
              </a:lnSpc>
              <a:tabLst>
                <a:tab pos="469900" algn="l"/>
              </a:tabLst>
            </a:pPr>
            <a:r>
              <a:rPr dirty="0" spc="-25">
                <a:solidFill>
                  <a:srgbClr val="101141"/>
                </a:solidFill>
              </a:rPr>
              <a:t>1.</a:t>
            </a:r>
            <a:r>
              <a:rPr dirty="0">
                <a:solidFill>
                  <a:srgbClr val="101141"/>
                </a:solidFill>
              </a:rPr>
              <a:t>	</a:t>
            </a:r>
            <a:r>
              <a:rPr dirty="0"/>
              <a:t>Sketch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solution</a:t>
            </a:r>
            <a:r>
              <a:rPr dirty="0" spc="-5"/>
              <a:t> </a:t>
            </a:r>
            <a:r>
              <a:rPr dirty="0"/>
              <a:t>/</a:t>
            </a:r>
            <a:r>
              <a:rPr dirty="0" spc="-5"/>
              <a:t> </a:t>
            </a:r>
            <a:r>
              <a:rPr dirty="0"/>
              <a:t>UI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downloading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song</a:t>
            </a:r>
            <a:r>
              <a:rPr dirty="0" spc="-5"/>
              <a:t> </a:t>
            </a:r>
            <a:r>
              <a:rPr dirty="0"/>
              <a:t>and</a:t>
            </a:r>
            <a:r>
              <a:rPr dirty="0" spc="-10"/>
              <a:t> </a:t>
            </a:r>
            <a:r>
              <a:rPr dirty="0"/>
              <a:t>storing</a:t>
            </a:r>
            <a:r>
              <a:rPr dirty="0" spc="-5"/>
              <a:t> </a:t>
            </a:r>
            <a:r>
              <a:rPr dirty="0"/>
              <a:t>it</a:t>
            </a:r>
            <a:r>
              <a:rPr dirty="0" spc="-10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 spc="-25"/>
              <a:t>the </a:t>
            </a:r>
            <a:r>
              <a:rPr dirty="0" spc="-10"/>
              <a:t>device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571226" y="1547309"/>
            <a:ext cx="1931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Map (Swim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lane)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733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Exercise:</a:t>
            </a:r>
            <a:r>
              <a:rPr dirty="0" sz="2800" spc="-30"/>
              <a:t> </a:t>
            </a:r>
            <a:r>
              <a:rPr dirty="0" sz="2800"/>
              <a:t>Digital</a:t>
            </a:r>
            <a:r>
              <a:rPr dirty="0" sz="2800" spc="-20"/>
              <a:t> </a:t>
            </a:r>
            <a:r>
              <a:rPr dirty="0" sz="2800"/>
              <a:t>music</a:t>
            </a:r>
            <a:r>
              <a:rPr dirty="0" sz="2800" spc="-20"/>
              <a:t> </a:t>
            </a:r>
            <a:r>
              <a:rPr dirty="0" sz="2800" spc="-10"/>
              <a:t>player </a:t>
            </a:r>
            <a:r>
              <a:rPr dirty="0" sz="2800"/>
              <a:t>device</a:t>
            </a:r>
            <a:r>
              <a:rPr dirty="0" sz="2800" spc="-10"/>
              <a:t> </a:t>
            </a:r>
            <a:r>
              <a:rPr dirty="0" sz="2800"/>
              <a:t>for</a:t>
            </a:r>
            <a:r>
              <a:rPr dirty="0" sz="2800" spc="-10"/>
              <a:t> </a:t>
            </a:r>
            <a:r>
              <a:rPr dirty="0" sz="2800"/>
              <a:t>senior</a:t>
            </a:r>
            <a:r>
              <a:rPr dirty="0" sz="2800" spc="-10"/>
              <a:t> citizens</a:t>
            </a:r>
            <a:endParaRPr sz="2800"/>
          </a:p>
        </p:txBody>
      </p:sp>
      <p:sp>
        <p:nvSpPr>
          <p:cNvPr id="13" name="object 13" descr=""/>
          <p:cNvSpPr txBox="1"/>
          <p:nvPr/>
        </p:nvSpPr>
        <p:spPr>
          <a:xfrm>
            <a:off x="2569029" y="2554515"/>
            <a:ext cx="1132205" cy="989965"/>
          </a:xfrm>
          <a:prstGeom prst="rect">
            <a:avLst/>
          </a:prstGeom>
          <a:solidFill>
            <a:srgbClr val="C5D8F1"/>
          </a:solidFill>
          <a:ln w="25400">
            <a:solidFill>
              <a:srgbClr val="395E8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273050" marR="263525" indent="118110">
              <a:lnSpc>
                <a:spcPct val="100000"/>
              </a:lnSpc>
            </a:pPr>
            <a:r>
              <a:rPr dirty="0" sz="1600" spc="-25">
                <a:latin typeface="Arial"/>
                <a:cs typeface="Arial"/>
              </a:rPr>
              <a:t>Buy </a:t>
            </a:r>
            <a:r>
              <a:rPr dirty="0" sz="1600" spc="-10">
                <a:latin typeface="Arial"/>
                <a:cs typeface="Arial"/>
              </a:rPr>
              <a:t>device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12966" y="3901961"/>
            <a:ext cx="1132205" cy="989965"/>
          </a:xfrm>
          <a:prstGeom prst="rect">
            <a:avLst/>
          </a:prstGeom>
          <a:solidFill>
            <a:srgbClr val="C5D8F1"/>
          </a:solidFill>
          <a:ln w="25400">
            <a:solidFill>
              <a:srgbClr val="395E8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295275" marR="104775" indent="-179705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Download songs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00682" y="3901961"/>
            <a:ext cx="1132205" cy="989965"/>
          </a:xfrm>
          <a:prstGeom prst="rect">
            <a:avLst/>
          </a:prstGeom>
          <a:solidFill>
            <a:srgbClr val="C5D8F1"/>
          </a:solidFill>
          <a:ln w="25400">
            <a:solidFill>
              <a:srgbClr val="395E8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295275" marR="286385" indent="73660">
              <a:lnSpc>
                <a:spcPct val="100000"/>
              </a:lnSpc>
            </a:pPr>
            <a:r>
              <a:rPr dirty="0" sz="1600" spc="-20">
                <a:latin typeface="Arial"/>
                <a:cs typeface="Arial"/>
              </a:rPr>
              <a:t>Play </a:t>
            </a:r>
            <a:r>
              <a:rPr dirty="0" sz="1600" spc="-10">
                <a:latin typeface="Arial"/>
                <a:cs typeface="Arial"/>
              </a:rPr>
              <a:t>songs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33157" y="2549753"/>
            <a:ext cx="1132205" cy="989965"/>
          </a:xfrm>
          <a:prstGeom prst="rect">
            <a:avLst/>
          </a:prstGeom>
          <a:solidFill>
            <a:srgbClr val="C5D8F1"/>
          </a:solidFill>
          <a:ln w="25400">
            <a:solidFill>
              <a:srgbClr val="395E89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75895" marR="105410" indent="-61594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Subscribe </a:t>
            </a:r>
            <a:r>
              <a:rPr dirty="0" sz="1600">
                <a:latin typeface="Arial"/>
                <a:cs typeface="Arial"/>
              </a:rPr>
              <a:t>to 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plan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6382" y="2423952"/>
            <a:ext cx="1221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Son / </a:t>
            </a:r>
            <a:r>
              <a:rPr dirty="0" sz="1400" spc="-10">
                <a:latin typeface="Arial"/>
                <a:cs typeface="Arial"/>
              </a:rPr>
              <a:t>Daughter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46382" y="3935815"/>
            <a:ext cx="1092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Senior </a:t>
            </a:r>
            <a:r>
              <a:rPr dirty="0" sz="1400" spc="-10">
                <a:latin typeface="Arial"/>
                <a:cs typeface="Arial"/>
              </a:rPr>
              <a:t>citizen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400" y="2705099"/>
            <a:ext cx="639762" cy="63976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900" y="4178300"/>
            <a:ext cx="639762" cy="639761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3690031" y="2982735"/>
            <a:ext cx="343535" cy="127000"/>
            <a:chOff x="3690031" y="2982735"/>
            <a:chExt cx="343535" cy="127000"/>
          </a:xfrm>
        </p:grpSpPr>
        <p:sp>
          <p:nvSpPr>
            <p:cNvPr id="22" name="object 22" descr=""/>
            <p:cNvSpPr/>
            <p:nvPr/>
          </p:nvSpPr>
          <p:spPr>
            <a:xfrm>
              <a:off x="3701143" y="3045769"/>
              <a:ext cx="236854" cy="3810"/>
            </a:xfrm>
            <a:custGeom>
              <a:avLst/>
              <a:gdLst/>
              <a:ahLst/>
              <a:cxnLst/>
              <a:rect l="l" t="t" r="r" b="b"/>
              <a:pathLst>
                <a:path w="236854" h="3810">
                  <a:moveTo>
                    <a:pt x="0" y="3423"/>
                  </a:moveTo>
                  <a:lnTo>
                    <a:pt x="236859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905339" y="2982735"/>
              <a:ext cx="128270" cy="127000"/>
            </a:xfrm>
            <a:custGeom>
              <a:avLst/>
              <a:gdLst/>
              <a:ahLst/>
              <a:cxnLst/>
              <a:rect l="l" t="t" r="r" b="b"/>
              <a:pathLst>
                <a:path w="128270" h="127000">
                  <a:moveTo>
                    <a:pt x="0" y="0"/>
                  </a:moveTo>
                  <a:lnTo>
                    <a:pt x="1835" y="126986"/>
                  </a:lnTo>
                  <a:lnTo>
                    <a:pt x="127904" y="61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5154160" y="3033317"/>
            <a:ext cx="661670" cy="1363345"/>
            <a:chOff x="5154160" y="3033317"/>
            <a:chExt cx="661670" cy="1363345"/>
          </a:xfrm>
        </p:grpSpPr>
        <p:sp>
          <p:nvSpPr>
            <p:cNvPr id="25" name="object 25" descr=""/>
            <p:cNvSpPr/>
            <p:nvPr/>
          </p:nvSpPr>
          <p:spPr>
            <a:xfrm>
              <a:off x="5165273" y="3044429"/>
              <a:ext cx="607060" cy="1266825"/>
            </a:xfrm>
            <a:custGeom>
              <a:avLst/>
              <a:gdLst/>
              <a:ahLst/>
              <a:cxnLst/>
              <a:rect l="l" t="t" r="r" b="b"/>
              <a:pathLst>
                <a:path w="607060" h="1266825">
                  <a:moveTo>
                    <a:pt x="0" y="0"/>
                  </a:moveTo>
                  <a:lnTo>
                    <a:pt x="606549" y="1266197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00838" y="4254559"/>
              <a:ext cx="114935" cy="142240"/>
            </a:xfrm>
            <a:custGeom>
              <a:avLst/>
              <a:gdLst/>
              <a:ahLst/>
              <a:cxnLst/>
              <a:rect l="l" t="t" r="r" b="b"/>
              <a:pathLst>
                <a:path w="114935" h="142239">
                  <a:moveTo>
                    <a:pt x="112135" y="141970"/>
                  </a:moveTo>
                  <a:lnTo>
                    <a:pt x="0" y="54866"/>
                  </a:lnTo>
                  <a:lnTo>
                    <a:pt x="114536" y="0"/>
                  </a:lnTo>
                  <a:lnTo>
                    <a:pt x="112135" y="141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6945081" y="4333138"/>
            <a:ext cx="355600" cy="127000"/>
            <a:chOff x="6945081" y="4333138"/>
            <a:chExt cx="355600" cy="127000"/>
          </a:xfrm>
        </p:grpSpPr>
        <p:sp>
          <p:nvSpPr>
            <p:cNvPr id="28" name="object 28" descr=""/>
            <p:cNvSpPr/>
            <p:nvPr/>
          </p:nvSpPr>
          <p:spPr>
            <a:xfrm>
              <a:off x="6945081" y="4396638"/>
              <a:ext cx="260350" cy="0"/>
            </a:xfrm>
            <a:custGeom>
              <a:avLst/>
              <a:gdLst/>
              <a:ahLst/>
              <a:cxnLst/>
              <a:rect l="l" t="t" r="r" b="b"/>
              <a:pathLst>
                <a:path w="260350" h="0">
                  <a:moveTo>
                    <a:pt x="0" y="0"/>
                  </a:moveTo>
                  <a:lnTo>
                    <a:pt x="260250" y="0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173581" y="4333138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0" y="127000"/>
                  </a:moveTo>
                  <a:lnTo>
                    <a:pt x="0" y="0"/>
                  </a:lnTo>
                  <a:lnTo>
                    <a:pt x="127000" y="635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915237" y="2875645"/>
            <a:ext cx="391160" cy="287020"/>
            <a:chOff x="1915237" y="2875645"/>
            <a:chExt cx="391160" cy="287020"/>
          </a:xfrm>
        </p:grpSpPr>
        <p:sp>
          <p:nvSpPr>
            <p:cNvPr id="31" name="object 31" descr=""/>
            <p:cNvSpPr/>
            <p:nvPr/>
          </p:nvSpPr>
          <p:spPr>
            <a:xfrm>
              <a:off x="1927937" y="2888345"/>
              <a:ext cx="365760" cy="261620"/>
            </a:xfrm>
            <a:custGeom>
              <a:avLst/>
              <a:gdLst/>
              <a:ahLst/>
              <a:cxnLst/>
              <a:rect l="l" t="t" r="r" b="b"/>
              <a:pathLst>
                <a:path w="365760" h="261619">
                  <a:moveTo>
                    <a:pt x="234690" y="261256"/>
                  </a:moveTo>
                  <a:lnTo>
                    <a:pt x="0" y="261256"/>
                  </a:lnTo>
                  <a:lnTo>
                    <a:pt x="0" y="0"/>
                  </a:lnTo>
                  <a:lnTo>
                    <a:pt x="234690" y="0"/>
                  </a:lnTo>
                  <a:lnTo>
                    <a:pt x="365318" y="130628"/>
                  </a:lnTo>
                  <a:lnTo>
                    <a:pt x="234690" y="261256"/>
                  </a:lnTo>
                  <a:close/>
                </a:path>
              </a:pathLst>
            </a:custGeom>
            <a:solidFill>
              <a:srgbClr val="9537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927937" y="2888345"/>
              <a:ext cx="365760" cy="261620"/>
            </a:xfrm>
            <a:custGeom>
              <a:avLst/>
              <a:gdLst/>
              <a:ahLst/>
              <a:cxnLst/>
              <a:rect l="l" t="t" r="r" b="b"/>
              <a:pathLst>
                <a:path w="365760" h="261619">
                  <a:moveTo>
                    <a:pt x="0" y="0"/>
                  </a:moveTo>
                  <a:lnTo>
                    <a:pt x="234690" y="0"/>
                  </a:lnTo>
                  <a:lnTo>
                    <a:pt x="365318" y="130628"/>
                  </a:lnTo>
                  <a:lnTo>
                    <a:pt x="234690" y="261256"/>
                  </a:lnTo>
                  <a:lnTo>
                    <a:pt x="0" y="26125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95E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922495" y="4334331"/>
            <a:ext cx="391160" cy="287020"/>
            <a:chOff x="1922495" y="4334331"/>
            <a:chExt cx="391160" cy="287020"/>
          </a:xfrm>
        </p:grpSpPr>
        <p:sp>
          <p:nvSpPr>
            <p:cNvPr id="34" name="object 34" descr=""/>
            <p:cNvSpPr/>
            <p:nvPr/>
          </p:nvSpPr>
          <p:spPr>
            <a:xfrm>
              <a:off x="1935195" y="4347031"/>
              <a:ext cx="365760" cy="261620"/>
            </a:xfrm>
            <a:custGeom>
              <a:avLst/>
              <a:gdLst/>
              <a:ahLst/>
              <a:cxnLst/>
              <a:rect l="l" t="t" r="r" b="b"/>
              <a:pathLst>
                <a:path w="365760" h="261620">
                  <a:moveTo>
                    <a:pt x="234690" y="261256"/>
                  </a:moveTo>
                  <a:lnTo>
                    <a:pt x="0" y="261256"/>
                  </a:lnTo>
                  <a:lnTo>
                    <a:pt x="0" y="0"/>
                  </a:lnTo>
                  <a:lnTo>
                    <a:pt x="234690" y="0"/>
                  </a:lnTo>
                  <a:lnTo>
                    <a:pt x="365318" y="130628"/>
                  </a:lnTo>
                  <a:lnTo>
                    <a:pt x="234690" y="261256"/>
                  </a:lnTo>
                  <a:close/>
                </a:path>
              </a:pathLst>
            </a:custGeom>
            <a:solidFill>
              <a:srgbClr val="9537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935195" y="4347031"/>
              <a:ext cx="365760" cy="261620"/>
            </a:xfrm>
            <a:custGeom>
              <a:avLst/>
              <a:gdLst/>
              <a:ahLst/>
              <a:cxnLst/>
              <a:rect l="l" t="t" r="r" b="b"/>
              <a:pathLst>
                <a:path w="365760" h="261620">
                  <a:moveTo>
                    <a:pt x="0" y="0"/>
                  </a:moveTo>
                  <a:lnTo>
                    <a:pt x="234690" y="0"/>
                  </a:lnTo>
                  <a:lnTo>
                    <a:pt x="365318" y="130628"/>
                  </a:lnTo>
                  <a:lnTo>
                    <a:pt x="234690" y="261256"/>
                  </a:lnTo>
                  <a:lnTo>
                    <a:pt x="0" y="26125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95E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72208" y="5256910"/>
            <a:ext cx="773747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dirty="0" sz="1600" spc="-25">
                <a:latin typeface="Arial"/>
                <a:cs typeface="Arial"/>
              </a:rPr>
              <a:t>1.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questions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challenges?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Let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us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now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prioritize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challenges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https://docs.google.com/document/d/1PX7yRRSwWluzKA5pFy7kc3P861kdWhOQl8D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BW8Nu0ew/edit?usp=sharing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dirty="0" sz="1600" spc="-25">
                <a:latin typeface="Arial"/>
                <a:cs typeface="Arial"/>
              </a:rPr>
              <a:t>1.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Sketch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UI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downloading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song.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Let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us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vote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solution.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25995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HMW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questions: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senior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citizen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Search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download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songs,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all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songs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Hindi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film </a:t>
            </a:r>
            <a:r>
              <a:rPr dirty="0" sz="2000" spc="-10">
                <a:latin typeface="Arial"/>
                <a:cs typeface="Arial"/>
              </a:rPr>
              <a:t>“Anand”?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sz="2000" spc="-25">
                <a:solidFill>
                  <a:srgbClr val="101141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101141"/>
                </a:solidFill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Search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downloaded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song?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373443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 of </a:t>
            </a:r>
            <a:r>
              <a:rPr dirty="0" sz="3600" spc="-25"/>
              <a:t>HMW </a:t>
            </a:r>
            <a:r>
              <a:rPr dirty="0" sz="3600" spc="-10"/>
              <a:t>questions</a:t>
            </a:r>
            <a:endParaRPr sz="360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83525" y="1469020"/>
            <a:ext cx="7962900" cy="2819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Sketch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search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download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song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copy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solution 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same </a:t>
            </a:r>
            <a:r>
              <a:rPr dirty="0" sz="2000" spc="-10">
                <a:latin typeface="Arial"/>
                <a:cs typeface="Arial"/>
              </a:rPr>
              <a:t>document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</a:pP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https://docs.google.com/document/d/1PX7yRRSwWluzKA5pFy7kc</a:t>
            </a:r>
            <a:r>
              <a:rPr dirty="0" sz="20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3P861kdWhOQl8DBW8Nu0ew/edit?usp=sharing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vote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solution.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Exercise…</a:t>
            </a:r>
            <a:endParaRPr sz="360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63093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“Sprint”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technique?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Key</a:t>
            </a:r>
            <a:r>
              <a:rPr dirty="0" sz="3600" spc="-15"/>
              <a:t> </a:t>
            </a:r>
            <a:r>
              <a:rPr dirty="0" sz="3600" spc="-10"/>
              <a:t>learnings</a:t>
            </a:r>
            <a:endParaRPr sz="360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712" y="5510832"/>
            <a:ext cx="20478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Principles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of UX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10525" y="1469020"/>
            <a:ext cx="4841875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Dimensions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Usability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(Jakob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Nielsen)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Steps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 UI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aspects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UX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Evaluating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UX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Nielsen’s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heuristics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23900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across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interfaces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exhibit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following: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Unintuitive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35">
                <a:latin typeface="Arial"/>
                <a:cs typeface="Arial"/>
              </a:rPr>
              <a:t>You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can't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you're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looking</a:t>
            </a:r>
            <a:r>
              <a:rPr dirty="0" sz="2000" spc="-25">
                <a:latin typeface="Arial"/>
                <a:cs typeface="Arial"/>
              </a:rPr>
              <a:t> for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0">
                <a:latin typeface="Arial"/>
                <a:cs typeface="Arial"/>
              </a:rPr>
              <a:t>You're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clear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next.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10031" y="1584782"/>
            <a:ext cx="7520305" cy="179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“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job 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 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discover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valuable,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usable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feasible.”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Cagan,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Author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‘Inspired’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354965" marR="552450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“Product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 is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intersection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user </a:t>
            </a:r>
            <a:r>
              <a:rPr dirty="0" sz="1800">
                <a:latin typeface="Arial"/>
                <a:cs typeface="Arial"/>
              </a:rPr>
              <a:t>experience,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technology”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Martin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Eriksson,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Author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 Leadership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10031" y="5785815"/>
            <a:ext cx="717930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“Product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glue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holds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various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functions”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Norton,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Partner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Google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Ventures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98423" y="150063"/>
            <a:ext cx="350520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What is </a:t>
            </a:r>
            <a:r>
              <a:rPr dirty="0" sz="3600" spc="-10">
                <a:solidFill>
                  <a:srgbClr val="006FC0"/>
                </a:solidFill>
              </a:rPr>
              <a:t>Product Management?</a:t>
            </a:r>
            <a:endParaRPr sz="3600"/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8532" y="3192779"/>
            <a:ext cx="2671943" cy="2351532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63397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evaluate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UX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hinders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functionality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realizing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proposition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(the </a:t>
            </a:r>
            <a:r>
              <a:rPr dirty="0" sz="2000">
                <a:latin typeface="Arial"/>
                <a:cs typeface="Arial"/>
              </a:rPr>
              <a:t>desired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benefits)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fit</a:t>
            </a:r>
            <a:r>
              <a:rPr dirty="0" sz="2000" spc="-10">
                <a:latin typeface="Arial"/>
                <a:cs typeface="Arial"/>
              </a:rPr>
              <a:t> pyramid)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703" y="3140749"/>
            <a:ext cx="4155611" cy="3066219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519821"/>
            <a:ext cx="7960995" cy="439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2384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Learnability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accomplish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basic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first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encounter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243204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Efficiency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quickly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can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tasks?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Memorability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return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period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not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easily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re-establish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proficiency?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4572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Errors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errors</a:t>
            </a:r>
            <a:r>
              <a:rPr dirty="0" sz="20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severe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these </a:t>
            </a:r>
            <a:r>
              <a:rPr dirty="0" sz="2000">
                <a:latin typeface="Arial"/>
                <a:cs typeface="Arial"/>
              </a:rPr>
              <a:t>errors,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easily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recover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Satisfaction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pleasant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design?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Dimensions</a:t>
            </a:r>
            <a:r>
              <a:rPr dirty="0" sz="3600" spc="-40"/>
              <a:t> </a:t>
            </a:r>
            <a:r>
              <a:rPr dirty="0" sz="3600"/>
              <a:t>of</a:t>
            </a:r>
            <a:r>
              <a:rPr dirty="0" sz="3600" spc="-20"/>
              <a:t> </a:t>
            </a:r>
            <a:r>
              <a:rPr dirty="0" sz="3600" spc="-10"/>
              <a:t>Usability</a:t>
            </a:r>
            <a:endParaRPr sz="36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403708"/>
            <a:ext cx="7877809" cy="4710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Consider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following: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22161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Learnability: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quickly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washing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machine, </a:t>
            </a:r>
            <a:r>
              <a:rPr dirty="0" sz="1800">
                <a:latin typeface="Arial"/>
                <a:cs typeface="Arial"/>
              </a:rPr>
              <a:t>Gmail,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online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banking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Efficiency: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efficiently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accomplish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task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Word,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50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templates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choose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Kissflow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Memorability: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return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again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Airport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kiosk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boarding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Movie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theatre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kiosk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print ticket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Errors: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errors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Flipkart?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Satisfaction: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pleasant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MakeMyTrip.com?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Dimensions</a:t>
            </a:r>
            <a:r>
              <a:rPr dirty="0" sz="3600" spc="-40"/>
              <a:t> </a:t>
            </a:r>
            <a:r>
              <a:rPr dirty="0" sz="3600"/>
              <a:t>of</a:t>
            </a:r>
            <a:r>
              <a:rPr dirty="0" sz="3600" spc="-20"/>
              <a:t> </a:t>
            </a:r>
            <a:r>
              <a:rPr dirty="0" sz="3600" spc="-10"/>
              <a:t>Usability</a:t>
            </a:r>
            <a:endParaRPr sz="360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298450" y="1487487"/>
          <a:ext cx="7502525" cy="4173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395"/>
                <a:gridCol w="5471795"/>
              </a:tblGrid>
              <a:tr h="639445"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Dimension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Good product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Learnability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095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Efficiency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095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Memorability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095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Error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095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Satisfaction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095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Exercise: Give </a:t>
            </a:r>
            <a:r>
              <a:rPr dirty="0" sz="3600" spc="-10"/>
              <a:t>examples</a:t>
            </a:r>
            <a:endParaRPr sz="360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519820"/>
            <a:ext cx="75882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Comment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“Efficiency”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dimension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flight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ticket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MakeMyTrip.com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900" y="2527300"/>
            <a:ext cx="7521452" cy="4228752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791200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structure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Consider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scenarios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cases)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  <a:tab pos="4817745" algn="l"/>
              </a:tabLst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navigation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screens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each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scenario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Basic</a:t>
            </a:r>
            <a:r>
              <a:rPr dirty="0" sz="3600" spc="-25"/>
              <a:t> </a:t>
            </a:r>
            <a:r>
              <a:rPr dirty="0" sz="3600" spc="-10"/>
              <a:t>steps</a:t>
            </a:r>
            <a:endParaRPr sz="360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0" y="685800"/>
            <a:ext cx="9144000" cy="5890895"/>
            <a:chOff x="0" y="685800"/>
            <a:chExt cx="9144000" cy="5890895"/>
          </a:xfrm>
        </p:grpSpPr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600" y="685800"/>
              <a:ext cx="1066800" cy="72866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35100"/>
              <a:ext cx="9144000" cy="5140989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Example: Overall </a:t>
            </a:r>
            <a:r>
              <a:rPr dirty="0" sz="3600" spc="-10"/>
              <a:t>structure</a:t>
            </a:r>
            <a:endParaRPr sz="360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83525" y="155134"/>
            <a:ext cx="5846445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Example: Sketch of </a:t>
            </a:r>
            <a:r>
              <a:rPr dirty="0" sz="3600" spc="-10"/>
              <a:t>overall structure</a:t>
            </a:r>
            <a:endParaRPr sz="3600"/>
          </a:p>
        </p:txBody>
      </p: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1612900"/>
            <a:ext cx="5502275" cy="471170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858000" y="1752600"/>
            <a:ext cx="1828800" cy="923925"/>
          </a:xfrm>
          <a:prstGeom prst="rect">
            <a:avLst/>
          </a:prstGeom>
          <a:solidFill>
            <a:srgbClr val="FBD4B4"/>
          </a:solidFill>
          <a:ln w="9525">
            <a:solidFill>
              <a:srgbClr val="4F81BD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648335" marR="162560" indent="-473075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Arial"/>
                <a:cs typeface="Arial"/>
              </a:rPr>
              <a:t>Portal for </a:t>
            </a:r>
            <a:r>
              <a:rPr dirty="0" sz="1400" spc="-10">
                <a:latin typeface="Arial"/>
                <a:cs typeface="Arial"/>
              </a:rPr>
              <a:t>travelling nurses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58000" y="3276600"/>
            <a:ext cx="1981200" cy="2032000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376555" marR="461645" indent="-285750">
              <a:lnSpc>
                <a:spcPct val="100000"/>
              </a:lnSpc>
              <a:spcBef>
                <a:spcPts val="320"/>
              </a:spcBef>
              <a:buChar char="•"/>
              <a:tabLst>
                <a:tab pos="377190" algn="l"/>
                <a:tab pos="377825" algn="l"/>
              </a:tabLst>
            </a:pPr>
            <a:r>
              <a:rPr dirty="0" sz="1400">
                <a:latin typeface="Arial"/>
                <a:cs typeface="Arial"/>
              </a:rPr>
              <a:t>Show </a:t>
            </a:r>
            <a:r>
              <a:rPr dirty="0" sz="1400" spc="-10">
                <a:latin typeface="Arial"/>
                <a:cs typeface="Arial"/>
              </a:rPr>
              <a:t>different </a:t>
            </a:r>
            <a:r>
              <a:rPr dirty="0" sz="1400">
                <a:latin typeface="Arial"/>
                <a:cs typeface="Arial"/>
              </a:rPr>
              <a:t>areas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using rectangles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450">
              <a:latin typeface="Arial"/>
              <a:cs typeface="Arial"/>
            </a:endParaRPr>
          </a:p>
          <a:p>
            <a:pPr marL="376555" marR="163195" indent="-28575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dirty="0" sz="1400">
                <a:latin typeface="Arial"/>
                <a:cs typeface="Arial"/>
              </a:rPr>
              <a:t>This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iterative process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779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Example: Scenario: </a:t>
            </a:r>
            <a:r>
              <a:rPr dirty="0" sz="3300" spc="-10"/>
              <a:t>Searching </a:t>
            </a:r>
            <a:r>
              <a:rPr dirty="0" sz="3300"/>
              <a:t>&amp;</a:t>
            </a:r>
            <a:r>
              <a:rPr dirty="0" sz="3300" spc="-20"/>
              <a:t> </a:t>
            </a:r>
            <a:r>
              <a:rPr dirty="0" sz="3300"/>
              <a:t>selecting</a:t>
            </a:r>
            <a:r>
              <a:rPr dirty="0" sz="3300" spc="-15"/>
              <a:t> </a:t>
            </a:r>
            <a:r>
              <a:rPr dirty="0" sz="3300"/>
              <a:t>products</a:t>
            </a:r>
            <a:r>
              <a:rPr dirty="0" sz="3300" spc="-10"/>
              <a:t> </a:t>
            </a:r>
            <a:r>
              <a:rPr dirty="0" sz="3300"/>
              <a:t>to</a:t>
            </a:r>
            <a:r>
              <a:rPr dirty="0" sz="3300" spc="-10"/>
              <a:t> </a:t>
            </a:r>
            <a:r>
              <a:rPr dirty="0" sz="3300" spc="-25"/>
              <a:t>buy</a:t>
            </a:r>
            <a:endParaRPr sz="3300"/>
          </a:p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4300" y="1333500"/>
            <a:ext cx="5393418" cy="5148263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Example: </a:t>
            </a:r>
            <a:r>
              <a:rPr dirty="0" sz="3600" spc="-10"/>
              <a:t>Navigation</a:t>
            </a:r>
            <a:endParaRPr sz="3600"/>
          </a:p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1752600"/>
            <a:ext cx="8548913" cy="46010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10031" y="1584782"/>
            <a:ext cx="7661275" cy="3762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really good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strategy,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inspirational,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understand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long-</a:t>
            </a:r>
            <a:r>
              <a:rPr dirty="0" sz="1800">
                <a:latin typeface="Arial"/>
                <a:cs typeface="Arial"/>
              </a:rPr>
              <a:t>term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picture.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really good 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operational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side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making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things </a:t>
            </a:r>
            <a:r>
              <a:rPr dirty="0" sz="1800" spc="-10">
                <a:latin typeface="Arial"/>
                <a:cs typeface="Arial"/>
              </a:rPr>
              <a:t>happen</a:t>
            </a:r>
            <a:endParaRPr sz="1800">
              <a:latin typeface="Arial"/>
              <a:cs typeface="Arial"/>
            </a:endParaRPr>
          </a:p>
          <a:p>
            <a:pPr lvl="1" marL="1257935" indent="-343535">
              <a:lnSpc>
                <a:spcPct val="100000"/>
              </a:lnSpc>
              <a:spcBef>
                <a:spcPts val="400"/>
              </a:spcBef>
              <a:buChar char="•"/>
              <a:tabLst>
                <a:tab pos="1257935" algn="l"/>
                <a:tab pos="1258570" algn="l"/>
              </a:tabLst>
            </a:pPr>
            <a:r>
              <a:rPr dirty="0" sz="1800">
                <a:latin typeface="Arial"/>
                <a:cs typeface="Arial"/>
              </a:rPr>
              <a:t>Setting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vision</a:t>
            </a:r>
            <a:endParaRPr sz="1800">
              <a:latin typeface="Arial"/>
              <a:cs typeface="Arial"/>
            </a:endParaRPr>
          </a:p>
          <a:p>
            <a:pPr lvl="1" marL="1257935" indent="-343535">
              <a:lnSpc>
                <a:spcPct val="100000"/>
              </a:lnSpc>
              <a:spcBef>
                <a:spcPts val="405"/>
              </a:spcBef>
              <a:buChar char="•"/>
              <a:tabLst>
                <a:tab pos="1257935" algn="l"/>
                <a:tab pos="1258570" algn="l"/>
              </a:tabLst>
            </a:pPr>
            <a:r>
              <a:rPr dirty="0" sz="1800">
                <a:latin typeface="Arial"/>
                <a:cs typeface="Arial"/>
              </a:rPr>
              <a:t>Creating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roadmap</a:t>
            </a:r>
            <a:endParaRPr sz="1800">
              <a:latin typeface="Arial"/>
              <a:cs typeface="Arial"/>
            </a:endParaRPr>
          </a:p>
          <a:p>
            <a:pPr lvl="1" marL="1257935" indent="-343535">
              <a:lnSpc>
                <a:spcPct val="100000"/>
              </a:lnSpc>
              <a:spcBef>
                <a:spcPts val="395"/>
              </a:spcBef>
              <a:buChar char="•"/>
              <a:tabLst>
                <a:tab pos="1257935" algn="l"/>
                <a:tab pos="1258570" algn="l"/>
              </a:tabLst>
            </a:pP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  <a:p>
            <a:pPr lvl="1" marL="1257935" indent="-343535">
              <a:lnSpc>
                <a:spcPct val="100000"/>
              </a:lnSpc>
              <a:spcBef>
                <a:spcPts val="400"/>
              </a:spcBef>
              <a:buChar char="•"/>
              <a:tabLst>
                <a:tab pos="1257935" algn="l"/>
                <a:tab pos="1258570" algn="l"/>
              </a:tabLst>
            </a:pPr>
            <a:r>
              <a:rPr dirty="0" sz="1800">
                <a:latin typeface="Arial"/>
                <a:cs typeface="Arial"/>
              </a:rPr>
              <a:t>Talk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457200" marR="222250" indent="-342900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SzPct val="133333"/>
              <a:buChar char="•"/>
              <a:tabLst>
                <a:tab pos="457200" algn="l"/>
                <a:tab pos="457834" algn="l"/>
              </a:tabLst>
            </a:pP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skills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persuasion, negotiation,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storytelling,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vision </a:t>
            </a:r>
            <a:r>
              <a:rPr dirty="0" sz="1800">
                <a:latin typeface="Arial"/>
                <a:cs typeface="Arial"/>
              </a:rPr>
              <a:t>setting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communication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Management </a:t>
            </a:r>
            <a:r>
              <a:rPr dirty="0" sz="3600" spc="-20">
                <a:solidFill>
                  <a:srgbClr val="006FC0"/>
                </a:solidFill>
              </a:rPr>
              <a:t>role</a:t>
            </a:r>
            <a:endParaRPr sz="360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65100" y="685800"/>
            <a:ext cx="8978900" cy="5447030"/>
            <a:chOff x="165100" y="685800"/>
            <a:chExt cx="8978900" cy="5447030"/>
          </a:xfrm>
        </p:grpSpPr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600" y="685800"/>
              <a:ext cx="1066800" cy="72866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00" y="1231900"/>
              <a:ext cx="8978900" cy="4900779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Example: Screen </a:t>
            </a:r>
            <a:r>
              <a:rPr dirty="0" sz="3600" spc="-10"/>
              <a:t>design</a:t>
            </a:r>
            <a:endParaRPr sz="360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Example: Screen </a:t>
            </a:r>
            <a:r>
              <a:rPr dirty="0" sz="3600" spc="-10"/>
              <a:t>design</a:t>
            </a:r>
            <a:endParaRPr sz="3600"/>
          </a:p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" y="1651000"/>
            <a:ext cx="895350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383525" y="1520523"/>
            <a:ext cx="68364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Sketch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=&gt; Wireframe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=&gt; </a:t>
            </a:r>
            <a:r>
              <a:rPr dirty="0" sz="1800" spc="-10">
                <a:latin typeface="Arial"/>
                <a:cs typeface="Arial"/>
              </a:rPr>
              <a:t>Lo-</a:t>
            </a:r>
            <a:r>
              <a:rPr dirty="0" sz="1800">
                <a:latin typeface="Arial"/>
                <a:cs typeface="Arial"/>
              </a:rPr>
              <a:t>fi Prototype =&gt; </a:t>
            </a:r>
            <a:r>
              <a:rPr dirty="0" sz="1800" spc="-10">
                <a:latin typeface="Arial"/>
                <a:cs typeface="Arial"/>
              </a:rPr>
              <a:t>Hi-</a:t>
            </a:r>
            <a:r>
              <a:rPr dirty="0" sz="1800">
                <a:latin typeface="Arial"/>
                <a:cs typeface="Arial"/>
              </a:rPr>
              <a:t>fi Prototype =&gt;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Ideal</a:t>
            </a:r>
            <a:r>
              <a:rPr dirty="0" sz="3600" spc="-25"/>
              <a:t> </a:t>
            </a:r>
            <a:r>
              <a:rPr dirty="0" sz="3600"/>
              <a:t>sequence</a:t>
            </a:r>
            <a:r>
              <a:rPr dirty="0" sz="3600" spc="-20"/>
              <a:t> </a:t>
            </a:r>
            <a:r>
              <a:rPr dirty="0" sz="3600"/>
              <a:t>for</a:t>
            </a:r>
            <a:r>
              <a:rPr dirty="0" sz="3600" spc="-15"/>
              <a:t> </a:t>
            </a:r>
            <a:r>
              <a:rPr dirty="0" sz="3600" spc="-10"/>
              <a:t>design</a:t>
            </a:r>
            <a:endParaRPr sz="360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037840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Conceptual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Information </a:t>
            </a:r>
            <a:r>
              <a:rPr dirty="0" sz="2000" spc="-10"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Interaction </a:t>
            </a:r>
            <a:r>
              <a:rPr dirty="0" sz="2000" spc="-1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Visual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Different</a:t>
            </a:r>
            <a:r>
              <a:rPr dirty="0" sz="3600" spc="-50"/>
              <a:t> </a:t>
            </a:r>
            <a:r>
              <a:rPr dirty="0" sz="3600"/>
              <a:t>aspects</a:t>
            </a:r>
            <a:r>
              <a:rPr dirty="0" sz="3600" spc="-40"/>
              <a:t> </a:t>
            </a:r>
            <a:r>
              <a:rPr dirty="0" sz="3600" spc="-25"/>
              <a:t>of </a:t>
            </a:r>
            <a:r>
              <a:rPr dirty="0" sz="3600"/>
              <a:t>creating</a:t>
            </a:r>
            <a:r>
              <a:rPr dirty="0" sz="3600" spc="-40"/>
              <a:t> </a:t>
            </a:r>
            <a:r>
              <a:rPr dirty="0" sz="3600" spc="-25"/>
              <a:t>UX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5300" y="2819400"/>
            <a:ext cx="4658360" cy="307086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722"/>
            <a:ext cx="7739380" cy="442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0" marR="1962150" indent="-330200">
              <a:lnSpc>
                <a:spcPct val="1185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resonate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(Mental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model) Examples:</a:t>
            </a:r>
            <a:endParaRPr sz="1800">
              <a:latin typeface="Arial"/>
              <a:cs typeface="Arial"/>
            </a:endParaRPr>
          </a:p>
          <a:p>
            <a:pPr marL="698500" marR="5080" indent="-355600">
              <a:lnSpc>
                <a:spcPts val="2160"/>
              </a:lnSpc>
              <a:spcBef>
                <a:spcPts val="47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Quicken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checkbook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metaphor,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found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very </a:t>
            </a:r>
            <a:r>
              <a:rPr dirty="0" sz="1800" spc="-10">
                <a:latin typeface="Arial"/>
                <a:cs typeface="Arial"/>
              </a:rPr>
              <a:t>intuitive.</a:t>
            </a:r>
            <a:endParaRPr sz="1800">
              <a:latin typeface="Arial"/>
              <a:cs typeface="Arial"/>
            </a:endParaRPr>
          </a:p>
          <a:p>
            <a:pPr marL="698500" marR="280670" indent="-355600">
              <a:lnSpc>
                <a:spcPts val="2160"/>
              </a:lnSpc>
              <a:spcBef>
                <a:spcPts val="40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Uber's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conceptual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location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nearby </a:t>
            </a:r>
            <a:r>
              <a:rPr dirty="0" sz="1800">
                <a:latin typeface="Arial"/>
                <a:cs typeface="Arial"/>
              </a:rPr>
              <a:t>cars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 </a:t>
            </a:r>
            <a:r>
              <a:rPr dirty="0" sz="1800" spc="-10">
                <a:latin typeface="Arial"/>
                <a:cs typeface="Arial"/>
              </a:rPr>
              <a:t>time:</a:t>
            </a:r>
            <a:endParaRPr sz="18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13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 spc="-25">
                <a:latin typeface="Arial"/>
                <a:cs typeface="Arial"/>
              </a:rPr>
              <a:t>Tally: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User’s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language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Accountant’s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language</a:t>
            </a:r>
            <a:endParaRPr sz="18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16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MakeMyTrip: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Steps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ticket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expectations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goals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(personas)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savvy 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customer?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20">
                <a:latin typeface="Arial"/>
                <a:cs typeface="Arial"/>
              </a:rPr>
              <a:t>age?</a:t>
            </a:r>
            <a:endParaRPr sz="1800">
              <a:latin typeface="Arial"/>
              <a:cs typeface="Arial"/>
            </a:endParaRPr>
          </a:p>
          <a:p>
            <a:pPr marL="355600" marR="29908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environment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car </a:t>
            </a:r>
            <a:r>
              <a:rPr dirty="0" sz="1800">
                <a:latin typeface="Arial"/>
                <a:cs typeface="Arial"/>
              </a:rPr>
              <a:t>while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driving,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noisy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factory)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Conceptual</a:t>
            </a:r>
            <a:r>
              <a:rPr dirty="0" sz="3600" spc="-60"/>
              <a:t> </a:t>
            </a:r>
            <a:r>
              <a:rPr dirty="0" sz="3600" spc="-10"/>
              <a:t>design</a:t>
            </a:r>
            <a:endParaRPr sz="360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947677"/>
            <a:ext cx="780160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Comment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conceptual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design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“Funds </a:t>
            </a:r>
            <a:r>
              <a:rPr dirty="0" sz="2400">
                <a:latin typeface="Arial"/>
                <a:cs typeface="Arial"/>
              </a:rPr>
              <a:t>transfer”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feature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bank’s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online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banking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Exercise: </a:t>
            </a:r>
            <a:r>
              <a:rPr dirty="0" sz="3600" spc="-10"/>
              <a:t>Conceptual design</a:t>
            </a:r>
            <a:endParaRPr sz="360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469020"/>
            <a:ext cx="7684134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Deals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organize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screen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Findability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key </a:t>
            </a:r>
            <a:r>
              <a:rPr dirty="0" sz="2000" spc="-10">
                <a:latin typeface="Arial"/>
                <a:cs typeface="Arial"/>
              </a:rPr>
              <a:t>measure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Organize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label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understand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Organize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sections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screens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sections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(Site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map)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Global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navigation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pattern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Information </a:t>
            </a:r>
            <a:r>
              <a:rPr dirty="0" sz="3600" spc="-10"/>
              <a:t>architecture</a:t>
            </a:r>
            <a:endParaRPr sz="360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383525" y="1518417"/>
            <a:ext cx="4464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like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screen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design?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Information </a:t>
            </a:r>
            <a:r>
              <a:rPr dirty="0" sz="3600" spc="-10"/>
              <a:t>architecture: </a:t>
            </a:r>
            <a:r>
              <a:rPr dirty="0" sz="3600"/>
              <a:t>Example of bad </a:t>
            </a:r>
            <a:r>
              <a:rPr dirty="0" sz="3600" spc="-10"/>
              <a:t>design</a:t>
            </a:r>
            <a:endParaRPr sz="3600"/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" y="2235200"/>
            <a:ext cx="8911772" cy="3983354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518417"/>
            <a:ext cx="7794625" cy="2903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Comment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“Findability”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aspect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bank’s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online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banking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easy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difficult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find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following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features: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400">
                <a:latin typeface="Arial"/>
                <a:cs typeface="Arial"/>
              </a:rPr>
              <a:t>Order cheque </a:t>
            </a:r>
            <a:r>
              <a:rPr dirty="0" sz="2400" spc="-20">
                <a:latin typeface="Arial"/>
                <a:cs typeface="Arial"/>
              </a:rPr>
              <a:t>book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400">
                <a:latin typeface="Arial"/>
                <a:cs typeface="Arial"/>
              </a:rPr>
              <a:t>Block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debit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card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400">
                <a:latin typeface="Arial"/>
                <a:cs typeface="Arial"/>
              </a:rPr>
              <a:t>Access Form </a:t>
            </a:r>
            <a:r>
              <a:rPr dirty="0" sz="2400" spc="-25">
                <a:latin typeface="Arial"/>
                <a:cs typeface="Arial"/>
              </a:rPr>
              <a:t>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Exercise: Info </a:t>
            </a:r>
            <a:r>
              <a:rPr dirty="0" sz="3600" spc="-10"/>
              <a:t>architecture</a:t>
            </a:r>
            <a:endParaRPr sz="360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469020"/>
            <a:ext cx="7879715" cy="47929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Deals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with:</a:t>
            </a:r>
            <a:endParaRPr sz="2000">
              <a:latin typeface="Arial"/>
              <a:cs typeface="Arial"/>
            </a:endParaRPr>
          </a:p>
          <a:p>
            <a:pPr marL="355600" marR="62547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take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step,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respond?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interact: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click,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hover,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drag,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tap,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swipe,</a:t>
            </a:r>
            <a:r>
              <a:rPr dirty="0" sz="2000" spc="-20">
                <a:latin typeface="Arial"/>
                <a:cs typeface="Arial"/>
              </a:rPr>
              <a:t> etc.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navigations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provided?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Depicting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state,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selected,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checkout,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payment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feedback?</a:t>
            </a:r>
            <a:endParaRPr sz="20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1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>
                <a:latin typeface="Arial"/>
                <a:cs typeface="Arial"/>
              </a:rPr>
              <a:t>Error </a:t>
            </a:r>
            <a:r>
              <a:rPr dirty="0" sz="1600" spc="-10">
                <a:latin typeface="Arial"/>
                <a:cs typeface="Arial"/>
              </a:rPr>
              <a:t>messages,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 spc="-10">
                <a:latin typeface="Arial"/>
                <a:cs typeface="Arial"/>
              </a:rPr>
              <a:t>confirmation,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>
                <a:latin typeface="Arial"/>
                <a:cs typeface="Arial"/>
              </a:rPr>
              <a:t>acknowledgement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pressing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button,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>
                <a:latin typeface="Arial"/>
                <a:cs typeface="Arial"/>
              </a:rPr>
              <a:t>wait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indicators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(hour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glass),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>
                <a:latin typeface="Arial"/>
                <a:cs typeface="Arial"/>
              </a:rPr>
              <a:t>progress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bar,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>
                <a:latin typeface="Arial"/>
                <a:cs typeface="Arial"/>
              </a:rPr>
              <a:t>‘you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here’</a:t>
            </a:r>
            <a:r>
              <a:rPr dirty="0" sz="1600" spc="3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indicator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multi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step</a:t>
            </a:r>
            <a:r>
              <a:rPr dirty="0" sz="1600" spc="-10">
                <a:latin typeface="Arial"/>
                <a:cs typeface="Arial"/>
              </a:rPr>
              <a:t> process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product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used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gives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good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feedback?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Interaction </a:t>
            </a:r>
            <a:r>
              <a:rPr dirty="0" sz="3600" spc="-10"/>
              <a:t>design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Product Management </a:t>
            </a:r>
            <a:r>
              <a:rPr dirty="0" sz="3600" spc="-20">
                <a:solidFill>
                  <a:srgbClr val="006FC0"/>
                </a:solidFill>
              </a:rPr>
              <a:t>role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639" y="1414272"/>
            <a:ext cx="7315200" cy="500176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420102" y="6119266"/>
            <a:ext cx="16306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Ref: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Product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Plan.com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520522"/>
            <a:ext cx="7844790" cy="409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1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customer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journey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end-to-</a:t>
            </a:r>
            <a:r>
              <a:rPr dirty="0" sz="1800">
                <a:latin typeface="Arial"/>
                <a:cs typeface="Arial"/>
              </a:rPr>
              <a:t>end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goes</a:t>
            </a:r>
            <a:r>
              <a:rPr dirty="0" sz="1800" spc="-10">
                <a:latin typeface="Arial"/>
                <a:cs typeface="Arial"/>
              </a:rPr>
              <a:t> through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order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complete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task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12700" marR="889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interact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multiple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devices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laptop,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smart </a:t>
            </a:r>
            <a:r>
              <a:rPr dirty="0" sz="1800">
                <a:latin typeface="Arial"/>
                <a:cs typeface="Arial"/>
              </a:rPr>
              <a:t>phone,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kiosk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multiple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ways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email,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browser, </a:t>
            </a:r>
            <a:r>
              <a:rPr dirty="0" sz="1800">
                <a:latin typeface="Arial"/>
                <a:cs typeface="Arial"/>
              </a:rPr>
              <a:t>sms.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(touch</a:t>
            </a:r>
            <a:r>
              <a:rPr dirty="0" sz="1800" spc="-10">
                <a:latin typeface="Arial"/>
                <a:cs typeface="Arial"/>
              </a:rPr>
              <a:t> points)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Airline </a:t>
            </a:r>
            <a:r>
              <a:rPr dirty="0" sz="1800" spc="-10"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ticket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10">
                <a:latin typeface="Arial"/>
                <a:cs typeface="Arial"/>
              </a:rPr>
              <a:t> laptop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journey,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airline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notification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check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phone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boarding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gate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boarding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kiosk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there’s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flight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delay,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I’m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updated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immediately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text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message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email.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Customer</a:t>
            </a:r>
            <a:r>
              <a:rPr dirty="0" sz="3600" spc="-35"/>
              <a:t> </a:t>
            </a:r>
            <a:r>
              <a:rPr dirty="0" sz="3600"/>
              <a:t>journey</a:t>
            </a:r>
            <a:r>
              <a:rPr dirty="0" sz="3600" spc="-15"/>
              <a:t> </a:t>
            </a:r>
            <a:r>
              <a:rPr dirty="0" sz="3600" spc="-10"/>
              <a:t>mapping </a:t>
            </a:r>
            <a:r>
              <a:rPr dirty="0" sz="3600"/>
              <a:t>(different</a:t>
            </a:r>
            <a:r>
              <a:rPr dirty="0" sz="3600" spc="-35"/>
              <a:t> </a:t>
            </a:r>
            <a:r>
              <a:rPr dirty="0" sz="3600"/>
              <a:t>touch</a:t>
            </a:r>
            <a:r>
              <a:rPr dirty="0" sz="3600" spc="-30"/>
              <a:t> </a:t>
            </a:r>
            <a:r>
              <a:rPr dirty="0" sz="3600" spc="-10"/>
              <a:t>points)</a:t>
            </a:r>
            <a:endParaRPr sz="360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383525" y="1518417"/>
            <a:ext cx="74955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give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example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customer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journey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mapping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for </a:t>
            </a:r>
            <a:r>
              <a:rPr dirty="0" sz="2400">
                <a:latin typeface="Arial"/>
                <a:cs typeface="Arial"/>
              </a:rPr>
              <a:t>Customer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complaint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lost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credit</a:t>
            </a:r>
            <a:r>
              <a:rPr dirty="0" sz="2400" spc="-10">
                <a:latin typeface="Arial"/>
                <a:cs typeface="Arial"/>
              </a:rPr>
              <a:t> card?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Exercise:</a:t>
            </a:r>
            <a:r>
              <a:rPr dirty="0" sz="3600" spc="-30"/>
              <a:t> </a:t>
            </a:r>
            <a:r>
              <a:rPr dirty="0" sz="3600"/>
              <a:t>Customer</a:t>
            </a:r>
            <a:r>
              <a:rPr dirty="0" sz="3600" spc="-20"/>
              <a:t> </a:t>
            </a:r>
            <a:r>
              <a:rPr dirty="0" sz="3600" spc="-10"/>
              <a:t>journey mapping</a:t>
            </a:r>
            <a:endParaRPr sz="360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454917"/>
            <a:ext cx="5094605" cy="3459479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00">
                <a:latin typeface="Arial"/>
                <a:cs typeface="Arial"/>
              </a:rPr>
              <a:t>Deals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with: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Colour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(highlight,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borders,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title)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Hierarchies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(Heading,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sections,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…)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Brand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personality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(Company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logo)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 spc="-10">
                <a:latin typeface="Arial"/>
                <a:cs typeface="Arial"/>
              </a:rPr>
              <a:t>Fonts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Images </a:t>
            </a:r>
            <a:r>
              <a:rPr dirty="0" sz="2400" spc="-10">
                <a:latin typeface="Arial"/>
                <a:cs typeface="Arial"/>
              </a:rPr>
              <a:t>(AirBnB)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Icons (Save, Edit, </a:t>
            </a:r>
            <a:r>
              <a:rPr dirty="0" sz="2400" spc="-25">
                <a:latin typeface="Arial"/>
                <a:cs typeface="Arial"/>
              </a:rPr>
              <a:t>…)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Style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guide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consistent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Visual</a:t>
            </a:r>
            <a:r>
              <a:rPr dirty="0" sz="3600" spc="-35"/>
              <a:t> </a:t>
            </a:r>
            <a:r>
              <a:rPr dirty="0" sz="3600"/>
              <a:t>design</a:t>
            </a:r>
            <a:r>
              <a:rPr dirty="0" sz="3600" spc="-30"/>
              <a:t> </a:t>
            </a:r>
            <a:r>
              <a:rPr dirty="0" sz="3600" spc="-10"/>
              <a:t>(Graphic design)</a:t>
            </a:r>
            <a:endParaRPr sz="360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Visual</a:t>
            </a:r>
            <a:r>
              <a:rPr dirty="0" sz="3600" spc="-35"/>
              <a:t> </a:t>
            </a:r>
            <a:r>
              <a:rPr dirty="0" sz="3600"/>
              <a:t>design:</a:t>
            </a:r>
            <a:r>
              <a:rPr dirty="0" sz="3600" spc="-30"/>
              <a:t> </a:t>
            </a:r>
            <a:r>
              <a:rPr dirty="0" sz="3600" spc="-10"/>
              <a:t>Hierarchy</a:t>
            </a:r>
            <a:endParaRPr sz="3600"/>
          </a:p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2044700"/>
            <a:ext cx="8345713" cy="3980181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36343" y="6550025"/>
            <a:ext cx="3208020" cy="49530"/>
            <a:chOff x="5936343" y="6550025"/>
            <a:chExt cx="320802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5936343" y="6550025"/>
              <a:ext cx="1023619" cy="49530"/>
            </a:xfrm>
            <a:custGeom>
              <a:avLst/>
              <a:gdLst/>
              <a:ahLst/>
              <a:cxnLst/>
              <a:rect l="l" t="t" r="r" b="b"/>
              <a:pathLst>
                <a:path w="1023620" h="49529">
                  <a:moveTo>
                    <a:pt x="0" y="49211"/>
                  </a:moveTo>
                  <a:lnTo>
                    <a:pt x="1023255" y="49211"/>
                  </a:lnTo>
                  <a:lnTo>
                    <a:pt x="1023255" y="0"/>
                  </a:lnTo>
                  <a:lnTo>
                    <a:pt x="0" y="0"/>
                  </a:lnTo>
                  <a:lnTo>
                    <a:pt x="0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936343" y="6553200"/>
              <a:ext cx="888365" cy="46355"/>
            </a:xfrm>
            <a:custGeom>
              <a:avLst/>
              <a:gdLst/>
              <a:ahLst/>
              <a:cxnLst/>
              <a:rect l="l" t="t" r="r" b="b"/>
              <a:pathLst>
                <a:path w="888365" h="46354">
                  <a:moveTo>
                    <a:pt x="0" y="46036"/>
                  </a:moveTo>
                  <a:lnTo>
                    <a:pt x="888320" y="46036"/>
                  </a:lnTo>
                  <a:lnTo>
                    <a:pt x="888320" y="0"/>
                  </a:lnTo>
                  <a:lnTo>
                    <a:pt x="0" y="0"/>
                  </a:lnTo>
                  <a:lnTo>
                    <a:pt x="0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5936343" y="6550025"/>
            <a:ext cx="3208020" cy="49530"/>
            <a:chOff x="5936343" y="6550025"/>
            <a:chExt cx="3208020" cy="49530"/>
          </a:xfrm>
        </p:grpSpPr>
        <p:sp>
          <p:nvSpPr>
            <p:cNvPr id="12" name="object 12" descr=""/>
            <p:cNvSpPr/>
            <p:nvPr/>
          </p:nvSpPr>
          <p:spPr>
            <a:xfrm>
              <a:off x="5936343" y="6550025"/>
              <a:ext cx="1023619" cy="49530"/>
            </a:xfrm>
            <a:custGeom>
              <a:avLst/>
              <a:gdLst/>
              <a:ahLst/>
              <a:cxnLst/>
              <a:rect l="l" t="t" r="r" b="b"/>
              <a:pathLst>
                <a:path w="1023620" h="49529">
                  <a:moveTo>
                    <a:pt x="0" y="49213"/>
                  </a:moveTo>
                  <a:lnTo>
                    <a:pt x="1023256" y="49213"/>
                  </a:lnTo>
                  <a:lnTo>
                    <a:pt x="1023256" y="0"/>
                  </a:lnTo>
                  <a:lnTo>
                    <a:pt x="0" y="0"/>
                  </a:lnTo>
                  <a:lnTo>
                    <a:pt x="0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936343" y="6553200"/>
              <a:ext cx="888365" cy="46355"/>
            </a:xfrm>
            <a:custGeom>
              <a:avLst/>
              <a:gdLst/>
              <a:ahLst/>
              <a:cxnLst/>
              <a:rect l="l" t="t" r="r" b="b"/>
              <a:pathLst>
                <a:path w="888365" h="46354">
                  <a:moveTo>
                    <a:pt x="0" y="46038"/>
                  </a:moveTo>
                  <a:lnTo>
                    <a:pt x="888320" y="46038"/>
                  </a:lnTo>
                  <a:lnTo>
                    <a:pt x="888320" y="0"/>
                  </a:lnTo>
                  <a:lnTo>
                    <a:pt x="0" y="0"/>
                  </a:lnTo>
                  <a:lnTo>
                    <a:pt x="0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7" name="object 17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383525" y="1483123"/>
            <a:ext cx="7867650" cy="41021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Simple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Natural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dialogue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minimize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concepts,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match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user’s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mental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Speak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user’s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language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avoid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44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UK,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avoid</a:t>
            </a:r>
            <a:r>
              <a:rPr dirty="0" sz="1600" spc="-10">
                <a:latin typeface="Arial"/>
                <a:cs typeface="Arial"/>
              </a:rPr>
              <a:t> technical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terms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such as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memory </a:t>
            </a:r>
            <a:r>
              <a:rPr dirty="0" sz="1600" spc="-10">
                <a:latin typeface="Arial"/>
                <a:cs typeface="Arial"/>
              </a:rPr>
              <a:t>overflow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Minimize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memory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load</a:t>
            </a:r>
            <a:r>
              <a:rPr dirty="0" sz="1600" spc="4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-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menus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drop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downs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Consistency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menu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items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across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Word,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Excel,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Powerpoint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Feedback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Confirmation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action,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Progress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indicator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User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control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freedom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Home,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Back,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Undo,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Redo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Clearly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exits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Cancel,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Logout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Shortcuts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shows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last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files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opened,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prefill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preferences,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default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error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messages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Precise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helpful: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Chapter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5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because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it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disk”.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possible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moved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directory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0">
                <a:latin typeface="Arial"/>
                <a:cs typeface="Arial"/>
              </a:rPr>
              <a:t> might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renamed”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Prevent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errors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Drop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down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Calendar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select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date,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Describe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format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ex.</a:t>
            </a:r>
            <a:r>
              <a:rPr dirty="0" sz="1600" spc="-10">
                <a:latin typeface="Arial"/>
                <a:cs typeface="Arial"/>
              </a:rPr>
              <a:t> dd-mmm-</a:t>
            </a:r>
            <a:r>
              <a:rPr dirty="0" sz="1600">
                <a:latin typeface="Arial"/>
                <a:cs typeface="Arial"/>
              </a:rPr>
              <a:t>yyyy</a:t>
            </a:r>
            <a:r>
              <a:rPr dirty="0" sz="1600" spc="-10">
                <a:latin typeface="Arial"/>
                <a:cs typeface="Arial"/>
              </a:rPr>
              <a:t> 2-Oct-</a:t>
            </a:r>
            <a:r>
              <a:rPr dirty="0" sz="1600">
                <a:latin typeface="Arial"/>
                <a:cs typeface="Arial"/>
              </a:rPr>
              <a:t>2048,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primary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action</a:t>
            </a:r>
            <a:r>
              <a:rPr dirty="0" sz="1600" spc="-10">
                <a:latin typeface="Arial"/>
                <a:cs typeface="Arial"/>
              </a:rPr>
              <a:t> prominent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Help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Documentation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Task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oriented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dirty="0" sz="3600"/>
              <a:t>Evaluating </a:t>
            </a:r>
            <a:r>
              <a:rPr dirty="0" sz="3600" spc="-10"/>
              <a:t>design:</a:t>
            </a:r>
            <a:endParaRPr sz="3600"/>
          </a:p>
          <a:p>
            <a:pPr marL="12700">
              <a:lnSpc>
                <a:spcPts val="4105"/>
              </a:lnSpc>
            </a:pPr>
            <a:r>
              <a:rPr dirty="0" sz="3600"/>
              <a:t>Nielsen’s</a:t>
            </a:r>
            <a:r>
              <a:rPr dirty="0" sz="3600" spc="-175"/>
              <a:t> </a:t>
            </a:r>
            <a:r>
              <a:rPr dirty="0" sz="3600" spc="-10"/>
              <a:t>heuristics</a:t>
            </a:r>
            <a:endParaRPr sz="3600"/>
          </a:p>
        </p:txBody>
      </p:sp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2400" y="5422900"/>
            <a:ext cx="2608579" cy="80789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304800" y="6212439"/>
            <a:ext cx="5631815" cy="523240"/>
          </a:xfrm>
          <a:prstGeom prst="rect">
            <a:avLst/>
          </a:prstGeom>
          <a:solidFill>
            <a:srgbClr val="FDE9D8"/>
          </a:solidFill>
        </p:spPr>
        <p:txBody>
          <a:bodyPr wrap="square" lIns="0" tIns="40640" rIns="0" bIns="0" rtlCol="0" vert="horz">
            <a:spAutoFit/>
          </a:bodyPr>
          <a:lstStyle/>
          <a:p>
            <a:pPr marL="90805" marR="185420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Arial"/>
                <a:cs typeface="Arial"/>
              </a:rPr>
              <a:t>Revised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&amp;</a:t>
            </a:r>
            <a:r>
              <a:rPr dirty="0" sz="1400" spc="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Excellent:</a:t>
            </a:r>
            <a:r>
              <a:rPr dirty="0" sz="1400" spc="7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  <a:hlinkClick r:id="rId5"/>
              </a:rPr>
              <a:t>https://www.nngroup.com/articles/ten-usability-</a:t>
            </a:r>
            <a:r>
              <a:rPr dirty="0" sz="1400" spc="-10">
                <a:latin typeface="Arial"/>
                <a:cs typeface="Arial"/>
              </a:rPr>
              <a:t> heuristics/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83525" y="1518417"/>
            <a:ext cx="6974205" cy="283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We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looked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at: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5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dimensions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Usability: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Learnability,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Efficiency, Memorability,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&amp;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Satisfaction</a:t>
            </a:r>
            <a:endParaRPr sz="2400">
              <a:latin typeface="Arial"/>
              <a:cs typeface="Arial"/>
            </a:endParaRPr>
          </a:p>
          <a:p>
            <a:pPr marL="355600" marR="467359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4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aspects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design: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Conceptual,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Information </a:t>
            </a:r>
            <a:r>
              <a:rPr dirty="0" sz="2400">
                <a:latin typeface="Arial"/>
                <a:cs typeface="Arial"/>
              </a:rPr>
              <a:t>architecture,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Interaction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design,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Visual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Arial"/>
                <a:cs typeface="Arial"/>
              </a:rPr>
              <a:t>Evaluation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heuristics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Nielsen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Summary</a:t>
            </a:r>
            <a:endParaRPr sz="360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51650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session?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Question</a:t>
            </a:r>
            <a:endParaRPr sz="360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383525" y="1519820"/>
            <a:ext cx="73907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Democratic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Party,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thousands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votes,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instead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Reform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Party.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9472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Information </a:t>
            </a:r>
            <a:r>
              <a:rPr dirty="0" sz="3300" spc="-10"/>
              <a:t>architecture: </a:t>
            </a:r>
            <a:r>
              <a:rPr dirty="0" sz="3300"/>
              <a:t>Example of poor </a:t>
            </a:r>
            <a:r>
              <a:rPr dirty="0" sz="3300" spc="-10"/>
              <a:t>organization</a:t>
            </a:r>
            <a:endParaRPr sz="3300"/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2324100"/>
            <a:ext cx="7242629" cy="4412343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4" name="object 14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1" name="object 21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Elegance</a:t>
            </a:r>
            <a:r>
              <a:rPr dirty="0" sz="3600" spc="-10"/>
              <a:t> </a:t>
            </a:r>
            <a:r>
              <a:rPr dirty="0" sz="3600"/>
              <a:t>&amp;</a:t>
            </a:r>
            <a:r>
              <a:rPr dirty="0" sz="3600" spc="-5"/>
              <a:t> </a:t>
            </a:r>
            <a:r>
              <a:rPr dirty="0" sz="3600" spc="-10"/>
              <a:t>Simplicity</a:t>
            </a:r>
            <a:endParaRPr sz="3600"/>
          </a:p>
        </p:txBody>
      </p:sp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4120" y="1712731"/>
            <a:ext cx="4860561" cy="418043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33470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Hope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have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handout.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71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About</a:t>
            </a:r>
            <a:r>
              <a:rPr dirty="0" sz="3600" spc="-9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the</a:t>
            </a:r>
            <a:r>
              <a:rPr dirty="0" sz="3600" spc="-9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course</a:t>
            </a:r>
            <a:endParaRPr sz="360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1" name="object 11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8" name="object 1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0" y="685800"/>
            <a:ext cx="1066800" cy="72866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Balance</a:t>
            </a:r>
            <a:endParaRPr sz="3600"/>
          </a:p>
        </p:txBody>
      </p:sp>
      <p:sp>
        <p:nvSpPr>
          <p:cNvPr id="23" name="object 23" descr=""/>
          <p:cNvSpPr txBox="1"/>
          <p:nvPr/>
        </p:nvSpPr>
        <p:spPr>
          <a:xfrm>
            <a:off x="393050" y="6057598"/>
            <a:ext cx="7320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Source: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  <a:hlinkClick r:id="rId4"/>
              </a:rPr>
              <a:t>https://www.interaction-</a:t>
            </a:r>
            <a:r>
              <a:rPr dirty="0" sz="1800">
                <a:latin typeface="Arial"/>
                <a:cs typeface="Arial"/>
                <a:hlinkClick r:id="rId4"/>
              </a:rPr>
              <a:t>design.org/literature/topics/visual-</a:t>
            </a:r>
            <a:r>
              <a:rPr dirty="0" sz="1800" spc="-10">
                <a:latin typeface="Arial"/>
                <a:cs typeface="Arial"/>
                <a:hlinkClick r:id="rId4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" y="1930400"/>
            <a:ext cx="8229600" cy="3643311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8537" y="5449625"/>
            <a:ext cx="2553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thinking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10525" y="1469020"/>
            <a:ext cx="3094355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Steps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thinking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study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69225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8862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thinking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human-</a:t>
            </a:r>
            <a:r>
              <a:rPr dirty="0" sz="2000">
                <a:latin typeface="Arial"/>
                <a:cs typeface="Arial"/>
              </a:rPr>
              <a:t>centered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innovation— </a:t>
            </a:r>
            <a:r>
              <a:rPr dirty="0" sz="2000">
                <a:latin typeface="Arial"/>
                <a:cs typeface="Arial"/>
              </a:rPr>
              <a:t>anchored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understanding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customer’s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needs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thinking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believes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Innovation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powered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thorough </a:t>
            </a:r>
            <a:r>
              <a:rPr dirty="0" sz="2000">
                <a:latin typeface="Arial"/>
                <a:cs typeface="Arial"/>
              </a:rPr>
              <a:t>understanding,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direct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observation,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want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lives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47952"/>
            <a:ext cx="7736205" cy="509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Font typeface="Arial"/>
              <a:buChar char="•"/>
              <a:tabLst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Empathize: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face</a:t>
            </a:r>
            <a:r>
              <a:rPr dirty="0" sz="1800" spc="-10">
                <a:latin typeface="Arial"/>
                <a:cs typeface="Arial"/>
              </a:rPr>
              <a:t> through </a:t>
            </a:r>
            <a:r>
              <a:rPr dirty="0" sz="1800">
                <a:latin typeface="Arial"/>
                <a:cs typeface="Arial"/>
              </a:rPr>
              <a:t>conducting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interviews,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empathy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maps,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listening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user </a:t>
            </a:r>
            <a:r>
              <a:rPr dirty="0" sz="1800" spc="-10">
                <a:latin typeface="Arial"/>
                <a:cs typeface="Arial"/>
              </a:rPr>
              <a:t>stories.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11111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Define: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Organizing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analyzing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research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information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concise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statement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possible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hypothesis.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11111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Ideate: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brainstorming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phase.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wide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variety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possible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evaluate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-20">
                <a:latin typeface="Arial"/>
                <a:cs typeface="Arial"/>
              </a:rPr>
              <a:t> one.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55600" marR="295910" indent="-342900">
              <a:lnSpc>
                <a:spcPct val="100000"/>
              </a:lnSpc>
              <a:buClr>
                <a:srgbClr val="101141"/>
              </a:buClr>
              <a:buSzPct val="111111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Prototype: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Turning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physical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representation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user’s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greater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detail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complexity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iteration.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marR="27940" indent="-342900">
              <a:lnSpc>
                <a:spcPct val="100000"/>
              </a:lnSpc>
              <a:buClr>
                <a:srgbClr val="101141"/>
              </a:buClr>
              <a:buSzPct val="111111"/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spc="-10" b="1">
                <a:latin typeface="Arial"/>
                <a:cs typeface="Arial"/>
              </a:rPr>
              <a:t>Test: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Putting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prototype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determining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reduced</a:t>
            </a:r>
            <a:r>
              <a:rPr dirty="0" sz="1800" spc="-10">
                <a:latin typeface="Arial"/>
                <a:cs typeface="Arial"/>
              </a:rPr>
              <a:t> friction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frustration.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5</a:t>
            </a:r>
            <a:r>
              <a:rPr dirty="0" sz="3600" spc="-30"/>
              <a:t> </a:t>
            </a:r>
            <a:r>
              <a:rPr dirty="0" sz="3600"/>
              <a:t>steps</a:t>
            </a:r>
            <a:r>
              <a:rPr dirty="0" sz="3600" spc="-15"/>
              <a:t> </a:t>
            </a:r>
            <a:r>
              <a:rPr dirty="0" sz="3600"/>
              <a:t>of</a:t>
            </a:r>
            <a:r>
              <a:rPr dirty="0" sz="3600" spc="-10"/>
              <a:t> </a:t>
            </a:r>
            <a:r>
              <a:rPr dirty="0" sz="3600"/>
              <a:t>Design</a:t>
            </a:r>
            <a:r>
              <a:rPr dirty="0" sz="3600" spc="-15"/>
              <a:t> </a:t>
            </a:r>
            <a:r>
              <a:rPr dirty="0" sz="3600" spc="-10"/>
              <a:t>Thinking</a:t>
            </a:r>
            <a:endParaRPr sz="360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4845050" cy="403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Problem </a:t>
            </a:r>
            <a:r>
              <a:rPr dirty="0" sz="1800" spc="-10">
                <a:latin typeface="Arial"/>
                <a:cs typeface="Arial"/>
              </a:rPr>
              <a:t>statement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Kaiser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hospitals,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nurses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routinely</a:t>
            </a:r>
            <a:r>
              <a:rPr dirty="0" sz="1800" spc="-10">
                <a:latin typeface="Arial"/>
                <a:cs typeface="Arial"/>
              </a:rPr>
              <a:t> spent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45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minutes 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shift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nurses’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station,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debriefing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departing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shift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status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patients</a:t>
            </a:r>
            <a:endParaRPr sz="1800">
              <a:latin typeface="Arial"/>
              <a:cs typeface="Arial"/>
            </a:endParaRPr>
          </a:p>
          <a:p>
            <a:pPr marL="355600" marR="825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Nurses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often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failed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things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mattered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patients,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such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previous </a:t>
            </a:r>
            <a:r>
              <a:rPr dirty="0" sz="1800">
                <a:latin typeface="Arial"/>
                <a:cs typeface="Arial"/>
              </a:rPr>
              <a:t>shift,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family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members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them,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certain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0">
                <a:latin typeface="Arial"/>
                <a:cs typeface="Arial"/>
              </a:rPr>
              <a:t> therapies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administered.</a:t>
            </a:r>
            <a:endParaRPr sz="1800">
              <a:latin typeface="Arial"/>
              <a:cs typeface="Arial"/>
            </a:endParaRPr>
          </a:p>
          <a:p>
            <a:pPr marL="355600" marR="36322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shift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felt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care.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design</a:t>
            </a:r>
            <a:r>
              <a:rPr dirty="0" spc="-10"/>
              <a:t> </a:t>
            </a:r>
            <a:r>
              <a:rPr dirty="0"/>
              <a:t>thinking</a:t>
            </a:r>
            <a:r>
              <a:rPr dirty="0" spc="-5"/>
              <a:t> </a:t>
            </a:r>
            <a:r>
              <a:rPr dirty="0" spc="-25"/>
              <a:t>at </a:t>
            </a:r>
            <a:r>
              <a:rPr dirty="0"/>
              <a:t>Kaiser</a:t>
            </a:r>
            <a:r>
              <a:rPr dirty="0" spc="-30"/>
              <a:t> </a:t>
            </a:r>
            <a:r>
              <a:rPr dirty="0" spc="-10"/>
              <a:t>hospital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3100" y="1498600"/>
            <a:ext cx="3279775" cy="2354709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49845" cy="3928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algn="r" marL="342900" marR="640080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42900" algn="l"/>
                <a:tab pos="3435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emerged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shift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nurses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algn="r" marR="6108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information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nurses’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station.</a:t>
            </a:r>
            <a:endParaRPr sz="1800">
              <a:latin typeface="Arial"/>
              <a:cs typeface="Arial"/>
            </a:endParaRPr>
          </a:p>
          <a:p>
            <a:pPr marL="355600" marR="22288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week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prototype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included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new </a:t>
            </a:r>
            <a:r>
              <a:rPr dirty="0" sz="1800">
                <a:latin typeface="Arial"/>
                <a:cs typeface="Arial"/>
              </a:rPr>
              <a:t>procedures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nurses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up </a:t>
            </a:r>
            <a:r>
              <a:rPr dirty="0" sz="1800">
                <a:latin typeface="Arial"/>
                <a:cs typeface="Arial"/>
              </a:rPr>
              <a:t>previous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shift-change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ones.</a:t>
            </a:r>
            <a:endParaRPr sz="1800">
              <a:latin typeface="Arial"/>
              <a:cs typeface="Arial"/>
            </a:endParaRPr>
          </a:p>
          <a:p>
            <a:pPr marL="355600" marR="66484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input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information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shift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than </a:t>
            </a:r>
            <a:r>
              <a:rPr dirty="0" sz="1800">
                <a:latin typeface="Arial"/>
                <a:cs typeface="Arial"/>
              </a:rPr>
              <a:t>scrambling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on.</a:t>
            </a:r>
            <a:endParaRPr sz="1800">
              <a:latin typeface="Arial"/>
              <a:cs typeface="Arial"/>
            </a:endParaRPr>
          </a:p>
          <a:p>
            <a:pPr marL="355600" marR="24511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software collated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data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 format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customized for </a:t>
            </a:r>
            <a:r>
              <a:rPr dirty="0" sz="1800" spc="-20">
                <a:latin typeface="Arial"/>
                <a:cs typeface="Arial"/>
              </a:rPr>
              <a:t>each </a:t>
            </a:r>
            <a:r>
              <a:rPr dirty="0" sz="1800">
                <a:latin typeface="Arial"/>
                <a:cs typeface="Arial"/>
              </a:rPr>
              <a:t>nurse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start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shift.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both</a:t>
            </a:r>
            <a:r>
              <a:rPr dirty="0" sz="1800" spc="-10">
                <a:latin typeface="Arial"/>
                <a:cs typeface="Arial"/>
              </a:rPr>
              <a:t> higher-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 transfer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reduced </a:t>
            </a:r>
            <a:r>
              <a:rPr dirty="0" sz="1800" spc="-20">
                <a:latin typeface="Arial"/>
                <a:cs typeface="Arial"/>
              </a:rPr>
              <a:t>prep </a:t>
            </a:r>
            <a:r>
              <a:rPr dirty="0" sz="1800">
                <a:latin typeface="Arial"/>
                <a:cs typeface="Arial"/>
              </a:rPr>
              <a:t>time,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permitting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earlier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better-</a:t>
            </a:r>
            <a:r>
              <a:rPr dirty="0" sz="1800">
                <a:latin typeface="Arial"/>
                <a:cs typeface="Arial"/>
              </a:rPr>
              <a:t>informed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contact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patients.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274657"/>
            <a:ext cx="506476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Example of design thinking </a:t>
            </a:r>
            <a:r>
              <a:rPr dirty="0" sz="2800" spc="-25"/>
              <a:t>at </a:t>
            </a:r>
            <a:r>
              <a:rPr dirty="0" sz="2800"/>
              <a:t>Kaiser</a:t>
            </a:r>
            <a:r>
              <a:rPr dirty="0" sz="2800" spc="-30"/>
              <a:t> </a:t>
            </a:r>
            <a:r>
              <a:rPr dirty="0" sz="2800" spc="-10"/>
              <a:t>hospital</a:t>
            </a:r>
            <a:endParaRPr sz="280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22870" cy="3550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Method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55600" marR="6032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included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strategist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(formerly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nurse),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 </a:t>
            </a:r>
            <a:r>
              <a:rPr dirty="0" sz="2000" spc="-10">
                <a:latin typeface="Arial"/>
                <a:cs typeface="Arial"/>
              </a:rPr>
              <a:t>organizational-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specialist, 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technology expert,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designer,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union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representative,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designers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from </a:t>
            </a:r>
            <a:r>
              <a:rPr dirty="0" sz="2000" spc="-10">
                <a:latin typeface="Arial"/>
                <a:cs typeface="Arial"/>
              </a:rPr>
              <a:t>IDEO.</a:t>
            </a:r>
            <a:endParaRPr sz="2000">
              <a:latin typeface="Arial"/>
              <a:cs typeface="Arial"/>
            </a:endParaRPr>
          </a:p>
          <a:p>
            <a:pPr marL="355600" marR="4635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innovation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frontline</a:t>
            </a:r>
            <a:r>
              <a:rPr dirty="0" sz="2000" spc="-10">
                <a:latin typeface="Arial"/>
                <a:cs typeface="Arial"/>
              </a:rPr>
              <a:t> practitioners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hospitals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Close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observation,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combined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brainstorming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rapid </a:t>
            </a:r>
            <a:r>
              <a:rPr dirty="0" sz="2000">
                <a:latin typeface="Arial"/>
                <a:cs typeface="Arial"/>
              </a:rPr>
              <a:t>prototyping,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procedures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radically </a:t>
            </a:r>
            <a:r>
              <a:rPr dirty="0" sz="2000">
                <a:latin typeface="Arial"/>
                <a:cs typeface="Arial"/>
              </a:rPr>
              <a:t>streamlined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exchange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between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shifts.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design</a:t>
            </a:r>
            <a:r>
              <a:rPr dirty="0" spc="-10"/>
              <a:t> </a:t>
            </a:r>
            <a:r>
              <a:rPr dirty="0"/>
              <a:t>thinking</a:t>
            </a:r>
            <a:r>
              <a:rPr dirty="0" spc="-5"/>
              <a:t> </a:t>
            </a:r>
            <a:r>
              <a:rPr dirty="0" spc="-25"/>
              <a:t>at </a:t>
            </a:r>
            <a:r>
              <a:rPr dirty="0"/>
              <a:t>Kaiser</a:t>
            </a:r>
            <a:r>
              <a:rPr dirty="0" spc="-30"/>
              <a:t> </a:t>
            </a:r>
            <a:r>
              <a:rPr dirty="0" spc="-10"/>
              <a:t>hospital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256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travel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elderly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navigate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airport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25" y="424251"/>
            <a:ext cx="5037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70C0"/>
                </a:solidFill>
                <a:latin typeface="Arial"/>
                <a:cs typeface="Arial"/>
              </a:rPr>
              <a:t>Case</a:t>
            </a:r>
            <a:r>
              <a:rPr dirty="0" sz="3600" spc="-25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70C0"/>
                </a:solidFill>
                <a:latin typeface="Arial"/>
                <a:cs typeface="Arial"/>
              </a:rPr>
              <a:t>study:</a:t>
            </a:r>
            <a:r>
              <a:rPr dirty="0" sz="3600" spc="-15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70C0"/>
                </a:solidFill>
                <a:latin typeface="Arial"/>
                <a:cs typeface="Arial"/>
              </a:rPr>
              <a:t>ANA</a:t>
            </a:r>
            <a:r>
              <a:rPr dirty="0" sz="3600" spc="-150" b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3600" spc="-50" b="1">
                <a:solidFill>
                  <a:srgbClr val="0070C0"/>
                </a:solidFill>
                <a:latin typeface="Arial"/>
                <a:cs typeface="Arial"/>
              </a:rPr>
              <a:t>Tomo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588" y="2436595"/>
            <a:ext cx="5700511" cy="2903653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80959" cy="378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Arial"/>
                <a:cs typeface="Arial"/>
              </a:rPr>
              <a:t>Challenge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Japan’s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biggest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airline.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pool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businessmen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seeks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adjust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Japan’s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upcoming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demographic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circumstances: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aging</a:t>
            </a:r>
            <a:r>
              <a:rPr dirty="0" sz="2000" spc="-10">
                <a:latin typeface="Arial"/>
                <a:cs typeface="Arial"/>
              </a:rPr>
              <a:t> society.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cherish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retired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businessmen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accompanied </a:t>
            </a: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throughout their </a:t>
            </a:r>
            <a:r>
              <a:rPr dirty="0" sz="2000" spc="-10">
                <a:latin typeface="Arial"/>
                <a:cs typeface="Arial"/>
              </a:rPr>
              <a:t>careers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424251"/>
            <a:ext cx="50374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150"/>
              <a:t> </a:t>
            </a:r>
            <a:r>
              <a:rPr dirty="0" sz="3600"/>
              <a:t>ANA</a:t>
            </a:r>
            <a:r>
              <a:rPr dirty="0" sz="3600" spc="-150"/>
              <a:t> </a:t>
            </a:r>
            <a:r>
              <a:rPr dirty="0" sz="3600" spc="-50"/>
              <a:t>Tomo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83540" y="1583258"/>
            <a:ext cx="4587875" cy="251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67665" indent="-34353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SzPct val="120000"/>
              <a:buChar char="•"/>
              <a:tabLst>
                <a:tab pos="367665" algn="l"/>
                <a:tab pos="368300" algn="l"/>
              </a:tabLst>
            </a:pP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oftware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scenario</a:t>
            </a:r>
            <a:endParaRPr sz="2000">
              <a:latin typeface="Arial"/>
              <a:cs typeface="Arial"/>
            </a:endParaRPr>
          </a:p>
          <a:p>
            <a:pPr marL="367665" indent="-34353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20000"/>
              <a:buChar char="•"/>
              <a:tabLst>
                <a:tab pos="367665" algn="l"/>
                <a:tab pos="368300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spurring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industry?</a:t>
            </a:r>
            <a:endParaRPr sz="2000">
              <a:latin typeface="Arial"/>
              <a:cs typeface="Arial"/>
            </a:endParaRPr>
          </a:p>
          <a:p>
            <a:pPr marL="367665" indent="-34353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20000"/>
              <a:buChar char="•"/>
              <a:tabLst>
                <a:tab pos="367665" algn="l"/>
                <a:tab pos="368300" algn="l"/>
              </a:tabLst>
            </a:pP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categories</a:t>
            </a:r>
            <a:endParaRPr sz="2000">
              <a:latin typeface="Arial"/>
              <a:cs typeface="Arial"/>
            </a:endParaRPr>
          </a:p>
          <a:p>
            <a:pPr marL="367665" indent="-34353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20000"/>
              <a:buChar char="•"/>
              <a:tabLst>
                <a:tab pos="367665" algn="l"/>
                <a:tab pos="368300" algn="l"/>
              </a:tabLst>
            </a:pPr>
            <a:r>
              <a:rPr dirty="0" sz="2000">
                <a:latin typeface="Arial"/>
                <a:cs typeface="Arial"/>
              </a:rPr>
              <a:t>Project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  <a:p>
            <a:pPr marL="367665" indent="-34353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20000"/>
              <a:buChar char="•"/>
              <a:tabLst>
                <a:tab pos="367665" algn="l"/>
                <a:tab pos="368300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management?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Contents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6209030" cy="1251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Name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product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company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admire.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What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reason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you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admire this</a:t>
            </a:r>
            <a:r>
              <a:rPr dirty="0" sz="2400" spc="-10">
                <a:latin typeface="Arial"/>
                <a:cs typeface="Arial"/>
              </a:rPr>
              <a:t> company?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Sharing </a:t>
            </a:r>
            <a:r>
              <a:rPr dirty="0" sz="3600" spc="-10">
                <a:solidFill>
                  <a:srgbClr val="006FC0"/>
                </a:solidFill>
              </a:rPr>
              <a:t>thoughts</a:t>
            </a:r>
            <a:endParaRPr sz="360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89545" cy="408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Tomo,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travel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companion.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Tomo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portable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connected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object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active </a:t>
            </a:r>
            <a:r>
              <a:rPr dirty="0" sz="2000">
                <a:latin typeface="Arial"/>
                <a:cs typeface="Arial"/>
              </a:rPr>
              <a:t>retiree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mind.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833119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serves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elder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passengers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navigation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their </a:t>
            </a:r>
            <a:r>
              <a:rPr dirty="0" sz="2000">
                <a:latin typeface="Arial"/>
                <a:cs typeface="Arial"/>
              </a:rPr>
              <a:t>boarding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gate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airport.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Tomo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also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passengers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relevant,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informative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cues,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ensuring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 by its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customers’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side throughout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journey.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424251"/>
            <a:ext cx="50374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150"/>
              <a:t> </a:t>
            </a:r>
            <a:r>
              <a:rPr dirty="0" sz="3600"/>
              <a:t>ANA</a:t>
            </a:r>
            <a:r>
              <a:rPr dirty="0" sz="3600" spc="-150"/>
              <a:t> </a:t>
            </a:r>
            <a:r>
              <a:rPr dirty="0" sz="3600" spc="-50"/>
              <a:t>Tomo</a:t>
            </a:r>
            <a:endParaRPr sz="360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25" y="424251"/>
            <a:ext cx="50374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150"/>
              <a:t> </a:t>
            </a:r>
            <a:r>
              <a:rPr dirty="0" sz="3600"/>
              <a:t>ANA</a:t>
            </a:r>
            <a:r>
              <a:rPr dirty="0" sz="3600" spc="-150"/>
              <a:t> </a:t>
            </a:r>
            <a:r>
              <a:rPr dirty="0" sz="3600" spc="-50"/>
              <a:t>Tomo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933" y="1710254"/>
            <a:ext cx="8528978" cy="4244232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1223"/>
            <a:ext cx="7766050" cy="3652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Impact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298450" marR="133350" indent="-28575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Easily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understood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passengers,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ANA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Tomo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allows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enjoy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at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airport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approaching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gate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own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pace,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stress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free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01141"/>
              </a:buClr>
              <a:buFont typeface="Arial"/>
              <a:buChar char="•"/>
            </a:pPr>
            <a:endParaRPr sz="23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ANA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passengers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case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lost,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speeding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up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boarding</a:t>
            </a:r>
            <a:r>
              <a:rPr dirty="0" sz="1600" spc="-10">
                <a:latin typeface="Arial"/>
                <a:cs typeface="Arial"/>
              </a:rPr>
              <a:t> process.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01141"/>
              </a:buClr>
              <a:buFont typeface="Arial"/>
              <a:buChar char="•"/>
            </a:pPr>
            <a:endParaRPr sz="235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298450" algn="l"/>
                <a:tab pos="299085" algn="l"/>
              </a:tabLst>
            </a:pPr>
            <a:r>
              <a:rPr dirty="0" sz="1600">
                <a:latin typeface="Arial"/>
                <a:cs typeface="Arial"/>
              </a:rPr>
              <a:t>Currently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device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designed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duration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one's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airport,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future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expansions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include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duration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flight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even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duration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one's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travel.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ANA</a:t>
            </a:r>
            <a:r>
              <a:rPr dirty="0" sz="1600" spc="-12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Tomo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easily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become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future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ticket.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marL="12700" marR="4345305">
              <a:lnSpc>
                <a:spcPct val="120800"/>
              </a:lnSpc>
              <a:spcBef>
                <a:spcPts val="5"/>
              </a:spcBef>
            </a:pPr>
            <a:r>
              <a:rPr dirty="0" sz="1600">
                <a:latin typeface="Arial"/>
                <a:cs typeface="Arial"/>
              </a:rPr>
              <a:t>Ref: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https://sugar-network.org/</a:t>
            </a:r>
            <a:r>
              <a:rPr dirty="0" sz="16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https://www.me310kyoto.org/anatomo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424251"/>
            <a:ext cx="50374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150"/>
              <a:t> </a:t>
            </a:r>
            <a:r>
              <a:rPr dirty="0" sz="3600"/>
              <a:t>ANA</a:t>
            </a:r>
            <a:r>
              <a:rPr dirty="0" sz="3600" spc="-150"/>
              <a:t> </a:t>
            </a:r>
            <a:r>
              <a:rPr dirty="0" sz="3600" spc="-50"/>
              <a:t>Tomo</a:t>
            </a:r>
            <a:endParaRPr sz="360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35"/>
              <a:t> </a:t>
            </a:r>
            <a:r>
              <a:rPr dirty="0" sz="3600"/>
              <a:t>study:</a:t>
            </a:r>
            <a:r>
              <a:rPr dirty="0" sz="3600" spc="-25"/>
              <a:t> </a:t>
            </a:r>
            <a:r>
              <a:rPr dirty="0" sz="3600" spc="-10"/>
              <a:t>UberEats</a:t>
            </a:r>
            <a:endParaRPr sz="3600"/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6700" y="2387600"/>
            <a:ext cx="2656115" cy="224268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52782" y="5093574"/>
            <a:ext cx="44526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UberEats: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What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key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learnings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from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UberEats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example?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845425" cy="287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32384" indent="-28575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it’s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community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service,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physical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successfully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keep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mind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at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every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design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tempting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flashy, high-</a:t>
            </a:r>
            <a:r>
              <a:rPr dirty="0" sz="1800">
                <a:latin typeface="Arial"/>
                <a:cs typeface="Arial"/>
              </a:rPr>
              <a:t>tech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product.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Instead,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focus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asking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for.</a:t>
            </a:r>
            <a:endParaRPr sz="18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It’s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designers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become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disconnected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user.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Don’t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afraid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risks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immerse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yourself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lives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people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who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will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actually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interact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product.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implement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feedback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test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results.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Eventually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you’ll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iteration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potential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around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you.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25" y="5066362"/>
            <a:ext cx="7189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https://careerfoundry.com/en/blog/ux-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design/design-thinking-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examples/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12125" y="274657"/>
            <a:ext cx="43738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Key</a:t>
            </a:r>
            <a:r>
              <a:rPr dirty="0" sz="2800" spc="-10"/>
              <a:t> </a:t>
            </a:r>
            <a:r>
              <a:rPr dirty="0" sz="2800"/>
              <a:t>takeaways from</a:t>
            </a:r>
            <a:r>
              <a:rPr dirty="0" sz="2800" spc="-5"/>
              <a:t> </a:t>
            </a:r>
            <a:r>
              <a:rPr dirty="0" sz="2800"/>
              <a:t>the </a:t>
            </a:r>
            <a:r>
              <a:rPr dirty="0" sz="2800" spc="-50"/>
              <a:t>5 </a:t>
            </a:r>
            <a:r>
              <a:rPr dirty="0" sz="2800" spc="-10"/>
              <a:t>examples:</a:t>
            </a:r>
            <a:endParaRPr sz="2800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1"/>
            <a:ext cx="73533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learnings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studies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understanding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needs,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ideation,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prototyping,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iteration?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Homework</a:t>
            </a:r>
            <a:r>
              <a:rPr dirty="0" sz="3600" spc="-40"/>
              <a:t> </a:t>
            </a:r>
            <a:r>
              <a:rPr dirty="0" sz="3600"/>
              <a:t>case</a:t>
            </a:r>
            <a:r>
              <a:rPr dirty="0" sz="3600" spc="-30"/>
              <a:t> </a:t>
            </a:r>
            <a:r>
              <a:rPr dirty="0" sz="3600" spc="-10"/>
              <a:t>studies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100" y="3175000"/>
            <a:ext cx="1778000" cy="172243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8500" y="2984500"/>
            <a:ext cx="1876791" cy="181814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973531" y="5148717"/>
            <a:ext cx="2892425" cy="30797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latin typeface="Arial"/>
                <a:cs typeface="Arial"/>
              </a:rPr>
              <a:t>Case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studies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from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IDEO </a:t>
            </a:r>
            <a:r>
              <a:rPr dirty="0" sz="1400" spc="-10">
                <a:latin typeface="Arial"/>
                <a:cs typeface="Arial"/>
              </a:rPr>
              <a:t>company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712" y="5510832"/>
            <a:ext cx="20478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40925" y="3560142"/>
            <a:ext cx="428688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solidFill>
                  <a:srgbClr val="FFFFFF"/>
                </a:solidFill>
              </a:rPr>
              <a:t>Product </a:t>
            </a:r>
            <a:r>
              <a:rPr dirty="0" sz="3300" spc="-10">
                <a:solidFill>
                  <a:srgbClr val="FFFFFF"/>
                </a:solidFill>
              </a:rPr>
              <a:t>Management</a:t>
            </a:r>
            <a:endParaRPr sz="3300"/>
          </a:p>
        </p:txBody>
      </p:sp>
      <p:sp>
        <p:nvSpPr>
          <p:cNvPr id="12" name="object 12" descr=""/>
          <p:cNvSpPr txBox="1"/>
          <p:nvPr/>
        </p:nvSpPr>
        <p:spPr>
          <a:xfrm>
            <a:off x="2440925" y="4779341"/>
            <a:ext cx="265620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5054600" cy="4292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Agile </a:t>
            </a:r>
            <a:r>
              <a:rPr dirty="0" sz="2000" spc="-10">
                <a:latin typeface="Arial"/>
                <a:cs typeface="Arial"/>
              </a:rPr>
              <a:t>framework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Sprint </a:t>
            </a:r>
            <a:r>
              <a:rPr dirty="0" sz="2000" spc="-10">
                <a:latin typeface="Arial"/>
                <a:cs typeface="Arial"/>
              </a:rPr>
              <a:t>phases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Agile team </a:t>
            </a:r>
            <a:r>
              <a:rPr dirty="0" sz="2000" spc="-10">
                <a:latin typeface="Arial"/>
                <a:cs typeface="Arial"/>
              </a:rPr>
              <a:t>structure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Estimation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Sprint </a:t>
            </a:r>
            <a:r>
              <a:rPr dirty="0" sz="2000" spc="-10">
                <a:latin typeface="Arial"/>
                <a:cs typeface="Arial"/>
              </a:rPr>
              <a:t>planning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Progress </a:t>
            </a:r>
            <a:r>
              <a:rPr dirty="0" sz="2000" spc="-10">
                <a:latin typeface="Arial"/>
                <a:cs typeface="Arial"/>
              </a:rPr>
              <a:t>tracking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Challenges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Agile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study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01141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01141"/>
              </a:buClr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Ref: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“Agile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Dummies”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Clayton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Agenda</a:t>
            </a:r>
            <a:endParaRPr sz="360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8033384" cy="3338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Traditional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Waterfall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major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drawback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late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detection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defects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Agile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breaks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short-duration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iterations,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enabling </a:t>
            </a: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detection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errors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Benefits</a:t>
            </a:r>
            <a:endParaRPr sz="20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Improved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quicker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Focus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implementing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greater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first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Transparency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progress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006FC0"/>
                </a:solidFill>
              </a:rPr>
              <a:t>Appendix</a:t>
            </a:r>
            <a:endParaRPr sz="360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6419850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Individuals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interactions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tools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Working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comprehensive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documentation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collaboration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contract</a:t>
            </a:r>
            <a:r>
              <a:rPr dirty="0" sz="2000" spc="-10">
                <a:latin typeface="Arial"/>
                <a:cs typeface="Arial"/>
              </a:rPr>
              <a:t> negotiation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Responding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following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Agile</a:t>
            </a:r>
            <a:r>
              <a:rPr dirty="0" sz="3600" spc="-35"/>
              <a:t> </a:t>
            </a:r>
            <a:r>
              <a:rPr dirty="0" sz="3600"/>
              <a:t>manifesto</a:t>
            </a:r>
            <a:r>
              <a:rPr dirty="0" sz="3600" spc="-35"/>
              <a:t> </a:t>
            </a:r>
            <a:r>
              <a:rPr dirty="0" sz="3600" spc="-10"/>
              <a:t>(Agile values)</a:t>
            </a:r>
            <a:endParaRPr sz="360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6199587"/>
            <a:ext cx="41014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Source: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“Agile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Dummies”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Clayton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Agile</a:t>
            </a:r>
            <a:r>
              <a:rPr dirty="0" sz="3600" spc="-25"/>
              <a:t> </a:t>
            </a:r>
            <a:r>
              <a:rPr dirty="0" sz="3600" spc="-10"/>
              <a:t>framework</a:t>
            </a:r>
            <a:endParaRPr sz="3600"/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2590800"/>
            <a:ext cx="89916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3525" y="166420"/>
            <a:ext cx="6164580" cy="1052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900"/>
              <a:t>Sprint phases: </a:t>
            </a:r>
            <a:r>
              <a:rPr dirty="0" sz="2900" spc="-10"/>
              <a:t>Planning, </a:t>
            </a:r>
            <a:r>
              <a:rPr dirty="0" sz="2900"/>
              <a:t>Execution,</a:t>
            </a:r>
            <a:r>
              <a:rPr dirty="0" sz="2900" spc="-10"/>
              <a:t> </a:t>
            </a:r>
            <a:r>
              <a:rPr dirty="0" sz="2900"/>
              <a:t>Review</a:t>
            </a:r>
            <a:r>
              <a:rPr dirty="0" sz="2900" spc="-15"/>
              <a:t> </a:t>
            </a:r>
            <a:r>
              <a:rPr dirty="0" sz="2900"/>
              <a:t>&amp;</a:t>
            </a:r>
            <a:r>
              <a:rPr dirty="0" sz="2900" spc="-10"/>
              <a:t> Retrospective</a:t>
            </a:r>
            <a:endParaRPr sz="29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447800"/>
            <a:ext cx="7543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Agile</a:t>
            </a:r>
            <a:r>
              <a:rPr dirty="0" sz="3600" spc="-25"/>
              <a:t> </a:t>
            </a:r>
            <a:r>
              <a:rPr dirty="0" sz="3600" spc="-20"/>
              <a:t>team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700" y="1943100"/>
            <a:ext cx="6267450" cy="3636961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2596"/>
            <a:ext cx="7133590" cy="43611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000">
                <a:latin typeface="Arial"/>
                <a:cs typeface="Arial"/>
              </a:rPr>
              <a:t>Product </a:t>
            </a:r>
            <a:r>
              <a:rPr dirty="0" sz="2000" spc="-10">
                <a:latin typeface="Arial"/>
                <a:cs typeface="Arial"/>
              </a:rPr>
              <a:t>owner: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Expert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need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Prioritizes </a:t>
            </a:r>
            <a:r>
              <a:rPr dirty="0" sz="1800" spc="-10"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acceptance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Scrum master /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Agile </a:t>
            </a:r>
            <a:r>
              <a:rPr dirty="0" sz="2000" spc="-10">
                <a:latin typeface="Arial"/>
                <a:cs typeface="Arial"/>
              </a:rPr>
              <a:t>coach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Expert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Agile </a:t>
            </a:r>
            <a:r>
              <a:rPr dirty="0" sz="1800" spc="-1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Communicate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stakeholders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Clears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roadblocks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team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Multi-skilled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environment,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automate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continuous</a:t>
            </a:r>
            <a:endParaRPr sz="18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integration,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refactoring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Agile</a:t>
            </a:r>
            <a:r>
              <a:rPr dirty="0" sz="3600" spc="-25"/>
              <a:t> </a:t>
            </a:r>
            <a:r>
              <a:rPr dirty="0" sz="3600"/>
              <a:t>team:</a:t>
            </a:r>
            <a:r>
              <a:rPr dirty="0" sz="3600" spc="-20"/>
              <a:t> </a:t>
            </a:r>
            <a:r>
              <a:rPr dirty="0" sz="3600"/>
              <a:t>Roles</a:t>
            </a:r>
            <a:r>
              <a:rPr dirty="0" sz="3600" spc="-25"/>
              <a:t> and </a:t>
            </a:r>
            <a:r>
              <a:rPr dirty="0" sz="3600" spc="-10"/>
              <a:t>responsibilities</a:t>
            </a:r>
            <a:endParaRPr sz="360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339915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roles?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78065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Steps: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Identify </a:t>
            </a:r>
            <a:r>
              <a:rPr dirty="0" sz="2000" spc="-10">
                <a:latin typeface="Arial"/>
                <a:cs typeface="Arial"/>
              </a:rPr>
              <a:t>stakeholders.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Establish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requirements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roadmap.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Prioritize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requirements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dependencies.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Estimate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  <a:p>
            <a:pPr marL="355600" marR="10922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Determine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high-</a:t>
            </a:r>
            <a:r>
              <a:rPr dirty="0" sz="2000">
                <a:latin typeface="Arial"/>
                <a:cs typeface="Arial"/>
              </a:rPr>
              <a:t>level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frames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releasing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functionality to the </a:t>
            </a:r>
            <a:r>
              <a:rPr dirty="0" sz="2000" spc="-10"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</a:t>
            </a:r>
            <a:r>
              <a:rPr dirty="0" sz="3600" spc="-10"/>
              <a:t>Roadmap</a:t>
            </a:r>
            <a:endParaRPr sz="360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052762" y="1748420"/>
            <a:ext cx="27349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Home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loan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Requirements,</a:t>
            </a:r>
            <a:r>
              <a:rPr dirty="0" sz="3600" spc="-55"/>
              <a:t> </a:t>
            </a:r>
            <a:r>
              <a:rPr dirty="0" sz="3600"/>
              <a:t>User</a:t>
            </a:r>
            <a:r>
              <a:rPr dirty="0" sz="3600" spc="-40"/>
              <a:t> </a:t>
            </a:r>
            <a:r>
              <a:rPr dirty="0" sz="3600" spc="-10"/>
              <a:t>stories, </a:t>
            </a:r>
            <a:r>
              <a:rPr dirty="0" sz="3600"/>
              <a:t>Release</a:t>
            </a:r>
            <a:r>
              <a:rPr dirty="0" sz="3600" spc="-45"/>
              <a:t> </a:t>
            </a:r>
            <a:r>
              <a:rPr dirty="0" sz="3600" spc="-20"/>
              <a:t>plan</a:t>
            </a:r>
            <a:endParaRPr sz="3600"/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" y="2514600"/>
            <a:ext cx="874077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" y="1714500"/>
            <a:ext cx="7248525" cy="4086225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Product</a:t>
            </a:r>
            <a:r>
              <a:rPr dirty="0" sz="3600" spc="-30"/>
              <a:t> </a:t>
            </a:r>
            <a:r>
              <a:rPr dirty="0" sz="3600"/>
              <a:t>features,</a:t>
            </a:r>
            <a:r>
              <a:rPr dirty="0" sz="3600" spc="-20"/>
              <a:t> </a:t>
            </a:r>
            <a:r>
              <a:rPr dirty="0" sz="3600" spc="-35"/>
              <a:t>Priority, </a:t>
            </a:r>
            <a:r>
              <a:rPr dirty="0" sz="3600"/>
              <a:t>Estimation,</a:t>
            </a:r>
            <a:r>
              <a:rPr dirty="0" sz="3600" spc="-25"/>
              <a:t> </a:t>
            </a:r>
            <a:r>
              <a:rPr dirty="0" sz="3600"/>
              <a:t>Release</a:t>
            </a:r>
            <a:r>
              <a:rPr dirty="0" sz="3600" spc="-20"/>
              <a:t> plan</a:t>
            </a:r>
            <a:endParaRPr sz="3600"/>
          </a:p>
        </p:txBody>
      </p:sp>
      <p:sp>
        <p:nvSpPr>
          <p:cNvPr id="18" name="object 18" descr=""/>
          <p:cNvSpPr txBox="1"/>
          <p:nvPr/>
        </p:nvSpPr>
        <p:spPr>
          <a:xfrm>
            <a:off x="383525" y="6209997"/>
            <a:ext cx="6355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Source: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  <a:hlinkClick r:id="rId4"/>
              </a:rPr>
              <a:t>https://www.scrum-institute.org/Release_Planning.php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3117850" cy="736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Estimation </a:t>
            </a:r>
            <a:r>
              <a:rPr dirty="0" sz="2000" spc="-10">
                <a:latin typeface="Arial"/>
                <a:cs typeface="Arial"/>
              </a:rPr>
              <a:t>Poker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Affinity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estimating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Estimation </a:t>
            </a:r>
            <a:r>
              <a:rPr dirty="0" sz="3600" spc="-10"/>
              <a:t>techniques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542280" cy="267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Zoom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Simplified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Cisco</a:t>
            </a:r>
            <a:r>
              <a:rPr dirty="0" sz="1800" spc="-20">
                <a:latin typeface="Arial"/>
                <a:cs typeface="Arial"/>
              </a:rPr>
              <a:t> Webex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Ola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platform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Postman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Eco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system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API</a:t>
            </a:r>
            <a:r>
              <a:rPr dirty="0" sz="1800" spc="-10">
                <a:latin typeface="Arial"/>
                <a:cs typeface="Arial"/>
              </a:rPr>
              <a:t> development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Slack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Simplified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collaboration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Twilio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Tool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Integrate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messaging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Kissflow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workflow implementation</a:t>
            </a:r>
            <a:r>
              <a:rPr dirty="0" sz="1800" spc="-10">
                <a:latin typeface="Arial"/>
                <a:cs typeface="Arial"/>
              </a:rPr>
              <a:t> easily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Rivigo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logistics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MyGate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Spotted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Examples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of </a:t>
            </a:r>
            <a:r>
              <a:rPr dirty="0" sz="3600" spc="-10">
                <a:solidFill>
                  <a:srgbClr val="006FC0"/>
                </a:solidFill>
              </a:rPr>
              <a:t>Products</a:t>
            </a:r>
            <a:endParaRPr sz="360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Estimation </a:t>
            </a:r>
            <a:r>
              <a:rPr dirty="0" sz="3600" spc="-10"/>
              <a:t>poker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1460500"/>
            <a:ext cx="3652837" cy="90646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83525" y="2465085"/>
            <a:ext cx="8390890" cy="3326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5280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Poker </a:t>
            </a:r>
            <a:r>
              <a:rPr dirty="0" sz="1800" spc="-10">
                <a:latin typeface="Arial"/>
                <a:cs typeface="Arial"/>
              </a:rPr>
              <a:t>cards</a:t>
            </a:r>
            <a:endParaRPr sz="1800">
              <a:latin typeface="Arial"/>
              <a:cs typeface="Arial"/>
            </a:endParaRPr>
          </a:p>
          <a:p>
            <a:pPr algn="ctr" marL="3529329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Numbers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represent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relative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effort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stories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Steps: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Provide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poker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cards.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agrees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5.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owner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reads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high-</a:t>
            </a:r>
            <a:r>
              <a:rPr dirty="0" sz="2000">
                <a:latin typeface="Arial"/>
                <a:cs typeface="Arial"/>
              </a:rPr>
              <a:t>priority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story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player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card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representing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involved</a:t>
            </a:r>
            <a:endParaRPr sz="2000">
              <a:latin typeface="Arial"/>
              <a:cs typeface="Arial"/>
            </a:endParaRPr>
          </a:p>
          <a:p>
            <a:pPr marL="355600" marR="66357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players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points: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discuss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assumptions,</a:t>
            </a:r>
            <a:r>
              <a:rPr dirty="0" sz="2000" spc="-25">
                <a:latin typeface="Arial"/>
                <a:cs typeface="Arial"/>
              </a:rPr>
              <a:t> re- </a:t>
            </a:r>
            <a:r>
              <a:rPr dirty="0" sz="2000">
                <a:latin typeface="Arial"/>
                <a:cs typeface="Arial"/>
              </a:rPr>
              <a:t>evaluate.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differ,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breakdown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story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750809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  <a:tab pos="6043930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typical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cards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Fibonacci</a:t>
            </a:r>
            <a:r>
              <a:rPr dirty="0" u="sng" sz="2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sequence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8,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14541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reason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Fibonacci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sequence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instead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simply </a:t>
            </a:r>
            <a:r>
              <a:rPr dirty="0" sz="2000">
                <a:latin typeface="Arial"/>
                <a:cs typeface="Arial"/>
              </a:rPr>
              <a:t>doubling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subsequent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 </a:t>
            </a:r>
            <a:r>
              <a:rPr dirty="0" sz="2000">
                <a:latin typeface="Arial"/>
                <a:cs typeface="Arial"/>
              </a:rPr>
              <a:t>exactly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double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another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misleadingly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precise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16383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numbers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deck,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accurately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effort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estimated,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broken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down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Estimation </a:t>
            </a:r>
            <a:r>
              <a:rPr dirty="0" sz="3600" spc="-10"/>
              <a:t>Poker</a:t>
            </a:r>
            <a:endParaRPr sz="3600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3525" y="155134"/>
            <a:ext cx="3863340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Example of </a:t>
            </a:r>
            <a:r>
              <a:rPr dirty="0" sz="3600" spc="-10"/>
              <a:t>Poker estimation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" y="1714500"/>
            <a:ext cx="7248525" cy="408622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83525" y="6209997"/>
            <a:ext cx="6355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Source: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  <a:hlinkClick r:id="rId4"/>
              </a:rPr>
              <a:t>https://www.scrum-institute.org/Release_Planning.php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8049259" cy="358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286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Hotel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Room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Reservation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Mobile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app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travellers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move,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 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hard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hotel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reservation </a:t>
            </a:r>
            <a:r>
              <a:rPr dirty="0" sz="2000">
                <a:latin typeface="Arial"/>
                <a:cs typeface="Arial"/>
              </a:rPr>
              <a:t>since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laptop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reservations.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would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really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convenient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friendly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mobile app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made </a:t>
            </a:r>
            <a:r>
              <a:rPr dirty="0" sz="2000" spc="-10">
                <a:latin typeface="Arial"/>
                <a:cs typeface="Arial"/>
              </a:rPr>
              <a:t>available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hotel.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algn="just" marL="355600" marR="363220" indent="-3429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mobile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extremely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should </a:t>
            </a:r>
            <a:r>
              <a:rPr dirty="0" sz="2000">
                <a:latin typeface="Arial"/>
                <a:cs typeface="Arial"/>
              </a:rPr>
              <a:t>support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Check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availability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room,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rooms,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booking,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etc.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stay,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0">
                <a:latin typeface="Arial"/>
                <a:cs typeface="Arial"/>
              </a:rPr>
              <a:t> allow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feedback.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2596"/>
            <a:ext cx="3144520" cy="363982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000" b="1">
                <a:latin typeface="Arial"/>
                <a:cs typeface="Arial"/>
              </a:rPr>
              <a:t>User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booking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Messages from </a:t>
            </a:r>
            <a:r>
              <a:rPr dirty="0" sz="1800" spc="-10">
                <a:latin typeface="Arial"/>
                <a:cs typeface="Arial"/>
              </a:rPr>
              <a:t>hotel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Look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history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Check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loyalty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points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Cancel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booking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Request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Register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Login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Logout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3343275" cy="424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Prioritize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stories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Room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View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hotel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Look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history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Check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loyalty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Cancel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Request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Register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Login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Logout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3343275" cy="424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Prioritized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stories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Register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Login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Logout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Room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Cancel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Look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history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View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hotel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Check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loyalty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Request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6292850" cy="500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(Group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stories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10">
                <a:latin typeface="Arial"/>
                <a:cs typeface="Arial"/>
              </a:rPr>
              <a:t> releases)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Register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Login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Logout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booking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Cancel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booking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Look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history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Messages from </a:t>
            </a:r>
            <a:r>
              <a:rPr dirty="0" sz="1800" spc="-10">
                <a:latin typeface="Arial"/>
                <a:cs typeface="Arial"/>
              </a:rPr>
              <a:t>hotel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Feedback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Check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loyalty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points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Request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395097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Estimate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following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stories: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Register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Login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Logout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Room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Cancel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Estimation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000" y="2057400"/>
            <a:ext cx="8764586" cy="34528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3943" y="6504433"/>
            <a:ext cx="8380730" cy="116205"/>
            <a:chOff x="313943" y="6504433"/>
            <a:chExt cx="8380730" cy="1162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6504433"/>
              <a:ext cx="8380476" cy="11582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58901" y="6543293"/>
              <a:ext cx="8291830" cy="1905"/>
            </a:xfrm>
            <a:custGeom>
              <a:avLst/>
              <a:gdLst/>
              <a:ahLst/>
              <a:cxnLst/>
              <a:rect l="l" t="t" r="r" b="b"/>
              <a:pathLst>
                <a:path w="8291830" h="1904">
                  <a:moveTo>
                    <a:pt x="0" y="0"/>
                  </a:moveTo>
                  <a:lnTo>
                    <a:pt x="8291576" y="1295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13943" y="894588"/>
            <a:ext cx="8380730" cy="116205"/>
            <a:chOff x="313943" y="894588"/>
            <a:chExt cx="8380730" cy="11620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894588"/>
              <a:ext cx="8380476" cy="1158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58901" y="931926"/>
              <a:ext cx="8291830" cy="1270"/>
            </a:xfrm>
            <a:custGeom>
              <a:avLst/>
              <a:gdLst/>
              <a:ahLst/>
              <a:cxnLst/>
              <a:rect l="l" t="t" r="r" b="b"/>
              <a:pathLst>
                <a:path w="8291830" h="1269">
                  <a:moveTo>
                    <a:pt x="0" y="0"/>
                  </a:moveTo>
                  <a:lnTo>
                    <a:pt x="8291576" y="1270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58902" y="6543294"/>
              <a:ext cx="8291830" cy="1905"/>
            </a:xfrm>
            <a:custGeom>
              <a:avLst/>
              <a:gdLst/>
              <a:ahLst/>
              <a:cxnLst/>
              <a:rect l="l" t="t" r="r" b="b"/>
              <a:pathLst>
                <a:path w="8291830" h="1904">
                  <a:moveTo>
                    <a:pt x="0" y="0"/>
                  </a:moveTo>
                  <a:lnTo>
                    <a:pt x="8291576" y="1295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370064" y="3275076"/>
            <a:ext cx="391795" cy="1764664"/>
            <a:chOff x="7370064" y="3275076"/>
            <a:chExt cx="391795" cy="1764664"/>
          </a:xfrm>
        </p:grpSpPr>
        <p:sp>
          <p:nvSpPr>
            <p:cNvPr id="12" name="object 12" descr=""/>
            <p:cNvSpPr/>
            <p:nvPr/>
          </p:nvSpPr>
          <p:spPr>
            <a:xfrm>
              <a:off x="7383780" y="3275076"/>
              <a:ext cx="365760" cy="1752600"/>
            </a:xfrm>
            <a:custGeom>
              <a:avLst/>
              <a:gdLst/>
              <a:ahLst/>
              <a:cxnLst/>
              <a:rect l="l" t="t" r="r" b="b"/>
              <a:pathLst>
                <a:path w="365759" h="1752600">
                  <a:moveTo>
                    <a:pt x="365759" y="0"/>
                  </a:moveTo>
                  <a:lnTo>
                    <a:pt x="0" y="0"/>
                  </a:lnTo>
                  <a:lnTo>
                    <a:pt x="0" y="1752092"/>
                  </a:lnTo>
                  <a:lnTo>
                    <a:pt x="365759" y="1752092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5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74324" y="3325121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520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391278" y="3325121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393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426325" y="5014099"/>
              <a:ext cx="280035" cy="25400"/>
            </a:xfrm>
            <a:custGeom>
              <a:avLst/>
              <a:gdLst/>
              <a:ahLst/>
              <a:cxnLst/>
              <a:rect l="l" t="t" r="r" b="b"/>
              <a:pathLst>
                <a:path w="280034" h="25400">
                  <a:moveTo>
                    <a:pt x="101727" y="16891"/>
                  </a:moveTo>
                  <a:lnTo>
                    <a:pt x="0" y="16891"/>
                  </a:lnTo>
                  <a:lnTo>
                    <a:pt x="0" y="25387"/>
                  </a:lnTo>
                  <a:lnTo>
                    <a:pt x="101727" y="25387"/>
                  </a:lnTo>
                  <a:lnTo>
                    <a:pt x="101727" y="16891"/>
                  </a:lnTo>
                  <a:close/>
                </a:path>
                <a:path w="280034" h="25400">
                  <a:moveTo>
                    <a:pt x="101727" y="0"/>
                  </a:moveTo>
                  <a:lnTo>
                    <a:pt x="0" y="0"/>
                  </a:lnTo>
                  <a:lnTo>
                    <a:pt x="0" y="8496"/>
                  </a:lnTo>
                  <a:lnTo>
                    <a:pt x="101727" y="8496"/>
                  </a:lnTo>
                  <a:lnTo>
                    <a:pt x="101727" y="0"/>
                  </a:lnTo>
                  <a:close/>
                </a:path>
                <a:path w="280034" h="25400">
                  <a:moveTo>
                    <a:pt x="279654" y="16891"/>
                  </a:moveTo>
                  <a:lnTo>
                    <a:pt x="177927" y="16891"/>
                  </a:lnTo>
                  <a:lnTo>
                    <a:pt x="177927" y="25387"/>
                  </a:lnTo>
                  <a:lnTo>
                    <a:pt x="279654" y="25387"/>
                  </a:lnTo>
                  <a:lnTo>
                    <a:pt x="279654" y="16891"/>
                  </a:lnTo>
                  <a:close/>
                </a:path>
                <a:path w="280034" h="25400">
                  <a:moveTo>
                    <a:pt x="279654" y="0"/>
                  </a:moveTo>
                  <a:lnTo>
                    <a:pt x="177927" y="0"/>
                  </a:lnTo>
                  <a:lnTo>
                    <a:pt x="177927" y="8496"/>
                  </a:lnTo>
                  <a:lnTo>
                    <a:pt x="279654" y="8496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92A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40592" y="3291847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520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757546" y="3291847"/>
              <a:ext cx="0" cy="1701800"/>
            </a:xfrm>
            <a:custGeom>
              <a:avLst/>
              <a:gdLst/>
              <a:ahLst/>
              <a:cxnLst/>
              <a:rect l="l" t="t" r="r" b="b"/>
              <a:pathLst>
                <a:path w="0" h="1701800">
                  <a:moveTo>
                    <a:pt x="0" y="0"/>
                  </a:moveTo>
                  <a:lnTo>
                    <a:pt x="0" y="1701665"/>
                  </a:lnTo>
                </a:path>
              </a:pathLst>
            </a:custGeom>
            <a:ln w="8393">
              <a:solidFill>
                <a:srgbClr val="92A2B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7807452" y="3188207"/>
            <a:ext cx="391795" cy="1836420"/>
            <a:chOff x="7807452" y="3188207"/>
            <a:chExt cx="391795" cy="1836420"/>
          </a:xfrm>
        </p:grpSpPr>
        <p:sp>
          <p:nvSpPr>
            <p:cNvPr id="19" name="object 19" descr=""/>
            <p:cNvSpPr/>
            <p:nvPr/>
          </p:nvSpPr>
          <p:spPr>
            <a:xfrm>
              <a:off x="7819644" y="3200399"/>
              <a:ext cx="365760" cy="1810385"/>
            </a:xfrm>
            <a:custGeom>
              <a:avLst/>
              <a:gdLst/>
              <a:ahLst/>
              <a:cxnLst/>
              <a:rect l="l" t="t" r="r" b="b"/>
              <a:pathLst>
                <a:path w="365759" h="1810385">
                  <a:moveTo>
                    <a:pt x="365759" y="0"/>
                  </a:moveTo>
                  <a:lnTo>
                    <a:pt x="0" y="0"/>
                  </a:lnTo>
                  <a:lnTo>
                    <a:pt x="0" y="1810131"/>
                  </a:lnTo>
                  <a:lnTo>
                    <a:pt x="365759" y="1810131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5DF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07452" y="3188207"/>
              <a:ext cx="391795" cy="1836420"/>
            </a:xfrm>
            <a:custGeom>
              <a:avLst/>
              <a:gdLst/>
              <a:ahLst/>
              <a:cxnLst/>
              <a:rect l="l" t="t" r="r" b="b"/>
              <a:pathLst>
                <a:path w="391795" h="1836420">
                  <a:moveTo>
                    <a:pt x="8509" y="1721739"/>
                  </a:moveTo>
                  <a:lnTo>
                    <a:pt x="0" y="1721739"/>
                  </a:lnTo>
                  <a:lnTo>
                    <a:pt x="0" y="1823339"/>
                  </a:lnTo>
                  <a:lnTo>
                    <a:pt x="8509" y="1823339"/>
                  </a:lnTo>
                  <a:lnTo>
                    <a:pt x="8509" y="1721739"/>
                  </a:lnTo>
                  <a:close/>
                </a:path>
                <a:path w="391795" h="1836420">
                  <a:moveTo>
                    <a:pt x="8509" y="1543939"/>
                  </a:moveTo>
                  <a:lnTo>
                    <a:pt x="0" y="1543939"/>
                  </a:lnTo>
                  <a:lnTo>
                    <a:pt x="0" y="1645539"/>
                  </a:lnTo>
                  <a:lnTo>
                    <a:pt x="8509" y="1645539"/>
                  </a:lnTo>
                  <a:lnTo>
                    <a:pt x="8509" y="1543939"/>
                  </a:lnTo>
                  <a:close/>
                </a:path>
                <a:path w="391795" h="1836420">
                  <a:moveTo>
                    <a:pt x="8509" y="1366139"/>
                  </a:moveTo>
                  <a:lnTo>
                    <a:pt x="0" y="1366139"/>
                  </a:lnTo>
                  <a:lnTo>
                    <a:pt x="0" y="1467739"/>
                  </a:lnTo>
                  <a:lnTo>
                    <a:pt x="8509" y="1467739"/>
                  </a:lnTo>
                  <a:lnTo>
                    <a:pt x="8509" y="1366139"/>
                  </a:lnTo>
                  <a:close/>
                </a:path>
                <a:path w="391795" h="1836420">
                  <a:moveTo>
                    <a:pt x="8509" y="1188339"/>
                  </a:moveTo>
                  <a:lnTo>
                    <a:pt x="0" y="1188339"/>
                  </a:lnTo>
                  <a:lnTo>
                    <a:pt x="0" y="1289939"/>
                  </a:lnTo>
                  <a:lnTo>
                    <a:pt x="8509" y="1289939"/>
                  </a:lnTo>
                  <a:lnTo>
                    <a:pt x="8509" y="1188339"/>
                  </a:lnTo>
                  <a:close/>
                </a:path>
                <a:path w="391795" h="1836420">
                  <a:moveTo>
                    <a:pt x="8509" y="1010539"/>
                  </a:moveTo>
                  <a:lnTo>
                    <a:pt x="0" y="1010539"/>
                  </a:lnTo>
                  <a:lnTo>
                    <a:pt x="0" y="1112139"/>
                  </a:lnTo>
                  <a:lnTo>
                    <a:pt x="8509" y="1112139"/>
                  </a:lnTo>
                  <a:lnTo>
                    <a:pt x="8509" y="1010539"/>
                  </a:lnTo>
                  <a:close/>
                </a:path>
                <a:path w="391795" h="1836420">
                  <a:moveTo>
                    <a:pt x="8509" y="832739"/>
                  </a:moveTo>
                  <a:lnTo>
                    <a:pt x="0" y="832739"/>
                  </a:lnTo>
                  <a:lnTo>
                    <a:pt x="0" y="934339"/>
                  </a:lnTo>
                  <a:lnTo>
                    <a:pt x="8509" y="934339"/>
                  </a:lnTo>
                  <a:lnTo>
                    <a:pt x="8509" y="832739"/>
                  </a:lnTo>
                  <a:close/>
                </a:path>
                <a:path w="391795" h="1836420">
                  <a:moveTo>
                    <a:pt x="8509" y="654939"/>
                  </a:moveTo>
                  <a:lnTo>
                    <a:pt x="0" y="654939"/>
                  </a:lnTo>
                  <a:lnTo>
                    <a:pt x="0" y="756539"/>
                  </a:lnTo>
                  <a:lnTo>
                    <a:pt x="8509" y="756539"/>
                  </a:lnTo>
                  <a:lnTo>
                    <a:pt x="8509" y="654939"/>
                  </a:lnTo>
                  <a:close/>
                </a:path>
                <a:path w="391795" h="1836420">
                  <a:moveTo>
                    <a:pt x="8509" y="477139"/>
                  </a:moveTo>
                  <a:lnTo>
                    <a:pt x="0" y="477139"/>
                  </a:lnTo>
                  <a:lnTo>
                    <a:pt x="0" y="578739"/>
                  </a:lnTo>
                  <a:lnTo>
                    <a:pt x="8509" y="578739"/>
                  </a:lnTo>
                  <a:lnTo>
                    <a:pt x="8509" y="477139"/>
                  </a:lnTo>
                  <a:close/>
                </a:path>
                <a:path w="391795" h="1836420">
                  <a:moveTo>
                    <a:pt x="8509" y="299339"/>
                  </a:moveTo>
                  <a:lnTo>
                    <a:pt x="0" y="299339"/>
                  </a:lnTo>
                  <a:lnTo>
                    <a:pt x="0" y="400939"/>
                  </a:lnTo>
                  <a:lnTo>
                    <a:pt x="8509" y="400939"/>
                  </a:lnTo>
                  <a:lnTo>
                    <a:pt x="8509" y="299339"/>
                  </a:lnTo>
                  <a:close/>
                </a:path>
                <a:path w="391795" h="1836420">
                  <a:moveTo>
                    <a:pt x="8509" y="121539"/>
                  </a:moveTo>
                  <a:lnTo>
                    <a:pt x="0" y="121539"/>
                  </a:lnTo>
                  <a:lnTo>
                    <a:pt x="0" y="223139"/>
                  </a:lnTo>
                  <a:lnTo>
                    <a:pt x="8509" y="223139"/>
                  </a:lnTo>
                  <a:lnTo>
                    <a:pt x="8509" y="121539"/>
                  </a:lnTo>
                  <a:close/>
                </a:path>
                <a:path w="391795" h="1836420">
                  <a:moveTo>
                    <a:pt x="25400" y="1543939"/>
                  </a:moveTo>
                  <a:lnTo>
                    <a:pt x="16891" y="1543939"/>
                  </a:lnTo>
                  <a:lnTo>
                    <a:pt x="16891" y="1645539"/>
                  </a:lnTo>
                  <a:lnTo>
                    <a:pt x="25400" y="1645539"/>
                  </a:lnTo>
                  <a:lnTo>
                    <a:pt x="25400" y="1543939"/>
                  </a:lnTo>
                  <a:close/>
                </a:path>
                <a:path w="391795" h="1836420">
                  <a:moveTo>
                    <a:pt x="25400" y="1366139"/>
                  </a:moveTo>
                  <a:lnTo>
                    <a:pt x="16891" y="1366139"/>
                  </a:lnTo>
                  <a:lnTo>
                    <a:pt x="16891" y="1467739"/>
                  </a:lnTo>
                  <a:lnTo>
                    <a:pt x="25400" y="1467739"/>
                  </a:lnTo>
                  <a:lnTo>
                    <a:pt x="25400" y="1366139"/>
                  </a:lnTo>
                  <a:close/>
                </a:path>
                <a:path w="391795" h="1836420">
                  <a:moveTo>
                    <a:pt x="25400" y="1188339"/>
                  </a:moveTo>
                  <a:lnTo>
                    <a:pt x="16891" y="1188339"/>
                  </a:lnTo>
                  <a:lnTo>
                    <a:pt x="16891" y="1289939"/>
                  </a:lnTo>
                  <a:lnTo>
                    <a:pt x="25400" y="1289939"/>
                  </a:lnTo>
                  <a:lnTo>
                    <a:pt x="25400" y="1188339"/>
                  </a:lnTo>
                  <a:close/>
                </a:path>
                <a:path w="391795" h="1836420">
                  <a:moveTo>
                    <a:pt x="25400" y="1010539"/>
                  </a:moveTo>
                  <a:lnTo>
                    <a:pt x="16891" y="1010539"/>
                  </a:lnTo>
                  <a:lnTo>
                    <a:pt x="16891" y="1112139"/>
                  </a:lnTo>
                  <a:lnTo>
                    <a:pt x="25400" y="1112139"/>
                  </a:lnTo>
                  <a:lnTo>
                    <a:pt x="25400" y="1010539"/>
                  </a:lnTo>
                  <a:close/>
                </a:path>
                <a:path w="391795" h="1836420">
                  <a:moveTo>
                    <a:pt x="25400" y="832739"/>
                  </a:moveTo>
                  <a:lnTo>
                    <a:pt x="16891" y="832739"/>
                  </a:lnTo>
                  <a:lnTo>
                    <a:pt x="16891" y="934339"/>
                  </a:lnTo>
                  <a:lnTo>
                    <a:pt x="25400" y="934339"/>
                  </a:lnTo>
                  <a:lnTo>
                    <a:pt x="25400" y="832739"/>
                  </a:lnTo>
                  <a:close/>
                </a:path>
                <a:path w="391795" h="1836420">
                  <a:moveTo>
                    <a:pt x="25400" y="654939"/>
                  </a:moveTo>
                  <a:lnTo>
                    <a:pt x="16891" y="654939"/>
                  </a:lnTo>
                  <a:lnTo>
                    <a:pt x="16891" y="756539"/>
                  </a:lnTo>
                  <a:lnTo>
                    <a:pt x="25400" y="756539"/>
                  </a:lnTo>
                  <a:lnTo>
                    <a:pt x="25400" y="654939"/>
                  </a:lnTo>
                  <a:close/>
                </a:path>
                <a:path w="391795" h="1836420">
                  <a:moveTo>
                    <a:pt x="25400" y="477139"/>
                  </a:moveTo>
                  <a:lnTo>
                    <a:pt x="16891" y="477139"/>
                  </a:lnTo>
                  <a:lnTo>
                    <a:pt x="16891" y="578739"/>
                  </a:lnTo>
                  <a:lnTo>
                    <a:pt x="25400" y="578739"/>
                  </a:lnTo>
                  <a:lnTo>
                    <a:pt x="25400" y="477139"/>
                  </a:lnTo>
                  <a:close/>
                </a:path>
                <a:path w="391795" h="1836420">
                  <a:moveTo>
                    <a:pt x="25400" y="299339"/>
                  </a:moveTo>
                  <a:lnTo>
                    <a:pt x="16891" y="299339"/>
                  </a:lnTo>
                  <a:lnTo>
                    <a:pt x="16891" y="400939"/>
                  </a:lnTo>
                  <a:lnTo>
                    <a:pt x="25400" y="400939"/>
                  </a:lnTo>
                  <a:lnTo>
                    <a:pt x="25400" y="299339"/>
                  </a:lnTo>
                  <a:close/>
                </a:path>
                <a:path w="391795" h="1836420">
                  <a:moveTo>
                    <a:pt x="25400" y="121539"/>
                  </a:moveTo>
                  <a:lnTo>
                    <a:pt x="16891" y="121539"/>
                  </a:lnTo>
                  <a:lnTo>
                    <a:pt x="16891" y="223139"/>
                  </a:lnTo>
                  <a:lnTo>
                    <a:pt x="25400" y="223139"/>
                  </a:lnTo>
                  <a:lnTo>
                    <a:pt x="25400" y="121539"/>
                  </a:lnTo>
                  <a:close/>
                </a:path>
                <a:path w="391795" h="1836420">
                  <a:moveTo>
                    <a:pt x="81788" y="16891"/>
                  </a:moveTo>
                  <a:lnTo>
                    <a:pt x="16891" y="16891"/>
                  </a:lnTo>
                  <a:lnTo>
                    <a:pt x="16891" y="45339"/>
                  </a:lnTo>
                  <a:lnTo>
                    <a:pt x="25400" y="45339"/>
                  </a:lnTo>
                  <a:lnTo>
                    <a:pt x="25400" y="25400"/>
                  </a:lnTo>
                  <a:lnTo>
                    <a:pt x="81788" y="25400"/>
                  </a:lnTo>
                  <a:lnTo>
                    <a:pt x="81788" y="16891"/>
                  </a:lnTo>
                  <a:close/>
                </a:path>
                <a:path w="391795" h="1836420">
                  <a:moveTo>
                    <a:pt x="81788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45339"/>
                  </a:lnTo>
                  <a:lnTo>
                    <a:pt x="8509" y="45339"/>
                  </a:lnTo>
                  <a:lnTo>
                    <a:pt x="8509" y="10414"/>
                  </a:lnTo>
                  <a:lnTo>
                    <a:pt x="10414" y="8509"/>
                  </a:lnTo>
                  <a:lnTo>
                    <a:pt x="81788" y="8509"/>
                  </a:lnTo>
                  <a:lnTo>
                    <a:pt x="81788" y="0"/>
                  </a:lnTo>
                  <a:close/>
                </a:path>
                <a:path w="391795" h="1836420">
                  <a:moveTo>
                    <a:pt x="98386" y="1810651"/>
                  </a:moveTo>
                  <a:lnTo>
                    <a:pt x="25400" y="1810651"/>
                  </a:lnTo>
                  <a:lnTo>
                    <a:pt x="25400" y="1721739"/>
                  </a:lnTo>
                  <a:lnTo>
                    <a:pt x="16891" y="1721739"/>
                  </a:lnTo>
                  <a:lnTo>
                    <a:pt x="16891" y="1810651"/>
                  </a:lnTo>
                  <a:lnTo>
                    <a:pt x="12700" y="1810651"/>
                  </a:lnTo>
                  <a:lnTo>
                    <a:pt x="12700" y="1819021"/>
                  </a:lnTo>
                  <a:lnTo>
                    <a:pt x="16891" y="1819021"/>
                  </a:lnTo>
                  <a:lnTo>
                    <a:pt x="16891" y="1823339"/>
                  </a:lnTo>
                  <a:lnTo>
                    <a:pt x="25400" y="1823339"/>
                  </a:lnTo>
                  <a:lnTo>
                    <a:pt x="25400" y="1819021"/>
                  </a:lnTo>
                  <a:lnTo>
                    <a:pt x="98386" y="1819021"/>
                  </a:lnTo>
                  <a:lnTo>
                    <a:pt x="98386" y="1810651"/>
                  </a:lnTo>
                  <a:close/>
                </a:path>
                <a:path w="391795" h="1836420">
                  <a:moveTo>
                    <a:pt x="98399" y="1827542"/>
                  </a:moveTo>
                  <a:lnTo>
                    <a:pt x="12700" y="1827542"/>
                  </a:lnTo>
                  <a:lnTo>
                    <a:pt x="12700" y="1836039"/>
                  </a:lnTo>
                  <a:lnTo>
                    <a:pt x="98399" y="1836039"/>
                  </a:lnTo>
                  <a:lnTo>
                    <a:pt x="98399" y="1827542"/>
                  </a:lnTo>
                  <a:close/>
                </a:path>
                <a:path w="391795" h="1836420">
                  <a:moveTo>
                    <a:pt x="259842" y="16891"/>
                  </a:moveTo>
                  <a:lnTo>
                    <a:pt x="158115" y="16891"/>
                  </a:lnTo>
                  <a:lnTo>
                    <a:pt x="158115" y="25400"/>
                  </a:lnTo>
                  <a:lnTo>
                    <a:pt x="259842" y="25400"/>
                  </a:lnTo>
                  <a:lnTo>
                    <a:pt x="259842" y="16891"/>
                  </a:lnTo>
                  <a:close/>
                </a:path>
                <a:path w="391795" h="1836420">
                  <a:moveTo>
                    <a:pt x="259842" y="0"/>
                  </a:moveTo>
                  <a:lnTo>
                    <a:pt x="158115" y="0"/>
                  </a:lnTo>
                  <a:lnTo>
                    <a:pt x="158115" y="8509"/>
                  </a:lnTo>
                  <a:lnTo>
                    <a:pt x="259842" y="8509"/>
                  </a:lnTo>
                  <a:lnTo>
                    <a:pt x="259842" y="0"/>
                  </a:lnTo>
                  <a:close/>
                </a:path>
                <a:path w="391795" h="1836420">
                  <a:moveTo>
                    <a:pt x="276479" y="1827542"/>
                  </a:moveTo>
                  <a:lnTo>
                    <a:pt x="174752" y="1827542"/>
                  </a:lnTo>
                  <a:lnTo>
                    <a:pt x="174752" y="1836039"/>
                  </a:lnTo>
                  <a:lnTo>
                    <a:pt x="276479" y="1836039"/>
                  </a:lnTo>
                  <a:lnTo>
                    <a:pt x="276479" y="1827542"/>
                  </a:lnTo>
                  <a:close/>
                </a:path>
                <a:path w="391795" h="1836420">
                  <a:moveTo>
                    <a:pt x="276479" y="1810651"/>
                  </a:moveTo>
                  <a:lnTo>
                    <a:pt x="174752" y="1810651"/>
                  </a:lnTo>
                  <a:lnTo>
                    <a:pt x="174752" y="1819021"/>
                  </a:lnTo>
                  <a:lnTo>
                    <a:pt x="276479" y="1819021"/>
                  </a:lnTo>
                  <a:lnTo>
                    <a:pt x="276479" y="1810651"/>
                  </a:lnTo>
                  <a:close/>
                </a:path>
                <a:path w="391795" h="1836420">
                  <a:moveTo>
                    <a:pt x="374777" y="1747901"/>
                  </a:moveTo>
                  <a:lnTo>
                    <a:pt x="366268" y="1747901"/>
                  </a:lnTo>
                  <a:lnTo>
                    <a:pt x="366268" y="1810639"/>
                  </a:lnTo>
                  <a:lnTo>
                    <a:pt x="352806" y="1810639"/>
                  </a:lnTo>
                  <a:lnTo>
                    <a:pt x="352806" y="1819021"/>
                  </a:lnTo>
                  <a:lnTo>
                    <a:pt x="374777" y="1819021"/>
                  </a:lnTo>
                  <a:lnTo>
                    <a:pt x="374777" y="1747901"/>
                  </a:lnTo>
                  <a:close/>
                </a:path>
                <a:path w="391795" h="1836420">
                  <a:moveTo>
                    <a:pt x="374777" y="1570101"/>
                  </a:moveTo>
                  <a:lnTo>
                    <a:pt x="366268" y="1570101"/>
                  </a:lnTo>
                  <a:lnTo>
                    <a:pt x="366268" y="1671701"/>
                  </a:lnTo>
                  <a:lnTo>
                    <a:pt x="374777" y="1671701"/>
                  </a:lnTo>
                  <a:lnTo>
                    <a:pt x="374777" y="1570101"/>
                  </a:lnTo>
                  <a:close/>
                </a:path>
                <a:path w="391795" h="1836420">
                  <a:moveTo>
                    <a:pt x="374777" y="1392301"/>
                  </a:moveTo>
                  <a:lnTo>
                    <a:pt x="366268" y="1392301"/>
                  </a:lnTo>
                  <a:lnTo>
                    <a:pt x="366268" y="1493901"/>
                  </a:lnTo>
                  <a:lnTo>
                    <a:pt x="374777" y="1493901"/>
                  </a:lnTo>
                  <a:lnTo>
                    <a:pt x="374777" y="1392301"/>
                  </a:lnTo>
                  <a:close/>
                </a:path>
                <a:path w="391795" h="1836420">
                  <a:moveTo>
                    <a:pt x="374777" y="1214501"/>
                  </a:moveTo>
                  <a:lnTo>
                    <a:pt x="366268" y="1214501"/>
                  </a:lnTo>
                  <a:lnTo>
                    <a:pt x="366268" y="1316101"/>
                  </a:lnTo>
                  <a:lnTo>
                    <a:pt x="374777" y="1316101"/>
                  </a:lnTo>
                  <a:lnTo>
                    <a:pt x="374777" y="1214501"/>
                  </a:lnTo>
                  <a:close/>
                </a:path>
                <a:path w="391795" h="1836420">
                  <a:moveTo>
                    <a:pt x="374777" y="1036701"/>
                  </a:moveTo>
                  <a:lnTo>
                    <a:pt x="366268" y="1036701"/>
                  </a:lnTo>
                  <a:lnTo>
                    <a:pt x="366268" y="1138301"/>
                  </a:lnTo>
                  <a:lnTo>
                    <a:pt x="374777" y="1138301"/>
                  </a:lnTo>
                  <a:lnTo>
                    <a:pt x="374777" y="1036701"/>
                  </a:lnTo>
                  <a:close/>
                </a:path>
                <a:path w="391795" h="1836420">
                  <a:moveTo>
                    <a:pt x="374777" y="858901"/>
                  </a:moveTo>
                  <a:lnTo>
                    <a:pt x="366268" y="858901"/>
                  </a:lnTo>
                  <a:lnTo>
                    <a:pt x="366268" y="960501"/>
                  </a:lnTo>
                  <a:lnTo>
                    <a:pt x="374777" y="960501"/>
                  </a:lnTo>
                  <a:lnTo>
                    <a:pt x="374777" y="858901"/>
                  </a:lnTo>
                  <a:close/>
                </a:path>
                <a:path w="391795" h="1836420">
                  <a:moveTo>
                    <a:pt x="374777" y="681101"/>
                  </a:moveTo>
                  <a:lnTo>
                    <a:pt x="366268" y="681101"/>
                  </a:lnTo>
                  <a:lnTo>
                    <a:pt x="366268" y="782701"/>
                  </a:lnTo>
                  <a:lnTo>
                    <a:pt x="374777" y="782701"/>
                  </a:lnTo>
                  <a:lnTo>
                    <a:pt x="374777" y="681101"/>
                  </a:lnTo>
                  <a:close/>
                </a:path>
                <a:path w="391795" h="1836420">
                  <a:moveTo>
                    <a:pt x="374777" y="503301"/>
                  </a:moveTo>
                  <a:lnTo>
                    <a:pt x="366268" y="503301"/>
                  </a:lnTo>
                  <a:lnTo>
                    <a:pt x="366268" y="604901"/>
                  </a:lnTo>
                  <a:lnTo>
                    <a:pt x="374777" y="604901"/>
                  </a:lnTo>
                  <a:lnTo>
                    <a:pt x="374777" y="503301"/>
                  </a:lnTo>
                  <a:close/>
                </a:path>
                <a:path w="391795" h="1836420">
                  <a:moveTo>
                    <a:pt x="374777" y="325501"/>
                  </a:moveTo>
                  <a:lnTo>
                    <a:pt x="366268" y="325501"/>
                  </a:lnTo>
                  <a:lnTo>
                    <a:pt x="366268" y="427101"/>
                  </a:lnTo>
                  <a:lnTo>
                    <a:pt x="374777" y="427101"/>
                  </a:lnTo>
                  <a:lnTo>
                    <a:pt x="374777" y="325501"/>
                  </a:lnTo>
                  <a:close/>
                </a:path>
                <a:path w="391795" h="1836420">
                  <a:moveTo>
                    <a:pt x="374777" y="147701"/>
                  </a:moveTo>
                  <a:lnTo>
                    <a:pt x="366268" y="147701"/>
                  </a:lnTo>
                  <a:lnTo>
                    <a:pt x="366268" y="249301"/>
                  </a:lnTo>
                  <a:lnTo>
                    <a:pt x="374777" y="249301"/>
                  </a:lnTo>
                  <a:lnTo>
                    <a:pt x="374777" y="147701"/>
                  </a:lnTo>
                  <a:close/>
                </a:path>
                <a:path w="391795" h="1836420">
                  <a:moveTo>
                    <a:pt x="374777" y="16891"/>
                  </a:moveTo>
                  <a:lnTo>
                    <a:pt x="336042" y="16891"/>
                  </a:lnTo>
                  <a:lnTo>
                    <a:pt x="336042" y="25400"/>
                  </a:lnTo>
                  <a:lnTo>
                    <a:pt x="366268" y="25400"/>
                  </a:lnTo>
                  <a:lnTo>
                    <a:pt x="366268" y="71501"/>
                  </a:lnTo>
                  <a:lnTo>
                    <a:pt x="374777" y="71501"/>
                  </a:lnTo>
                  <a:lnTo>
                    <a:pt x="374777" y="16891"/>
                  </a:lnTo>
                  <a:close/>
                </a:path>
                <a:path w="391795" h="1836420">
                  <a:moveTo>
                    <a:pt x="391668" y="1747901"/>
                  </a:moveTo>
                  <a:lnTo>
                    <a:pt x="383159" y="1747901"/>
                  </a:lnTo>
                  <a:lnTo>
                    <a:pt x="383159" y="1825625"/>
                  </a:lnTo>
                  <a:lnTo>
                    <a:pt x="381254" y="1827530"/>
                  </a:lnTo>
                  <a:lnTo>
                    <a:pt x="352806" y="1827530"/>
                  </a:lnTo>
                  <a:lnTo>
                    <a:pt x="352806" y="1836039"/>
                  </a:lnTo>
                  <a:lnTo>
                    <a:pt x="385953" y="1836039"/>
                  </a:lnTo>
                  <a:lnTo>
                    <a:pt x="391668" y="1830324"/>
                  </a:lnTo>
                  <a:lnTo>
                    <a:pt x="391668" y="1747901"/>
                  </a:lnTo>
                  <a:close/>
                </a:path>
                <a:path w="391795" h="1836420">
                  <a:moveTo>
                    <a:pt x="391668" y="1570101"/>
                  </a:moveTo>
                  <a:lnTo>
                    <a:pt x="383159" y="1570101"/>
                  </a:lnTo>
                  <a:lnTo>
                    <a:pt x="383159" y="1671701"/>
                  </a:lnTo>
                  <a:lnTo>
                    <a:pt x="391668" y="1671701"/>
                  </a:lnTo>
                  <a:lnTo>
                    <a:pt x="391668" y="1570101"/>
                  </a:lnTo>
                  <a:close/>
                </a:path>
                <a:path w="391795" h="1836420">
                  <a:moveTo>
                    <a:pt x="391668" y="1392301"/>
                  </a:moveTo>
                  <a:lnTo>
                    <a:pt x="383159" y="1392301"/>
                  </a:lnTo>
                  <a:lnTo>
                    <a:pt x="383159" y="1493901"/>
                  </a:lnTo>
                  <a:lnTo>
                    <a:pt x="391668" y="1493901"/>
                  </a:lnTo>
                  <a:lnTo>
                    <a:pt x="391668" y="1392301"/>
                  </a:lnTo>
                  <a:close/>
                </a:path>
                <a:path w="391795" h="1836420">
                  <a:moveTo>
                    <a:pt x="391668" y="1214501"/>
                  </a:moveTo>
                  <a:lnTo>
                    <a:pt x="383159" y="1214501"/>
                  </a:lnTo>
                  <a:lnTo>
                    <a:pt x="383159" y="1316101"/>
                  </a:lnTo>
                  <a:lnTo>
                    <a:pt x="391668" y="1316101"/>
                  </a:lnTo>
                  <a:lnTo>
                    <a:pt x="391668" y="1214501"/>
                  </a:lnTo>
                  <a:close/>
                </a:path>
                <a:path w="391795" h="1836420">
                  <a:moveTo>
                    <a:pt x="391668" y="1036701"/>
                  </a:moveTo>
                  <a:lnTo>
                    <a:pt x="383159" y="1036701"/>
                  </a:lnTo>
                  <a:lnTo>
                    <a:pt x="383159" y="1138301"/>
                  </a:lnTo>
                  <a:lnTo>
                    <a:pt x="391668" y="1138301"/>
                  </a:lnTo>
                  <a:lnTo>
                    <a:pt x="391668" y="1036701"/>
                  </a:lnTo>
                  <a:close/>
                </a:path>
                <a:path w="391795" h="1836420">
                  <a:moveTo>
                    <a:pt x="391668" y="858901"/>
                  </a:moveTo>
                  <a:lnTo>
                    <a:pt x="383159" y="858901"/>
                  </a:lnTo>
                  <a:lnTo>
                    <a:pt x="383159" y="960501"/>
                  </a:lnTo>
                  <a:lnTo>
                    <a:pt x="391668" y="960501"/>
                  </a:lnTo>
                  <a:lnTo>
                    <a:pt x="391668" y="858901"/>
                  </a:lnTo>
                  <a:close/>
                </a:path>
                <a:path w="391795" h="1836420">
                  <a:moveTo>
                    <a:pt x="391668" y="681101"/>
                  </a:moveTo>
                  <a:lnTo>
                    <a:pt x="383159" y="681101"/>
                  </a:lnTo>
                  <a:lnTo>
                    <a:pt x="383159" y="782701"/>
                  </a:lnTo>
                  <a:lnTo>
                    <a:pt x="391668" y="782701"/>
                  </a:lnTo>
                  <a:lnTo>
                    <a:pt x="391668" y="681101"/>
                  </a:lnTo>
                  <a:close/>
                </a:path>
                <a:path w="391795" h="1836420">
                  <a:moveTo>
                    <a:pt x="391668" y="503301"/>
                  </a:moveTo>
                  <a:lnTo>
                    <a:pt x="383159" y="503301"/>
                  </a:lnTo>
                  <a:lnTo>
                    <a:pt x="383159" y="604901"/>
                  </a:lnTo>
                  <a:lnTo>
                    <a:pt x="391668" y="604901"/>
                  </a:lnTo>
                  <a:lnTo>
                    <a:pt x="391668" y="503301"/>
                  </a:lnTo>
                  <a:close/>
                </a:path>
                <a:path w="391795" h="1836420">
                  <a:moveTo>
                    <a:pt x="391668" y="325501"/>
                  </a:moveTo>
                  <a:lnTo>
                    <a:pt x="383159" y="325501"/>
                  </a:lnTo>
                  <a:lnTo>
                    <a:pt x="383159" y="427101"/>
                  </a:lnTo>
                  <a:lnTo>
                    <a:pt x="391668" y="427101"/>
                  </a:lnTo>
                  <a:lnTo>
                    <a:pt x="391668" y="325501"/>
                  </a:lnTo>
                  <a:close/>
                </a:path>
                <a:path w="391795" h="1836420">
                  <a:moveTo>
                    <a:pt x="391668" y="147701"/>
                  </a:moveTo>
                  <a:lnTo>
                    <a:pt x="383159" y="147701"/>
                  </a:lnTo>
                  <a:lnTo>
                    <a:pt x="383159" y="249301"/>
                  </a:lnTo>
                  <a:lnTo>
                    <a:pt x="391668" y="249301"/>
                  </a:lnTo>
                  <a:lnTo>
                    <a:pt x="391668" y="147701"/>
                  </a:lnTo>
                  <a:close/>
                </a:path>
                <a:path w="391795" h="1836420">
                  <a:moveTo>
                    <a:pt x="391668" y="5715"/>
                  </a:moveTo>
                  <a:lnTo>
                    <a:pt x="385953" y="0"/>
                  </a:lnTo>
                  <a:lnTo>
                    <a:pt x="336042" y="0"/>
                  </a:lnTo>
                  <a:lnTo>
                    <a:pt x="336042" y="8509"/>
                  </a:lnTo>
                  <a:lnTo>
                    <a:pt x="381254" y="8509"/>
                  </a:lnTo>
                  <a:lnTo>
                    <a:pt x="383159" y="10414"/>
                  </a:lnTo>
                  <a:lnTo>
                    <a:pt x="383159" y="71501"/>
                  </a:lnTo>
                  <a:lnTo>
                    <a:pt x="391668" y="71501"/>
                  </a:lnTo>
                  <a:lnTo>
                    <a:pt x="391668" y="5715"/>
                  </a:lnTo>
                  <a:close/>
                </a:path>
              </a:pathLst>
            </a:custGeom>
            <a:solidFill>
              <a:srgbClr val="92A2B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6551930" y="1103630"/>
            <a:ext cx="2376805" cy="1773555"/>
            <a:chOff x="6551930" y="1103630"/>
            <a:chExt cx="2376805" cy="1773555"/>
          </a:xfrm>
        </p:grpSpPr>
        <p:sp>
          <p:nvSpPr>
            <p:cNvPr id="22" name="object 22" descr=""/>
            <p:cNvSpPr/>
            <p:nvPr/>
          </p:nvSpPr>
          <p:spPr>
            <a:xfrm>
              <a:off x="6563868" y="1115568"/>
              <a:ext cx="2351405" cy="1748155"/>
            </a:xfrm>
            <a:custGeom>
              <a:avLst/>
              <a:gdLst/>
              <a:ahLst/>
              <a:cxnLst/>
              <a:rect l="l" t="t" r="r" b="b"/>
              <a:pathLst>
                <a:path w="2351404" h="1748155">
                  <a:moveTo>
                    <a:pt x="1173099" y="0"/>
                  </a:moveTo>
                  <a:lnTo>
                    <a:pt x="1123060" y="762"/>
                  </a:lnTo>
                  <a:lnTo>
                    <a:pt x="1073023" y="2667"/>
                  </a:lnTo>
                  <a:lnTo>
                    <a:pt x="1023111" y="5842"/>
                  </a:lnTo>
                  <a:lnTo>
                    <a:pt x="973581" y="10414"/>
                  </a:lnTo>
                  <a:lnTo>
                    <a:pt x="924305" y="16129"/>
                  </a:lnTo>
                  <a:lnTo>
                    <a:pt x="875410" y="22987"/>
                  </a:lnTo>
                  <a:lnTo>
                    <a:pt x="827024" y="31242"/>
                  </a:lnTo>
                  <a:lnTo>
                    <a:pt x="779272" y="40640"/>
                  </a:lnTo>
                  <a:lnTo>
                    <a:pt x="732027" y="51308"/>
                  </a:lnTo>
                  <a:lnTo>
                    <a:pt x="685546" y="63246"/>
                  </a:lnTo>
                  <a:lnTo>
                    <a:pt x="639826" y="76327"/>
                  </a:lnTo>
                  <a:lnTo>
                    <a:pt x="594867" y="90678"/>
                  </a:lnTo>
                  <a:lnTo>
                    <a:pt x="550926" y="106299"/>
                  </a:lnTo>
                  <a:lnTo>
                    <a:pt x="507873" y="123062"/>
                  </a:lnTo>
                  <a:lnTo>
                    <a:pt x="465962" y="140970"/>
                  </a:lnTo>
                  <a:lnTo>
                    <a:pt x="425196" y="160147"/>
                  </a:lnTo>
                  <a:lnTo>
                    <a:pt x="385572" y="180594"/>
                  </a:lnTo>
                  <a:lnTo>
                    <a:pt x="347345" y="202184"/>
                  </a:lnTo>
                  <a:lnTo>
                    <a:pt x="310387" y="224917"/>
                  </a:lnTo>
                  <a:lnTo>
                    <a:pt x="274827" y="248920"/>
                  </a:lnTo>
                  <a:lnTo>
                    <a:pt x="234696" y="278765"/>
                  </a:lnTo>
                  <a:lnTo>
                    <a:pt x="197865" y="309626"/>
                  </a:lnTo>
                  <a:lnTo>
                    <a:pt x="164083" y="341249"/>
                  </a:lnTo>
                  <a:lnTo>
                    <a:pt x="133603" y="373634"/>
                  </a:lnTo>
                  <a:lnTo>
                    <a:pt x="106172" y="406781"/>
                  </a:lnTo>
                  <a:lnTo>
                    <a:pt x="81914" y="440436"/>
                  </a:lnTo>
                  <a:lnTo>
                    <a:pt x="60832" y="474599"/>
                  </a:lnTo>
                  <a:lnTo>
                    <a:pt x="42925" y="509143"/>
                  </a:lnTo>
                  <a:lnTo>
                    <a:pt x="16509" y="579374"/>
                  </a:lnTo>
                  <a:lnTo>
                    <a:pt x="2412" y="650494"/>
                  </a:lnTo>
                  <a:lnTo>
                    <a:pt x="0" y="686181"/>
                  </a:lnTo>
                  <a:lnTo>
                    <a:pt x="634" y="721868"/>
                  </a:lnTo>
                  <a:lnTo>
                    <a:pt x="11175" y="792861"/>
                  </a:lnTo>
                  <a:lnTo>
                    <a:pt x="33781" y="862965"/>
                  </a:lnTo>
                  <a:lnTo>
                    <a:pt x="68579" y="931545"/>
                  </a:lnTo>
                  <a:lnTo>
                    <a:pt x="90424" y="964946"/>
                  </a:lnTo>
                  <a:lnTo>
                    <a:pt x="115315" y="997966"/>
                  </a:lnTo>
                  <a:lnTo>
                    <a:pt x="143128" y="1030097"/>
                  </a:lnTo>
                  <a:lnTo>
                    <a:pt x="173862" y="1061593"/>
                  </a:lnTo>
                  <a:lnTo>
                    <a:pt x="207517" y="1092200"/>
                  </a:lnTo>
                  <a:lnTo>
                    <a:pt x="244221" y="1121918"/>
                  </a:lnTo>
                  <a:lnTo>
                    <a:pt x="283845" y="1150747"/>
                  </a:lnTo>
                  <a:lnTo>
                    <a:pt x="326262" y="1178433"/>
                  </a:lnTo>
                  <a:lnTo>
                    <a:pt x="371728" y="1204976"/>
                  </a:lnTo>
                  <a:lnTo>
                    <a:pt x="419988" y="1230249"/>
                  </a:lnTo>
                  <a:lnTo>
                    <a:pt x="192404" y="1747901"/>
                  </a:lnTo>
                  <a:lnTo>
                    <a:pt x="812546" y="1359154"/>
                  </a:lnTo>
                  <a:lnTo>
                    <a:pt x="863346" y="1368171"/>
                  </a:lnTo>
                  <a:lnTo>
                    <a:pt x="914400" y="1375791"/>
                  </a:lnTo>
                  <a:lnTo>
                    <a:pt x="965707" y="1382014"/>
                  </a:lnTo>
                  <a:lnTo>
                    <a:pt x="1017270" y="1386840"/>
                  </a:lnTo>
                  <a:lnTo>
                    <a:pt x="1068831" y="1390396"/>
                  </a:lnTo>
                  <a:lnTo>
                    <a:pt x="1120393" y="1392428"/>
                  </a:lnTo>
                  <a:lnTo>
                    <a:pt x="1171828" y="1393190"/>
                  </a:lnTo>
                  <a:lnTo>
                    <a:pt x="1223136" y="1392682"/>
                  </a:lnTo>
                  <a:lnTo>
                    <a:pt x="1274317" y="1390777"/>
                  </a:lnTo>
                  <a:lnTo>
                    <a:pt x="1325117" y="1387602"/>
                  </a:lnTo>
                  <a:lnTo>
                    <a:pt x="1375663" y="1383030"/>
                  </a:lnTo>
                  <a:lnTo>
                    <a:pt x="1425702" y="1377315"/>
                  </a:lnTo>
                  <a:lnTo>
                    <a:pt x="1475231" y="1370203"/>
                  </a:lnTo>
                  <a:lnTo>
                    <a:pt x="1524253" y="1361948"/>
                  </a:lnTo>
                  <a:lnTo>
                    <a:pt x="1572640" y="1352296"/>
                  </a:lnTo>
                  <a:lnTo>
                    <a:pt x="1620265" y="1341501"/>
                  </a:lnTo>
                  <a:lnTo>
                    <a:pt x="1667128" y="1329436"/>
                  </a:lnTo>
                  <a:lnTo>
                    <a:pt x="1713102" y="1316228"/>
                  </a:lnTo>
                  <a:lnTo>
                    <a:pt x="1758187" y="1301750"/>
                  </a:lnTo>
                  <a:lnTo>
                    <a:pt x="1802129" y="1286129"/>
                  </a:lnTo>
                  <a:lnTo>
                    <a:pt x="1845182" y="1269238"/>
                  </a:lnTo>
                  <a:lnTo>
                    <a:pt x="1886965" y="1251331"/>
                  </a:lnTo>
                  <a:lnTo>
                    <a:pt x="1927605" y="1232154"/>
                  </a:lnTo>
                  <a:lnTo>
                    <a:pt x="1966849" y="1211834"/>
                  </a:lnTo>
                  <a:lnTo>
                    <a:pt x="2004822" y="1190498"/>
                  </a:lnTo>
                  <a:lnTo>
                    <a:pt x="2041398" y="1168019"/>
                  </a:lnTo>
                  <a:lnTo>
                    <a:pt x="2076323" y="1144397"/>
                  </a:lnTo>
                  <a:lnTo>
                    <a:pt x="2116454" y="1114425"/>
                  </a:lnTo>
                  <a:lnTo>
                    <a:pt x="2153411" y="1083564"/>
                  </a:lnTo>
                  <a:lnTo>
                    <a:pt x="2187066" y="1051941"/>
                  </a:lnTo>
                  <a:lnTo>
                    <a:pt x="2217674" y="1019556"/>
                  </a:lnTo>
                  <a:lnTo>
                    <a:pt x="2245105" y="986409"/>
                  </a:lnTo>
                  <a:lnTo>
                    <a:pt x="2269235" y="952881"/>
                  </a:lnTo>
                  <a:lnTo>
                    <a:pt x="2290317" y="918718"/>
                  </a:lnTo>
                  <a:lnTo>
                    <a:pt x="2308225" y="884047"/>
                  </a:lnTo>
                  <a:lnTo>
                    <a:pt x="2334767" y="813816"/>
                  </a:lnTo>
                  <a:lnTo>
                    <a:pt x="2348864" y="742823"/>
                  </a:lnTo>
                  <a:lnTo>
                    <a:pt x="2351151" y="707136"/>
                  </a:lnTo>
                  <a:lnTo>
                    <a:pt x="2350515" y="671449"/>
                  </a:lnTo>
                  <a:lnTo>
                    <a:pt x="2339975" y="600456"/>
                  </a:lnTo>
                  <a:lnTo>
                    <a:pt x="2317368" y="530352"/>
                  </a:lnTo>
                  <a:lnTo>
                    <a:pt x="2282698" y="461772"/>
                  </a:lnTo>
                  <a:lnTo>
                    <a:pt x="2260854" y="428244"/>
                  </a:lnTo>
                  <a:lnTo>
                    <a:pt x="2235961" y="395351"/>
                  </a:lnTo>
                  <a:lnTo>
                    <a:pt x="2208149" y="363093"/>
                  </a:lnTo>
                  <a:lnTo>
                    <a:pt x="2177414" y="331597"/>
                  </a:lnTo>
                  <a:lnTo>
                    <a:pt x="2143632" y="300990"/>
                  </a:lnTo>
                  <a:lnTo>
                    <a:pt x="2106929" y="271272"/>
                  </a:lnTo>
                  <a:lnTo>
                    <a:pt x="2067432" y="242570"/>
                  </a:lnTo>
                  <a:lnTo>
                    <a:pt x="2024887" y="214884"/>
                  </a:lnTo>
                  <a:lnTo>
                    <a:pt x="1979422" y="188341"/>
                  </a:lnTo>
                  <a:lnTo>
                    <a:pt x="1931161" y="162941"/>
                  </a:lnTo>
                  <a:lnTo>
                    <a:pt x="1889125" y="143002"/>
                  </a:lnTo>
                  <a:lnTo>
                    <a:pt x="1846072" y="124333"/>
                  </a:lnTo>
                  <a:lnTo>
                    <a:pt x="1802002" y="107061"/>
                  </a:lnTo>
                  <a:lnTo>
                    <a:pt x="1757045" y="91059"/>
                  </a:lnTo>
                  <a:lnTo>
                    <a:pt x="1711325" y="76327"/>
                  </a:lnTo>
                  <a:lnTo>
                    <a:pt x="1664715" y="62992"/>
                  </a:lnTo>
                  <a:lnTo>
                    <a:pt x="1617472" y="50927"/>
                  </a:lnTo>
                  <a:lnTo>
                    <a:pt x="1569592" y="40132"/>
                  </a:lnTo>
                  <a:lnTo>
                    <a:pt x="1521205" y="30607"/>
                  </a:lnTo>
                  <a:lnTo>
                    <a:pt x="1472310" y="22352"/>
                  </a:lnTo>
                  <a:lnTo>
                    <a:pt x="1423034" y="15494"/>
                  </a:lnTo>
                  <a:lnTo>
                    <a:pt x="1373377" y="9779"/>
                  </a:lnTo>
                  <a:lnTo>
                    <a:pt x="1323593" y="5461"/>
                  </a:lnTo>
                  <a:lnTo>
                    <a:pt x="1273428" y="2412"/>
                  </a:lnTo>
                  <a:lnTo>
                    <a:pt x="1223390" y="508"/>
                  </a:lnTo>
                  <a:lnTo>
                    <a:pt x="1173099" y="0"/>
                  </a:lnTo>
                  <a:close/>
                </a:path>
              </a:pathLst>
            </a:custGeom>
            <a:solidFill>
              <a:srgbClr val="91A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64630" y="1116330"/>
              <a:ext cx="2351405" cy="1748155"/>
            </a:xfrm>
            <a:custGeom>
              <a:avLst/>
              <a:gdLst/>
              <a:ahLst/>
              <a:cxnLst/>
              <a:rect l="l" t="t" r="r" b="b"/>
              <a:pathLst>
                <a:path w="2351404" h="1748155">
                  <a:moveTo>
                    <a:pt x="192404" y="1747901"/>
                  </a:moveTo>
                  <a:lnTo>
                    <a:pt x="419989" y="1230249"/>
                  </a:lnTo>
                  <a:lnTo>
                    <a:pt x="371728" y="1204976"/>
                  </a:lnTo>
                  <a:lnTo>
                    <a:pt x="326263" y="1178433"/>
                  </a:lnTo>
                  <a:lnTo>
                    <a:pt x="283845" y="1150747"/>
                  </a:lnTo>
                  <a:lnTo>
                    <a:pt x="244221" y="1121918"/>
                  </a:lnTo>
                  <a:lnTo>
                    <a:pt x="207518" y="1092200"/>
                  </a:lnTo>
                  <a:lnTo>
                    <a:pt x="173863" y="1061593"/>
                  </a:lnTo>
                  <a:lnTo>
                    <a:pt x="143128" y="1030097"/>
                  </a:lnTo>
                  <a:lnTo>
                    <a:pt x="115316" y="997966"/>
                  </a:lnTo>
                  <a:lnTo>
                    <a:pt x="90424" y="964946"/>
                  </a:lnTo>
                  <a:lnTo>
                    <a:pt x="68579" y="931545"/>
                  </a:lnTo>
                  <a:lnTo>
                    <a:pt x="49656" y="897382"/>
                  </a:lnTo>
                  <a:lnTo>
                    <a:pt x="20954" y="828040"/>
                  </a:lnTo>
                  <a:lnTo>
                    <a:pt x="4445" y="757428"/>
                  </a:lnTo>
                  <a:lnTo>
                    <a:pt x="0" y="686181"/>
                  </a:lnTo>
                  <a:lnTo>
                    <a:pt x="2413" y="650494"/>
                  </a:lnTo>
                  <a:lnTo>
                    <a:pt x="16510" y="579374"/>
                  </a:lnTo>
                  <a:lnTo>
                    <a:pt x="42925" y="509143"/>
                  </a:lnTo>
                  <a:lnTo>
                    <a:pt x="60833" y="474599"/>
                  </a:lnTo>
                  <a:lnTo>
                    <a:pt x="81915" y="440436"/>
                  </a:lnTo>
                  <a:lnTo>
                    <a:pt x="106172" y="406781"/>
                  </a:lnTo>
                  <a:lnTo>
                    <a:pt x="133603" y="373634"/>
                  </a:lnTo>
                  <a:lnTo>
                    <a:pt x="164084" y="341249"/>
                  </a:lnTo>
                  <a:lnTo>
                    <a:pt x="197866" y="309625"/>
                  </a:lnTo>
                  <a:lnTo>
                    <a:pt x="234696" y="278765"/>
                  </a:lnTo>
                  <a:lnTo>
                    <a:pt x="274827" y="248920"/>
                  </a:lnTo>
                  <a:lnTo>
                    <a:pt x="310388" y="224917"/>
                  </a:lnTo>
                  <a:lnTo>
                    <a:pt x="347345" y="202184"/>
                  </a:lnTo>
                  <a:lnTo>
                    <a:pt x="385572" y="180594"/>
                  </a:lnTo>
                  <a:lnTo>
                    <a:pt x="425196" y="160147"/>
                  </a:lnTo>
                  <a:lnTo>
                    <a:pt x="465963" y="140970"/>
                  </a:lnTo>
                  <a:lnTo>
                    <a:pt x="507873" y="123062"/>
                  </a:lnTo>
                  <a:lnTo>
                    <a:pt x="550926" y="106299"/>
                  </a:lnTo>
                  <a:lnTo>
                    <a:pt x="594868" y="90678"/>
                  </a:lnTo>
                  <a:lnTo>
                    <a:pt x="639826" y="76327"/>
                  </a:lnTo>
                  <a:lnTo>
                    <a:pt x="685546" y="63246"/>
                  </a:lnTo>
                  <a:lnTo>
                    <a:pt x="732027" y="51308"/>
                  </a:lnTo>
                  <a:lnTo>
                    <a:pt x="779272" y="40640"/>
                  </a:lnTo>
                  <a:lnTo>
                    <a:pt x="827024" y="31242"/>
                  </a:lnTo>
                  <a:lnTo>
                    <a:pt x="875411" y="22987"/>
                  </a:lnTo>
                  <a:lnTo>
                    <a:pt x="924305" y="16129"/>
                  </a:lnTo>
                  <a:lnTo>
                    <a:pt x="973581" y="10414"/>
                  </a:lnTo>
                  <a:lnTo>
                    <a:pt x="1023112" y="5842"/>
                  </a:lnTo>
                  <a:lnTo>
                    <a:pt x="1073023" y="2667"/>
                  </a:lnTo>
                  <a:lnTo>
                    <a:pt x="1123061" y="762"/>
                  </a:lnTo>
                  <a:lnTo>
                    <a:pt x="1173099" y="0"/>
                  </a:lnTo>
                  <a:lnTo>
                    <a:pt x="1223391" y="508"/>
                  </a:lnTo>
                  <a:lnTo>
                    <a:pt x="1273428" y="2412"/>
                  </a:lnTo>
                  <a:lnTo>
                    <a:pt x="1323594" y="5461"/>
                  </a:lnTo>
                  <a:lnTo>
                    <a:pt x="1373377" y="9779"/>
                  </a:lnTo>
                  <a:lnTo>
                    <a:pt x="1423035" y="15494"/>
                  </a:lnTo>
                  <a:lnTo>
                    <a:pt x="1472311" y="22352"/>
                  </a:lnTo>
                  <a:lnTo>
                    <a:pt x="1521205" y="30607"/>
                  </a:lnTo>
                  <a:lnTo>
                    <a:pt x="1569593" y="40132"/>
                  </a:lnTo>
                  <a:lnTo>
                    <a:pt x="1617472" y="50927"/>
                  </a:lnTo>
                  <a:lnTo>
                    <a:pt x="1664716" y="62992"/>
                  </a:lnTo>
                  <a:lnTo>
                    <a:pt x="1711325" y="76327"/>
                  </a:lnTo>
                  <a:lnTo>
                    <a:pt x="1757045" y="91059"/>
                  </a:lnTo>
                  <a:lnTo>
                    <a:pt x="1802002" y="107061"/>
                  </a:lnTo>
                  <a:lnTo>
                    <a:pt x="1846072" y="124333"/>
                  </a:lnTo>
                  <a:lnTo>
                    <a:pt x="1889125" y="143002"/>
                  </a:lnTo>
                  <a:lnTo>
                    <a:pt x="1931162" y="162941"/>
                  </a:lnTo>
                  <a:lnTo>
                    <a:pt x="1979422" y="188341"/>
                  </a:lnTo>
                  <a:lnTo>
                    <a:pt x="2024888" y="214884"/>
                  </a:lnTo>
                  <a:lnTo>
                    <a:pt x="2067433" y="242570"/>
                  </a:lnTo>
                  <a:lnTo>
                    <a:pt x="2106929" y="271272"/>
                  </a:lnTo>
                  <a:lnTo>
                    <a:pt x="2143633" y="300990"/>
                  </a:lnTo>
                  <a:lnTo>
                    <a:pt x="2177415" y="331597"/>
                  </a:lnTo>
                  <a:lnTo>
                    <a:pt x="2208149" y="363093"/>
                  </a:lnTo>
                  <a:lnTo>
                    <a:pt x="2235962" y="395350"/>
                  </a:lnTo>
                  <a:lnTo>
                    <a:pt x="2260854" y="428244"/>
                  </a:lnTo>
                  <a:lnTo>
                    <a:pt x="2282698" y="461772"/>
                  </a:lnTo>
                  <a:lnTo>
                    <a:pt x="2301494" y="495808"/>
                  </a:lnTo>
                  <a:lnTo>
                    <a:pt x="2330196" y="565150"/>
                  </a:lnTo>
                  <a:lnTo>
                    <a:pt x="2346833" y="635889"/>
                  </a:lnTo>
                  <a:lnTo>
                    <a:pt x="2351151" y="707136"/>
                  </a:lnTo>
                  <a:lnTo>
                    <a:pt x="2348865" y="742823"/>
                  </a:lnTo>
                  <a:lnTo>
                    <a:pt x="2334768" y="813816"/>
                  </a:lnTo>
                  <a:lnTo>
                    <a:pt x="2308225" y="884047"/>
                  </a:lnTo>
                  <a:lnTo>
                    <a:pt x="2290318" y="918718"/>
                  </a:lnTo>
                  <a:lnTo>
                    <a:pt x="2269236" y="952881"/>
                  </a:lnTo>
                  <a:lnTo>
                    <a:pt x="2245105" y="986409"/>
                  </a:lnTo>
                  <a:lnTo>
                    <a:pt x="2217674" y="1019556"/>
                  </a:lnTo>
                  <a:lnTo>
                    <a:pt x="2187067" y="1051941"/>
                  </a:lnTo>
                  <a:lnTo>
                    <a:pt x="2153412" y="1083564"/>
                  </a:lnTo>
                  <a:lnTo>
                    <a:pt x="2116454" y="1114425"/>
                  </a:lnTo>
                  <a:lnTo>
                    <a:pt x="2076323" y="1144397"/>
                  </a:lnTo>
                  <a:lnTo>
                    <a:pt x="2041398" y="1168019"/>
                  </a:lnTo>
                  <a:lnTo>
                    <a:pt x="2004822" y="1190498"/>
                  </a:lnTo>
                  <a:lnTo>
                    <a:pt x="1966849" y="1211834"/>
                  </a:lnTo>
                  <a:lnTo>
                    <a:pt x="1927605" y="1232154"/>
                  </a:lnTo>
                  <a:lnTo>
                    <a:pt x="1886966" y="1251331"/>
                  </a:lnTo>
                  <a:lnTo>
                    <a:pt x="1845183" y="1269238"/>
                  </a:lnTo>
                  <a:lnTo>
                    <a:pt x="1802129" y="1286129"/>
                  </a:lnTo>
                  <a:lnTo>
                    <a:pt x="1758188" y="1301750"/>
                  </a:lnTo>
                  <a:lnTo>
                    <a:pt x="1713102" y="1316228"/>
                  </a:lnTo>
                  <a:lnTo>
                    <a:pt x="1667128" y="1329436"/>
                  </a:lnTo>
                  <a:lnTo>
                    <a:pt x="1620266" y="1341501"/>
                  </a:lnTo>
                  <a:lnTo>
                    <a:pt x="1572641" y="1352296"/>
                  </a:lnTo>
                  <a:lnTo>
                    <a:pt x="1524253" y="1361948"/>
                  </a:lnTo>
                  <a:lnTo>
                    <a:pt x="1475231" y="1370203"/>
                  </a:lnTo>
                  <a:lnTo>
                    <a:pt x="1425702" y="1377315"/>
                  </a:lnTo>
                  <a:lnTo>
                    <a:pt x="1375664" y="1383030"/>
                  </a:lnTo>
                  <a:lnTo>
                    <a:pt x="1325118" y="1387602"/>
                  </a:lnTo>
                  <a:lnTo>
                    <a:pt x="1274318" y="1390777"/>
                  </a:lnTo>
                  <a:lnTo>
                    <a:pt x="1223137" y="1392682"/>
                  </a:lnTo>
                  <a:lnTo>
                    <a:pt x="1171828" y="1393190"/>
                  </a:lnTo>
                  <a:lnTo>
                    <a:pt x="1120394" y="1392428"/>
                  </a:lnTo>
                  <a:lnTo>
                    <a:pt x="1068831" y="1390396"/>
                  </a:lnTo>
                  <a:lnTo>
                    <a:pt x="1017270" y="1386840"/>
                  </a:lnTo>
                  <a:lnTo>
                    <a:pt x="965708" y="1382014"/>
                  </a:lnTo>
                  <a:lnTo>
                    <a:pt x="914400" y="1375791"/>
                  </a:lnTo>
                  <a:lnTo>
                    <a:pt x="863346" y="1368171"/>
                  </a:lnTo>
                  <a:lnTo>
                    <a:pt x="812546" y="1359154"/>
                  </a:lnTo>
                  <a:lnTo>
                    <a:pt x="192404" y="1747901"/>
                  </a:lnTo>
                  <a:close/>
                </a:path>
              </a:pathLst>
            </a:custGeom>
            <a:ln w="25400">
              <a:solidFill>
                <a:srgbClr val="6980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8839961" y="6623405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8130" y="6534098"/>
            <a:ext cx="5298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Note: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Only companies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with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visibility/beta</a:t>
            </a:r>
            <a:r>
              <a:rPr dirty="0" sz="900" spc="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product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,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live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the market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have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been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considered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-25" b="1">
                <a:latin typeface="Arial"/>
                <a:cs typeface="Arial"/>
              </a:rPr>
              <a:t>the </a:t>
            </a:r>
            <a:r>
              <a:rPr dirty="0" sz="900" b="1">
                <a:latin typeface="Arial"/>
                <a:cs typeface="Arial"/>
              </a:rPr>
              <a:t>database.;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E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- Estimated</a:t>
            </a:r>
            <a:r>
              <a:rPr dirty="0" sz="900" spc="2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Source: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Zinnov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Analysis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407409" y="1279398"/>
            <a:ext cx="12338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1990</a:t>
            </a:r>
            <a:r>
              <a:rPr dirty="0" u="sng" sz="16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16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083806" y="5837173"/>
            <a:ext cx="1616710" cy="482600"/>
            <a:chOff x="7083806" y="5837173"/>
            <a:chExt cx="1616710" cy="482600"/>
          </a:xfrm>
        </p:grpSpPr>
        <p:sp>
          <p:nvSpPr>
            <p:cNvPr id="28" name="object 28" descr=""/>
            <p:cNvSpPr/>
            <p:nvPr/>
          </p:nvSpPr>
          <p:spPr>
            <a:xfrm>
              <a:off x="7095744" y="5849111"/>
              <a:ext cx="1591310" cy="457200"/>
            </a:xfrm>
            <a:custGeom>
              <a:avLst/>
              <a:gdLst/>
              <a:ahLst/>
              <a:cxnLst/>
              <a:rect l="l" t="t" r="r" b="b"/>
              <a:pathLst>
                <a:path w="1591309" h="457200">
                  <a:moveTo>
                    <a:pt x="1514855" y="0"/>
                  </a:moveTo>
                  <a:lnTo>
                    <a:pt x="76200" y="0"/>
                  </a:lnTo>
                  <a:lnTo>
                    <a:pt x="46481" y="5981"/>
                  </a:lnTo>
                  <a:lnTo>
                    <a:pt x="22225" y="22313"/>
                  </a:lnTo>
                  <a:lnTo>
                    <a:pt x="5969" y="46532"/>
                  </a:lnTo>
                  <a:lnTo>
                    <a:pt x="0" y="76200"/>
                  </a:lnTo>
                  <a:lnTo>
                    <a:pt x="0" y="380987"/>
                  </a:lnTo>
                  <a:lnTo>
                    <a:pt x="5969" y="410654"/>
                  </a:lnTo>
                  <a:lnTo>
                    <a:pt x="22225" y="434873"/>
                  </a:lnTo>
                  <a:lnTo>
                    <a:pt x="46481" y="451205"/>
                  </a:lnTo>
                  <a:lnTo>
                    <a:pt x="76200" y="457200"/>
                  </a:lnTo>
                  <a:lnTo>
                    <a:pt x="1514855" y="457200"/>
                  </a:lnTo>
                  <a:lnTo>
                    <a:pt x="1544447" y="451205"/>
                  </a:lnTo>
                  <a:lnTo>
                    <a:pt x="1568703" y="434873"/>
                  </a:lnTo>
                  <a:lnTo>
                    <a:pt x="1585086" y="410654"/>
                  </a:lnTo>
                  <a:lnTo>
                    <a:pt x="1591055" y="380987"/>
                  </a:lnTo>
                  <a:lnTo>
                    <a:pt x="1591055" y="76200"/>
                  </a:lnTo>
                  <a:lnTo>
                    <a:pt x="1585086" y="46532"/>
                  </a:lnTo>
                  <a:lnTo>
                    <a:pt x="1568703" y="22313"/>
                  </a:lnTo>
                  <a:lnTo>
                    <a:pt x="1544447" y="5981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2E8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096506" y="5849873"/>
              <a:ext cx="1591310" cy="457200"/>
            </a:xfrm>
            <a:custGeom>
              <a:avLst/>
              <a:gdLst/>
              <a:ahLst/>
              <a:cxnLst/>
              <a:rect l="l" t="t" r="r" b="b"/>
              <a:pathLst>
                <a:path w="1591309" h="457200">
                  <a:moveTo>
                    <a:pt x="0" y="76200"/>
                  </a:moveTo>
                  <a:lnTo>
                    <a:pt x="5969" y="46532"/>
                  </a:lnTo>
                  <a:lnTo>
                    <a:pt x="22225" y="22313"/>
                  </a:lnTo>
                  <a:lnTo>
                    <a:pt x="46482" y="5981"/>
                  </a:lnTo>
                  <a:lnTo>
                    <a:pt x="76200" y="0"/>
                  </a:lnTo>
                  <a:lnTo>
                    <a:pt x="1514855" y="0"/>
                  </a:lnTo>
                  <a:lnTo>
                    <a:pt x="1544447" y="5981"/>
                  </a:lnTo>
                  <a:lnTo>
                    <a:pt x="1568703" y="22313"/>
                  </a:lnTo>
                  <a:lnTo>
                    <a:pt x="1585087" y="46532"/>
                  </a:lnTo>
                  <a:lnTo>
                    <a:pt x="1591055" y="76200"/>
                  </a:lnTo>
                  <a:lnTo>
                    <a:pt x="1591055" y="380987"/>
                  </a:lnTo>
                  <a:lnTo>
                    <a:pt x="1585087" y="410654"/>
                  </a:lnTo>
                  <a:lnTo>
                    <a:pt x="1568703" y="434873"/>
                  </a:lnTo>
                  <a:lnTo>
                    <a:pt x="1544447" y="451205"/>
                  </a:lnTo>
                  <a:lnTo>
                    <a:pt x="1514855" y="457199"/>
                  </a:lnTo>
                  <a:lnTo>
                    <a:pt x="76200" y="457199"/>
                  </a:lnTo>
                  <a:lnTo>
                    <a:pt x="46482" y="451205"/>
                  </a:lnTo>
                  <a:lnTo>
                    <a:pt x="22225" y="434873"/>
                  </a:lnTo>
                  <a:lnTo>
                    <a:pt x="5969" y="410654"/>
                  </a:lnTo>
                  <a:lnTo>
                    <a:pt x="0" y="380987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7333868" y="5911088"/>
            <a:ext cx="6273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Total=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3402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841106" y="2887421"/>
            <a:ext cx="28194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0000"/>
                </a:solidFill>
                <a:latin typeface="Arial"/>
                <a:cs typeface="Arial"/>
              </a:rPr>
              <a:t>425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2803" y="2737104"/>
            <a:ext cx="419100" cy="620268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53059" y="151637"/>
            <a:ext cx="7998459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0000"/>
                </a:solidFill>
              </a:rPr>
              <a:t>Since</a:t>
            </a:r>
            <a:r>
              <a:rPr dirty="0" sz="1600" spc="-5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1990,</a:t>
            </a:r>
            <a:r>
              <a:rPr dirty="0" sz="1600" spc="-5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more</a:t>
            </a:r>
            <a:r>
              <a:rPr dirty="0" sz="1600" spc="-5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than</a:t>
            </a:r>
            <a:r>
              <a:rPr dirty="0" sz="1600" spc="-4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3402</a:t>
            </a:r>
            <a:r>
              <a:rPr dirty="0" sz="1600" spc="-6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product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companies</a:t>
            </a:r>
            <a:r>
              <a:rPr dirty="0" sz="1600" spc="-4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have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started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in</a:t>
            </a:r>
            <a:r>
              <a:rPr dirty="0" sz="1600" spc="-5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India;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however,</a:t>
            </a:r>
            <a:r>
              <a:rPr dirty="0" sz="1600" spc="-50">
                <a:solidFill>
                  <a:srgbClr val="000000"/>
                </a:solidFill>
              </a:rPr>
              <a:t> </a:t>
            </a:r>
            <a:r>
              <a:rPr dirty="0" sz="1600" spc="-25">
                <a:solidFill>
                  <a:srgbClr val="000000"/>
                </a:solidFill>
              </a:rPr>
              <a:t>the </a:t>
            </a:r>
            <a:r>
              <a:rPr dirty="0" sz="1600">
                <a:solidFill>
                  <a:srgbClr val="000000"/>
                </a:solidFill>
              </a:rPr>
              <a:t>YoY</a:t>
            </a:r>
            <a:r>
              <a:rPr dirty="0" sz="1600" spc="-6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numbers</a:t>
            </a:r>
            <a:r>
              <a:rPr dirty="0" sz="1600" spc="34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vary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dramatically</a:t>
            </a:r>
            <a:r>
              <a:rPr dirty="0" sz="1600" spc="-4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due</a:t>
            </a:r>
            <a:r>
              <a:rPr dirty="0" sz="1600" spc="-5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to</a:t>
            </a:r>
            <a:r>
              <a:rPr dirty="0" sz="1600" spc="-4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various</a:t>
            </a:r>
            <a:r>
              <a:rPr dirty="0" sz="1600" spc="-2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other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economic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 spc="-10">
                <a:solidFill>
                  <a:srgbClr val="000000"/>
                </a:solidFill>
              </a:rPr>
              <a:t>variables</a:t>
            </a:r>
            <a:endParaRPr sz="1600"/>
          </a:p>
        </p:txBody>
      </p:sp>
      <p:sp>
        <p:nvSpPr>
          <p:cNvPr id="34" name="object 34" descr=""/>
          <p:cNvSpPr txBox="1"/>
          <p:nvPr/>
        </p:nvSpPr>
        <p:spPr>
          <a:xfrm>
            <a:off x="1188211" y="1035811"/>
            <a:ext cx="64560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Evolution</a:t>
            </a:r>
            <a:r>
              <a:rPr dirty="0" u="sng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6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6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Indian</a:t>
            </a:r>
            <a:r>
              <a:rPr dirty="0" u="sng" sz="16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Product</a:t>
            </a:r>
            <a:r>
              <a:rPr dirty="0" u="sng" sz="16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Business</a:t>
            </a:r>
            <a:r>
              <a:rPr dirty="0" u="sng" sz="16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Landscape</a:t>
            </a:r>
            <a:r>
              <a:rPr dirty="0" u="sng" sz="16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from</a:t>
            </a:r>
            <a:r>
              <a:rPr dirty="0" u="sng" sz="16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6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year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921754" y="1425397"/>
            <a:ext cx="171513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Due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economic </a:t>
            </a:r>
            <a:r>
              <a:rPr dirty="0" sz="1200">
                <a:latin typeface="Arial"/>
                <a:cs typeface="Arial"/>
              </a:rPr>
              <a:t>downturn,</a:t>
            </a:r>
            <a:r>
              <a:rPr dirty="0" sz="1200" spc="30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number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of </a:t>
            </a:r>
            <a:r>
              <a:rPr dirty="0" sz="1200">
                <a:latin typeface="Arial"/>
                <a:cs typeface="Arial"/>
              </a:rPr>
              <a:t>new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product</a:t>
            </a:r>
            <a:r>
              <a:rPr dirty="0" sz="1200" spc="3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startups </a:t>
            </a:r>
            <a:r>
              <a:rPr dirty="0" sz="1200">
                <a:latin typeface="Arial"/>
                <a:cs typeface="Arial"/>
              </a:rPr>
              <a:t>reduced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2009.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392416" y="3049015"/>
            <a:ext cx="281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40</a:t>
            </a:r>
            <a:r>
              <a:rPr dirty="0" sz="1200" spc="-25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2355" y="2804160"/>
            <a:ext cx="7790688" cy="2273808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670356" y="5116195"/>
            <a:ext cx="367030" cy="39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Till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200" spc="-20">
                <a:latin typeface="Arial"/>
                <a:cs typeface="Arial"/>
              </a:rPr>
              <a:t>1995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108049" y="5127752"/>
            <a:ext cx="644334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"/>
                <a:cs typeface="Arial"/>
              </a:rPr>
              <a:t>1996</a:t>
            </a:r>
            <a:r>
              <a:rPr dirty="0" sz="1050" spc="135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1997</a:t>
            </a:r>
            <a:r>
              <a:rPr dirty="0" sz="1050" spc="135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1998</a:t>
            </a:r>
            <a:r>
              <a:rPr dirty="0" sz="1050" spc="135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1999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2000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2001</a:t>
            </a:r>
            <a:r>
              <a:rPr dirty="0" sz="1050" spc="13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2002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2003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2004</a:t>
            </a:r>
            <a:r>
              <a:rPr dirty="0" sz="1050" spc="13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2005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2006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2007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2008</a:t>
            </a:r>
            <a:r>
              <a:rPr dirty="0" sz="1050" spc="13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2009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>
                <a:latin typeface="Arial"/>
                <a:cs typeface="Arial"/>
              </a:rPr>
              <a:t>2010</a:t>
            </a:r>
            <a:r>
              <a:rPr dirty="0" sz="1050" spc="140">
                <a:latin typeface="Arial"/>
                <a:cs typeface="Arial"/>
              </a:rPr>
              <a:t>  </a:t>
            </a:r>
            <a:r>
              <a:rPr dirty="0" sz="1050" spc="-20">
                <a:latin typeface="Arial"/>
                <a:cs typeface="Arial"/>
              </a:rPr>
              <a:t>2011</a:t>
            </a:r>
            <a:endParaRPr sz="1050">
              <a:latin typeface="Arial"/>
              <a:cs typeface="Arial"/>
            </a:endParaRPr>
          </a:p>
          <a:p>
            <a:pPr marL="915035">
              <a:lnSpc>
                <a:spcPct val="100000"/>
              </a:lnSpc>
            </a:pPr>
            <a:r>
              <a:rPr dirty="0" sz="1050" spc="-25">
                <a:latin typeface="Arial"/>
                <a:cs typeface="Arial"/>
              </a:rPr>
              <a:t>Q2</a:t>
            </a:r>
            <a:endParaRPr sz="10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791957" y="5447791"/>
            <a:ext cx="3244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Arial"/>
                <a:cs typeface="Arial"/>
              </a:rPr>
              <a:t>2012</a:t>
            </a:r>
            <a:endParaRPr sz="10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17575" y="443915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78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84554" y="460070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02105" y="453923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020061" y="4583633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437892" y="438683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854832" y="4017645"/>
            <a:ext cx="196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233673" y="4324857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690873" y="4399026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068826" y="4234383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525136" y="4124705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930266" y="4093591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360670" y="3512057"/>
            <a:ext cx="196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778246" y="3190113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208903" y="3115766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613906" y="3381832"/>
            <a:ext cx="19621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019035" y="2856941"/>
            <a:ext cx="19621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392416" y="3234054"/>
            <a:ext cx="2660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915" marR="5080" indent="-6985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200" spc="-100">
                <a:latin typeface="Arial"/>
                <a:cs typeface="Arial"/>
              </a:rPr>
              <a:t>35 </a:t>
            </a:r>
            <a:r>
              <a:rPr dirty="0" sz="1200" spc="-5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867268" y="4235907"/>
            <a:ext cx="196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846059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method?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method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tabLst>
                <a:tab pos="3179445" algn="l"/>
              </a:tabLst>
            </a:pPr>
            <a:r>
              <a:rPr dirty="0" sz="2000" spc="-55">
                <a:latin typeface="Arial"/>
                <a:cs typeface="Arial"/>
              </a:rPr>
              <a:t>T-</a:t>
            </a:r>
            <a:r>
              <a:rPr dirty="0" sz="2000">
                <a:latin typeface="Arial"/>
                <a:cs typeface="Arial"/>
              </a:rPr>
              <a:t>Shirt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sizing: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Medium,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Extra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categorizing the </a:t>
            </a:r>
            <a:r>
              <a:rPr dirty="0" sz="2000" spc="-10">
                <a:latin typeface="Arial"/>
                <a:cs typeface="Arial"/>
              </a:rPr>
              <a:t>stories.</a:t>
            </a:r>
            <a:r>
              <a:rPr dirty="0" sz="2000">
                <a:latin typeface="Arial"/>
                <a:cs typeface="Arial"/>
              </a:rPr>
              <a:t>	Each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associated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8011159" cy="1701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stories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many,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</a:t>
            </a:r>
            <a:r>
              <a:rPr dirty="0" sz="2000" spc="-20">
                <a:latin typeface="Arial"/>
                <a:cs typeface="Arial"/>
              </a:rPr>
              <a:t> 500+</a:t>
            </a:r>
            <a:endParaRPr sz="2000">
              <a:latin typeface="Arial"/>
              <a:cs typeface="Arial"/>
            </a:endParaRPr>
          </a:p>
          <a:p>
            <a:pPr marL="355600" marR="32004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stories,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are </a:t>
            </a:r>
            <a:r>
              <a:rPr dirty="0" sz="2000">
                <a:latin typeface="Arial"/>
                <a:cs typeface="Arial"/>
              </a:rPr>
              <a:t>probably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similar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similar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amount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effort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35">
                <a:latin typeface="Arial"/>
                <a:cs typeface="Arial"/>
              </a:rPr>
              <a:t>You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quickly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categorize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stories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estimates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categories 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Affinity</a:t>
            </a:r>
            <a:r>
              <a:rPr dirty="0" sz="3600" spc="-40"/>
              <a:t> </a:t>
            </a:r>
            <a:r>
              <a:rPr dirty="0" sz="3600" spc="-10"/>
              <a:t>estimation</a:t>
            </a:r>
            <a:endParaRPr sz="360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7203440" cy="2108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goal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Sprint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Select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stories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Sprint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tasks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analysis,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security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check,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Estimate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task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Assign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responsible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task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Sprint </a:t>
            </a:r>
            <a:r>
              <a:rPr dirty="0" sz="3600" spc="-10"/>
              <a:t>planning</a:t>
            </a:r>
            <a:endParaRPr sz="3600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Sprint </a:t>
            </a:r>
            <a:r>
              <a:rPr dirty="0" sz="3600" spc="-10"/>
              <a:t>planning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2552700"/>
            <a:ext cx="8229600" cy="347027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31125" y="1626885"/>
            <a:ext cx="80416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Sprint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goal</a:t>
            </a:r>
            <a:r>
              <a:rPr dirty="0" sz="1800">
                <a:latin typeface="Arial"/>
                <a:cs typeface="Arial"/>
              </a:rPr>
              <a:t>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Demonstrate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mobile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view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account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balances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pending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transactions.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8050530" cy="5440680"/>
            <a:chOff x="0" y="1295400"/>
            <a:chExt cx="8050530" cy="5440680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1371600"/>
              <a:ext cx="7135811" cy="536416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Sprint</a:t>
            </a:r>
            <a:r>
              <a:rPr dirty="0" sz="3600" spc="-10"/>
              <a:t> </a:t>
            </a:r>
            <a:r>
              <a:rPr dirty="0" sz="3600"/>
              <a:t>1</a:t>
            </a:r>
            <a:r>
              <a:rPr dirty="0" sz="3600" spc="-10"/>
              <a:t> </a:t>
            </a:r>
            <a:r>
              <a:rPr dirty="0" sz="3600"/>
              <a:t>plan</a:t>
            </a:r>
            <a:r>
              <a:rPr dirty="0" sz="3600" spc="-5"/>
              <a:t> </a:t>
            </a:r>
            <a:r>
              <a:rPr dirty="0" sz="3600"/>
              <a:t>for</a:t>
            </a:r>
            <a:r>
              <a:rPr dirty="0" sz="3600" spc="-5"/>
              <a:t> </a:t>
            </a:r>
            <a:r>
              <a:rPr dirty="0" sz="3600"/>
              <a:t>Hotel</a:t>
            </a:r>
            <a:r>
              <a:rPr dirty="0" sz="3600" spc="-10"/>
              <a:t> </a:t>
            </a:r>
            <a:r>
              <a:rPr dirty="0" sz="3600" spc="-20"/>
              <a:t>room </a:t>
            </a:r>
            <a:r>
              <a:rPr dirty="0" sz="3600"/>
              <a:t>reservation</a:t>
            </a:r>
            <a:r>
              <a:rPr dirty="0" sz="3600" spc="-55"/>
              <a:t> </a:t>
            </a:r>
            <a:r>
              <a:rPr dirty="0" sz="3600"/>
              <a:t>mobile</a:t>
            </a:r>
            <a:r>
              <a:rPr dirty="0" sz="3600" spc="-40"/>
              <a:t> </a:t>
            </a:r>
            <a:r>
              <a:rPr dirty="0" sz="3600" spc="-25"/>
              <a:t>app</a:t>
            </a:r>
            <a:endParaRPr sz="3600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2596"/>
            <a:ext cx="6917690" cy="201422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000">
                <a:latin typeface="Arial"/>
                <a:cs typeface="Arial"/>
              </a:rPr>
              <a:t>Daily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scrum</a:t>
            </a:r>
            <a:r>
              <a:rPr dirty="0" sz="2000" spc="-10">
                <a:latin typeface="Arial"/>
                <a:cs typeface="Arial"/>
              </a:rPr>
              <a:t> meeting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completed </a:t>
            </a:r>
            <a:r>
              <a:rPr dirty="0" sz="1800" spc="-10">
                <a:latin typeface="Arial"/>
                <a:cs typeface="Arial"/>
              </a:rPr>
              <a:t>yesterday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challenges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-10">
                <a:latin typeface="Arial"/>
                <a:cs typeface="Arial"/>
              </a:rPr>
              <a:t> faced</a:t>
            </a:r>
            <a:endParaRPr sz="1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4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plan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25"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Once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week,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picture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view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goals,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Sprint </a:t>
            </a:r>
            <a:r>
              <a:rPr dirty="0" sz="3600" spc="-10"/>
              <a:t>execution</a:t>
            </a:r>
            <a:endParaRPr sz="3600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701800"/>
            <a:ext cx="8229600" cy="410686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Burndown</a:t>
            </a:r>
            <a:r>
              <a:rPr dirty="0" sz="3600" spc="-40"/>
              <a:t> </a:t>
            </a:r>
            <a:r>
              <a:rPr dirty="0" sz="3600" spc="-20"/>
              <a:t>chart</a:t>
            </a:r>
            <a:endParaRPr sz="3600"/>
          </a:p>
        </p:txBody>
      </p:sp>
      <p:sp>
        <p:nvSpPr>
          <p:cNvPr id="18" name="object 18" descr=""/>
          <p:cNvSpPr txBox="1"/>
          <p:nvPr/>
        </p:nvSpPr>
        <p:spPr>
          <a:xfrm>
            <a:off x="1221725" y="6198885"/>
            <a:ext cx="2579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JIRA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0">
                <a:latin typeface="Arial"/>
                <a:cs typeface="Arial"/>
              </a:rPr>
              <a:t> insight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4909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track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progress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project?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Feedback </a:t>
            </a:r>
            <a:r>
              <a:rPr dirty="0" sz="3600" spc="-10"/>
              <a:t>cycles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88392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>
              <a:hlinkClick r:id="rId2"/>
            </p:cNvPr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>
              <a:hlinkClick r:id="rId2"/>
            </p:cNvPr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3525" y="424251"/>
            <a:ext cx="17532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/>
              <a:t>Velocity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" y="1498600"/>
            <a:ext cx="6599236" cy="452596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7325" y="6216388"/>
            <a:ext cx="829183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1800">
                <a:latin typeface="Times New Roman"/>
                <a:cs typeface="Times New Roman"/>
              </a:rPr>
              <a:t>Source:</a:t>
            </a:r>
            <a:r>
              <a:rPr dirty="0" sz="1800" spc="250">
                <a:latin typeface="Times New Roman"/>
                <a:cs typeface="Times New Roman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https://www.altexsoft.com/blog/business/25-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scrum-process-best-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practices-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that-set-your-agile-workflow-for-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efficiency/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93924" y="3064274"/>
            <a:ext cx="963294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#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story points completed </a:t>
            </a:r>
            <a:r>
              <a:rPr dirty="0" sz="1600">
                <a:latin typeface="Arial"/>
                <a:cs typeface="Arial"/>
              </a:rPr>
              <a:t>per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Sprint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3943" y="6504433"/>
            <a:ext cx="8380730" cy="116205"/>
            <a:chOff x="313943" y="6504433"/>
            <a:chExt cx="8380730" cy="1162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6504433"/>
              <a:ext cx="8380476" cy="11582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6201" y="6539610"/>
              <a:ext cx="8317230" cy="0"/>
            </a:xfrm>
            <a:custGeom>
              <a:avLst/>
              <a:gdLst/>
              <a:ahLst/>
              <a:cxnLst/>
              <a:rect l="l" t="t" r="r" b="b"/>
              <a:pathLst>
                <a:path w="8317230" h="0">
                  <a:moveTo>
                    <a:pt x="0" y="0"/>
                  </a:moveTo>
                  <a:lnTo>
                    <a:pt x="8316976" y="0"/>
                  </a:lnTo>
                </a:path>
              </a:pathLst>
            </a:custGeom>
            <a:ln w="18032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894588"/>
            <a:ext cx="8380476" cy="11582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46201" y="6530594"/>
              <a:ext cx="8317230" cy="18415"/>
            </a:xfrm>
            <a:custGeom>
              <a:avLst/>
              <a:gdLst/>
              <a:ahLst/>
              <a:cxnLst/>
              <a:rect l="l" t="t" r="r" b="b"/>
              <a:pathLst>
                <a:path w="8317230" h="18415">
                  <a:moveTo>
                    <a:pt x="0" y="18032"/>
                  </a:moveTo>
                  <a:lnTo>
                    <a:pt x="8316976" y="18032"/>
                  </a:lnTo>
                  <a:lnTo>
                    <a:pt x="8316976" y="0"/>
                  </a:lnTo>
                  <a:lnTo>
                    <a:pt x="0" y="0"/>
                  </a:lnTo>
                  <a:lnTo>
                    <a:pt x="0" y="18032"/>
                  </a:lnTo>
                  <a:close/>
                </a:path>
              </a:pathLst>
            </a:custGeom>
            <a:solidFill>
              <a:srgbClr val="C5DF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551930" y="1103630"/>
            <a:ext cx="2376805" cy="1773555"/>
            <a:chOff x="6551930" y="1103630"/>
            <a:chExt cx="2376805" cy="1773555"/>
          </a:xfrm>
        </p:grpSpPr>
        <p:sp>
          <p:nvSpPr>
            <p:cNvPr id="10" name="object 10" descr=""/>
            <p:cNvSpPr/>
            <p:nvPr/>
          </p:nvSpPr>
          <p:spPr>
            <a:xfrm>
              <a:off x="6563868" y="1115568"/>
              <a:ext cx="2351405" cy="1748155"/>
            </a:xfrm>
            <a:custGeom>
              <a:avLst/>
              <a:gdLst/>
              <a:ahLst/>
              <a:cxnLst/>
              <a:rect l="l" t="t" r="r" b="b"/>
              <a:pathLst>
                <a:path w="2351404" h="1748155">
                  <a:moveTo>
                    <a:pt x="1173099" y="0"/>
                  </a:moveTo>
                  <a:lnTo>
                    <a:pt x="1123060" y="762"/>
                  </a:lnTo>
                  <a:lnTo>
                    <a:pt x="1073023" y="2667"/>
                  </a:lnTo>
                  <a:lnTo>
                    <a:pt x="1023111" y="5842"/>
                  </a:lnTo>
                  <a:lnTo>
                    <a:pt x="973581" y="10414"/>
                  </a:lnTo>
                  <a:lnTo>
                    <a:pt x="924305" y="16129"/>
                  </a:lnTo>
                  <a:lnTo>
                    <a:pt x="875410" y="22987"/>
                  </a:lnTo>
                  <a:lnTo>
                    <a:pt x="827024" y="31242"/>
                  </a:lnTo>
                  <a:lnTo>
                    <a:pt x="779272" y="40640"/>
                  </a:lnTo>
                  <a:lnTo>
                    <a:pt x="732027" y="51308"/>
                  </a:lnTo>
                  <a:lnTo>
                    <a:pt x="685546" y="63246"/>
                  </a:lnTo>
                  <a:lnTo>
                    <a:pt x="639826" y="76327"/>
                  </a:lnTo>
                  <a:lnTo>
                    <a:pt x="594867" y="90678"/>
                  </a:lnTo>
                  <a:lnTo>
                    <a:pt x="550926" y="106299"/>
                  </a:lnTo>
                  <a:lnTo>
                    <a:pt x="507873" y="123062"/>
                  </a:lnTo>
                  <a:lnTo>
                    <a:pt x="465962" y="140970"/>
                  </a:lnTo>
                  <a:lnTo>
                    <a:pt x="425196" y="160147"/>
                  </a:lnTo>
                  <a:lnTo>
                    <a:pt x="385572" y="180594"/>
                  </a:lnTo>
                  <a:lnTo>
                    <a:pt x="347345" y="202184"/>
                  </a:lnTo>
                  <a:lnTo>
                    <a:pt x="310387" y="224917"/>
                  </a:lnTo>
                  <a:lnTo>
                    <a:pt x="274827" y="248920"/>
                  </a:lnTo>
                  <a:lnTo>
                    <a:pt x="234696" y="278765"/>
                  </a:lnTo>
                  <a:lnTo>
                    <a:pt x="197865" y="309626"/>
                  </a:lnTo>
                  <a:lnTo>
                    <a:pt x="164083" y="341249"/>
                  </a:lnTo>
                  <a:lnTo>
                    <a:pt x="133603" y="373634"/>
                  </a:lnTo>
                  <a:lnTo>
                    <a:pt x="106172" y="406781"/>
                  </a:lnTo>
                  <a:lnTo>
                    <a:pt x="81914" y="440436"/>
                  </a:lnTo>
                  <a:lnTo>
                    <a:pt x="60832" y="474599"/>
                  </a:lnTo>
                  <a:lnTo>
                    <a:pt x="42925" y="509143"/>
                  </a:lnTo>
                  <a:lnTo>
                    <a:pt x="16509" y="579374"/>
                  </a:lnTo>
                  <a:lnTo>
                    <a:pt x="2412" y="650494"/>
                  </a:lnTo>
                  <a:lnTo>
                    <a:pt x="0" y="686181"/>
                  </a:lnTo>
                  <a:lnTo>
                    <a:pt x="634" y="721868"/>
                  </a:lnTo>
                  <a:lnTo>
                    <a:pt x="11175" y="792861"/>
                  </a:lnTo>
                  <a:lnTo>
                    <a:pt x="33781" y="862965"/>
                  </a:lnTo>
                  <a:lnTo>
                    <a:pt x="68579" y="931545"/>
                  </a:lnTo>
                  <a:lnTo>
                    <a:pt x="90424" y="964946"/>
                  </a:lnTo>
                  <a:lnTo>
                    <a:pt x="115315" y="997966"/>
                  </a:lnTo>
                  <a:lnTo>
                    <a:pt x="143128" y="1030097"/>
                  </a:lnTo>
                  <a:lnTo>
                    <a:pt x="173862" y="1061593"/>
                  </a:lnTo>
                  <a:lnTo>
                    <a:pt x="207517" y="1092200"/>
                  </a:lnTo>
                  <a:lnTo>
                    <a:pt x="244221" y="1121918"/>
                  </a:lnTo>
                  <a:lnTo>
                    <a:pt x="283845" y="1150747"/>
                  </a:lnTo>
                  <a:lnTo>
                    <a:pt x="326262" y="1178433"/>
                  </a:lnTo>
                  <a:lnTo>
                    <a:pt x="371728" y="1204976"/>
                  </a:lnTo>
                  <a:lnTo>
                    <a:pt x="419988" y="1230249"/>
                  </a:lnTo>
                  <a:lnTo>
                    <a:pt x="192404" y="1747901"/>
                  </a:lnTo>
                  <a:lnTo>
                    <a:pt x="812546" y="1359154"/>
                  </a:lnTo>
                  <a:lnTo>
                    <a:pt x="863346" y="1368171"/>
                  </a:lnTo>
                  <a:lnTo>
                    <a:pt x="914400" y="1375791"/>
                  </a:lnTo>
                  <a:lnTo>
                    <a:pt x="965707" y="1382014"/>
                  </a:lnTo>
                  <a:lnTo>
                    <a:pt x="1017270" y="1386840"/>
                  </a:lnTo>
                  <a:lnTo>
                    <a:pt x="1068831" y="1390396"/>
                  </a:lnTo>
                  <a:lnTo>
                    <a:pt x="1120393" y="1392428"/>
                  </a:lnTo>
                  <a:lnTo>
                    <a:pt x="1171828" y="1393190"/>
                  </a:lnTo>
                  <a:lnTo>
                    <a:pt x="1223136" y="1392682"/>
                  </a:lnTo>
                  <a:lnTo>
                    <a:pt x="1274317" y="1390777"/>
                  </a:lnTo>
                  <a:lnTo>
                    <a:pt x="1325117" y="1387602"/>
                  </a:lnTo>
                  <a:lnTo>
                    <a:pt x="1375663" y="1383030"/>
                  </a:lnTo>
                  <a:lnTo>
                    <a:pt x="1425702" y="1377315"/>
                  </a:lnTo>
                  <a:lnTo>
                    <a:pt x="1475231" y="1370203"/>
                  </a:lnTo>
                  <a:lnTo>
                    <a:pt x="1524253" y="1361948"/>
                  </a:lnTo>
                  <a:lnTo>
                    <a:pt x="1572640" y="1352296"/>
                  </a:lnTo>
                  <a:lnTo>
                    <a:pt x="1620265" y="1341501"/>
                  </a:lnTo>
                  <a:lnTo>
                    <a:pt x="1667128" y="1329436"/>
                  </a:lnTo>
                  <a:lnTo>
                    <a:pt x="1713102" y="1316228"/>
                  </a:lnTo>
                  <a:lnTo>
                    <a:pt x="1758187" y="1301750"/>
                  </a:lnTo>
                  <a:lnTo>
                    <a:pt x="1802129" y="1286129"/>
                  </a:lnTo>
                  <a:lnTo>
                    <a:pt x="1845182" y="1269238"/>
                  </a:lnTo>
                  <a:lnTo>
                    <a:pt x="1886965" y="1251331"/>
                  </a:lnTo>
                  <a:lnTo>
                    <a:pt x="1927605" y="1232154"/>
                  </a:lnTo>
                  <a:lnTo>
                    <a:pt x="1966849" y="1211834"/>
                  </a:lnTo>
                  <a:lnTo>
                    <a:pt x="2004822" y="1190498"/>
                  </a:lnTo>
                  <a:lnTo>
                    <a:pt x="2041398" y="1168019"/>
                  </a:lnTo>
                  <a:lnTo>
                    <a:pt x="2076323" y="1144397"/>
                  </a:lnTo>
                  <a:lnTo>
                    <a:pt x="2116454" y="1114425"/>
                  </a:lnTo>
                  <a:lnTo>
                    <a:pt x="2153411" y="1083564"/>
                  </a:lnTo>
                  <a:lnTo>
                    <a:pt x="2187066" y="1051941"/>
                  </a:lnTo>
                  <a:lnTo>
                    <a:pt x="2217674" y="1019556"/>
                  </a:lnTo>
                  <a:lnTo>
                    <a:pt x="2245105" y="986409"/>
                  </a:lnTo>
                  <a:lnTo>
                    <a:pt x="2269235" y="952881"/>
                  </a:lnTo>
                  <a:lnTo>
                    <a:pt x="2290317" y="918718"/>
                  </a:lnTo>
                  <a:lnTo>
                    <a:pt x="2308225" y="884047"/>
                  </a:lnTo>
                  <a:lnTo>
                    <a:pt x="2334767" y="813816"/>
                  </a:lnTo>
                  <a:lnTo>
                    <a:pt x="2348864" y="742823"/>
                  </a:lnTo>
                  <a:lnTo>
                    <a:pt x="2351151" y="707136"/>
                  </a:lnTo>
                  <a:lnTo>
                    <a:pt x="2350515" y="671449"/>
                  </a:lnTo>
                  <a:lnTo>
                    <a:pt x="2339975" y="600456"/>
                  </a:lnTo>
                  <a:lnTo>
                    <a:pt x="2317368" y="530352"/>
                  </a:lnTo>
                  <a:lnTo>
                    <a:pt x="2282698" y="461772"/>
                  </a:lnTo>
                  <a:lnTo>
                    <a:pt x="2260854" y="428244"/>
                  </a:lnTo>
                  <a:lnTo>
                    <a:pt x="2235961" y="395351"/>
                  </a:lnTo>
                  <a:lnTo>
                    <a:pt x="2208149" y="363093"/>
                  </a:lnTo>
                  <a:lnTo>
                    <a:pt x="2177414" y="331597"/>
                  </a:lnTo>
                  <a:lnTo>
                    <a:pt x="2143632" y="300990"/>
                  </a:lnTo>
                  <a:lnTo>
                    <a:pt x="2106929" y="271272"/>
                  </a:lnTo>
                  <a:lnTo>
                    <a:pt x="2067432" y="242570"/>
                  </a:lnTo>
                  <a:lnTo>
                    <a:pt x="2024887" y="214884"/>
                  </a:lnTo>
                  <a:lnTo>
                    <a:pt x="1979422" y="188341"/>
                  </a:lnTo>
                  <a:lnTo>
                    <a:pt x="1931161" y="162941"/>
                  </a:lnTo>
                  <a:lnTo>
                    <a:pt x="1889125" y="143002"/>
                  </a:lnTo>
                  <a:lnTo>
                    <a:pt x="1846072" y="124333"/>
                  </a:lnTo>
                  <a:lnTo>
                    <a:pt x="1802002" y="107061"/>
                  </a:lnTo>
                  <a:lnTo>
                    <a:pt x="1757045" y="91059"/>
                  </a:lnTo>
                  <a:lnTo>
                    <a:pt x="1711325" y="76327"/>
                  </a:lnTo>
                  <a:lnTo>
                    <a:pt x="1664715" y="62992"/>
                  </a:lnTo>
                  <a:lnTo>
                    <a:pt x="1617472" y="50927"/>
                  </a:lnTo>
                  <a:lnTo>
                    <a:pt x="1569592" y="40132"/>
                  </a:lnTo>
                  <a:lnTo>
                    <a:pt x="1521205" y="30607"/>
                  </a:lnTo>
                  <a:lnTo>
                    <a:pt x="1472310" y="22352"/>
                  </a:lnTo>
                  <a:lnTo>
                    <a:pt x="1423034" y="15494"/>
                  </a:lnTo>
                  <a:lnTo>
                    <a:pt x="1373377" y="9779"/>
                  </a:lnTo>
                  <a:lnTo>
                    <a:pt x="1323593" y="5461"/>
                  </a:lnTo>
                  <a:lnTo>
                    <a:pt x="1273428" y="2412"/>
                  </a:lnTo>
                  <a:lnTo>
                    <a:pt x="1223390" y="508"/>
                  </a:lnTo>
                  <a:lnTo>
                    <a:pt x="1173099" y="0"/>
                  </a:lnTo>
                  <a:close/>
                </a:path>
              </a:pathLst>
            </a:custGeom>
            <a:solidFill>
              <a:srgbClr val="91A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564630" y="1116330"/>
              <a:ext cx="2351405" cy="1748155"/>
            </a:xfrm>
            <a:custGeom>
              <a:avLst/>
              <a:gdLst/>
              <a:ahLst/>
              <a:cxnLst/>
              <a:rect l="l" t="t" r="r" b="b"/>
              <a:pathLst>
                <a:path w="2351404" h="1748155">
                  <a:moveTo>
                    <a:pt x="192404" y="1747901"/>
                  </a:moveTo>
                  <a:lnTo>
                    <a:pt x="419989" y="1230249"/>
                  </a:lnTo>
                  <a:lnTo>
                    <a:pt x="371728" y="1204976"/>
                  </a:lnTo>
                  <a:lnTo>
                    <a:pt x="326263" y="1178433"/>
                  </a:lnTo>
                  <a:lnTo>
                    <a:pt x="283845" y="1150747"/>
                  </a:lnTo>
                  <a:lnTo>
                    <a:pt x="244221" y="1121918"/>
                  </a:lnTo>
                  <a:lnTo>
                    <a:pt x="207518" y="1092200"/>
                  </a:lnTo>
                  <a:lnTo>
                    <a:pt x="173863" y="1061593"/>
                  </a:lnTo>
                  <a:lnTo>
                    <a:pt x="143128" y="1030097"/>
                  </a:lnTo>
                  <a:lnTo>
                    <a:pt x="115316" y="997966"/>
                  </a:lnTo>
                  <a:lnTo>
                    <a:pt x="90424" y="964946"/>
                  </a:lnTo>
                  <a:lnTo>
                    <a:pt x="68579" y="931545"/>
                  </a:lnTo>
                  <a:lnTo>
                    <a:pt x="49656" y="897382"/>
                  </a:lnTo>
                  <a:lnTo>
                    <a:pt x="20954" y="828040"/>
                  </a:lnTo>
                  <a:lnTo>
                    <a:pt x="4445" y="757428"/>
                  </a:lnTo>
                  <a:lnTo>
                    <a:pt x="0" y="686181"/>
                  </a:lnTo>
                  <a:lnTo>
                    <a:pt x="2413" y="650494"/>
                  </a:lnTo>
                  <a:lnTo>
                    <a:pt x="16510" y="579374"/>
                  </a:lnTo>
                  <a:lnTo>
                    <a:pt x="42925" y="509143"/>
                  </a:lnTo>
                  <a:lnTo>
                    <a:pt x="60833" y="474599"/>
                  </a:lnTo>
                  <a:lnTo>
                    <a:pt x="81915" y="440436"/>
                  </a:lnTo>
                  <a:lnTo>
                    <a:pt x="106172" y="406781"/>
                  </a:lnTo>
                  <a:lnTo>
                    <a:pt x="133603" y="373634"/>
                  </a:lnTo>
                  <a:lnTo>
                    <a:pt x="164084" y="341249"/>
                  </a:lnTo>
                  <a:lnTo>
                    <a:pt x="197866" y="309625"/>
                  </a:lnTo>
                  <a:lnTo>
                    <a:pt x="234696" y="278765"/>
                  </a:lnTo>
                  <a:lnTo>
                    <a:pt x="274827" y="248920"/>
                  </a:lnTo>
                  <a:lnTo>
                    <a:pt x="310388" y="224917"/>
                  </a:lnTo>
                  <a:lnTo>
                    <a:pt x="347345" y="202184"/>
                  </a:lnTo>
                  <a:lnTo>
                    <a:pt x="385572" y="180594"/>
                  </a:lnTo>
                  <a:lnTo>
                    <a:pt x="425196" y="160147"/>
                  </a:lnTo>
                  <a:lnTo>
                    <a:pt x="465963" y="140970"/>
                  </a:lnTo>
                  <a:lnTo>
                    <a:pt x="507873" y="123062"/>
                  </a:lnTo>
                  <a:lnTo>
                    <a:pt x="550926" y="106299"/>
                  </a:lnTo>
                  <a:lnTo>
                    <a:pt x="594868" y="90678"/>
                  </a:lnTo>
                  <a:lnTo>
                    <a:pt x="639826" y="76327"/>
                  </a:lnTo>
                  <a:lnTo>
                    <a:pt x="685546" y="63246"/>
                  </a:lnTo>
                  <a:lnTo>
                    <a:pt x="732027" y="51308"/>
                  </a:lnTo>
                  <a:lnTo>
                    <a:pt x="779272" y="40640"/>
                  </a:lnTo>
                  <a:lnTo>
                    <a:pt x="827024" y="31242"/>
                  </a:lnTo>
                  <a:lnTo>
                    <a:pt x="875411" y="22987"/>
                  </a:lnTo>
                  <a:lnTo>
                    <a:pt x="924305" y="16129"/>
                  </a:lnTo>
                  <a:lnTo>
                    <a:pt x="973581" y="10414"/>
                  </a:lnTo>
                  <a:lnTo>
                    <a:pt x="1023112" y="5842"/>
                  </a:lnTo>
                  <a:lnTo>
                    <a:pt x="1073023" y="2667"/>
                  </a:lnTo>
                  <a:lnTo>
                    <a:pt x="1123061" y="762"/>
                  </a:lnTo>
                  <a:lnTo>
                    <a:pt x="1173099" y="0"/>
                  </a:lnTo>
                  <a:lnTo>
                    <a:pt x="1223391" y="508"/>
                  </a:lnTo>
                  <a:lnTo>
                    <a:pt x="1273428" y="2412"/>
                  </a:lnTo>
                  <a:lnTo>
                    <a:pt x="1323594" y="5461"/>
                  </a:lnTo>
                  <a:lnTo>
                    <a:pt x="1373377" y="9779"/>
                  </a:lnTo>
                  <a:lnTo>
                    <a:pt x="1423035" y="15494"/>
                  </a:lnTo>
                  <a:lnTo>
                    <a:pt x="1472311" y="22352"/>
                  </a:lnTo>
                  <a:lnTo>
                    <a:pt x="1521205" y="30607"/>
                  </a:lnTo>
                  <a:lnTo>
                    <a:pt x="1569593" y="40132"/>
                  </a:lnTo>
                  <a:lnTo>
                    <a:pt x="1617472" y="50927"/>
                  </a:lnTo>
                  <a:lnTo>
                    <a:pt x="1664716" y="62992"/>
                  </a:lnTo>
                  <a:lnTo>
                    <a:pt x="1711325" y="76327"/>
                  </a:lnTo>
                  <a:lnTo>
                    <a:pt x="1757045" y="91059"/>
                  </a:lnTo>
                  <a:lnTo>
                    <a:pt x="1802002" y="107061"/>
                  </a:lnTo>
                  <a:lnTo>
                    <a:pt x="1846072" y="124333"/>
                  </a:lnTo>
                  <a:lnTo>
                    <a:pt x="1889125" y="143002"/>
                  </a:lnTo>
                  <a:lnTo>
                    <a:pt x="1931162" y="162941"/>
                  </a:lnTo>
                  <a:lnTo>
                    <a:pt x="1979422" y="188341"/>
                  </a:lnTo>
                  <a:lnTo>
                    <a:pt x="2024888" y="214884"/>
                  </a:lnTo>
                  <a:lnTo>
                    <a:pt x="2067433" y="242570"/>
                  </a:lnTo>
                  <a:lnTo>
                    <a:pt x="2106929" y="271272"/>
                  </a:lnTo>
                  <a:lnTo>
                    <a:pt x="2143633" y="300990"/>
                  </a:lnTo>
                  <a:lnTo>
                    <a:pt x="2177415" y="331597"/>
                  </a:lnTo>
                  <a:lnTo>
                    <a:pt x="2208149" y="363093"/>
                  </a:lnTo>
                  <a:lnTo>
                    <a:pt x="2235962" y="395350"/>
                  </a:lnTo>
                  <a:lnTo>
                    <a:pt x="2260854" y="428244"/>
                  </a:lnTo>
                  <a:lnTo>
                    <a:pt x="2282698" y="461772"/>
                  </a:lnTo>
                  <a:lnTo>
                    <a:pt x="2301494" y="495808"/>
                  </a:lnTo>
                  <a:lnTo>
                    <a:pt x="2330196" y="565150"/>
                  </a:lnTo>
                  <a:lnTo>
                    <a:pt x="2346833" y="635889"/>
                  </a:lnTo>
                  <a:lnTo>
                    <a:pt x="2351151" y="707136"/>
                  </a:lnTo>
                  <a:lnTo>
                    <a:pt x="2348865" y="742823"/>
                  </a:lnTo>
                  <a:lnTo>
                    <a:pt x="2334768" y="813816"/>
                  </a:lnTo>
                  <a:lnTo>
                    <a:pt x="2308225" y="884047"/>
                  </a:lnTo>
                  <a:lnTo>
                    <a:pt x="2290318" y="918718"/>
                  </a:lnTo>
                  <a:lnTo>
                    <a:pt x="2269236" y="952881"/>
                  </a:lnTo>
                  <a:lnTo>
                    <a:pt x="2245105" y="986409"/>
                  </a:lnTo>
                  <a:lnTo>
                    <a:pt x="2217674" y="1019556"/>
                  </a:lnTo>
                  <a:lnTo>
                    <a:pt x="2187067" y="1051941"/>
                  </a:lnTo>
                  <a:lnTo>
                    <a:pt x="2153412" y="1083564"/>
                  </a:lnTo>
                  <a:lnTo>
                    <a:pt x="2116454" y="1114425"/>
                  </a:lnTo>
                  <a:lnTo>
                    <a:pt x="2076323" y="1144397"/>
                  </a:lnTo>
                  <a:lnTo>
                    <a:pt x="2041398" y="1168019"/>
                  </a:lnTo>
                  <a:lnTo>
                    <a:pt x="2004822" y="1190498"/>
                  </a:lnTo>
                  <a:lnTo>
                    <a:pt x="1966849" y="1211834"/>
                  </a:lnTo>
                  <a:lnTo>
                    <a:pt x="1927605" y="1232154"/>
                  </a:lnTo>
                  <a:lnTo>
                    <a:pt x="1886966" y="1251331"/>
                  </a:lnTo>
                  <a:lnTo>
                    <a:pt x="1845183" y="1269238"/>
                  </a:lnTo>
                  <a:lnTo>
                    <a:pt x="1802129" y="1286129"/>
                  </a:lnTo>
                  <a:lnTo>
                    <a:pt x="1758188" y="1301750"/>
                  </a:lnTo>
                  <a:lnTo>
                    <a:pt x="1713102" y="1316228"/>
                  </a:lnTo>
                  <a:lnTo>
                    <a:pt x="1667128" y="1329436"/>
                  </a:lnTo>
                  <a:lnTo>
                    <a:pt x="1620266" y="1341501"/>
                  </a:lnTo>
                  <a:lnTo>
                    <a:pt x="1572641" y="1352296"/>
                  </a:lnTo>
                  <a:lnTo>
                    <a:pt x="1524253" y="1361948"/>
                  </a:lnTo>
                  <a:lnTo>
                    <a:pt x="1475231" y="1370203"/>
                  </a:lnTo>
                  <a:lnTo>
                    <a:pt x="1425702" y="1377315"/>
                  </a:lnTo>
                  <a:lnTo>
                    <a:pt x="1375664" y="1383030"/>
                  </a:lnTo>
                  <a:lnTo>
                    <a:pt x="1325118" y="1387602"/>
                  </a:lnTo>
                  <a:lnTo>
                    <a:pt x="1274318" y="1390777"/>
                  </a:lnTo>
                  <a:lnTo>
                    <a:pt x="1223137" y="1392682"/>
                  </a:lnTo>
                  <a:lnTo>
                    <a:pt x="1171828" y="1393190"/>
                  </a:lnTo>
                  <a:lnTo>
                    <a:pt x="1120394" y="1392428"/>
                  </a:lnTo>
                  <a:lnTo>
                    <a:pt x="1068831" y="1390396"/>
                  </a:lnTo>
                  <a:lnTo>
                    <a:pt x="1017270" y="1386840"/>
                  </a:lnTo>
                  <a:lnTo>
                    <a:pt x="965708" y="1382014"/>
                  </a:lnTo>
                  <a:lnTo>
                    <a:pt x="914400" y="1375791"/>
                  </a:lnTo>
                  <a:lnTo>
                    <a:pt x="863346" y="1368171"/>
                  </a:lnTo>
                  <a:lnTo>
                    <a:pt x="812546" y="1359154"/>
                  </a:lnTo>
                  <a:lnTo>
                    <a:pt x="192404" y="1747901"/>
                  </a:lnTo>
                  <a:close/>
                </a:path>
              </a:pathLst>
            </a:custGeom>
            <a:ln w="25400">
              <a:solidFill>
                <a:srgbClr val="6980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346709" y="6530246"/>
            <a:ext cx="8315959" cy="18415"/>
          </a:xfrm>
          <a:custGeom>
            <a:avLst/>
            <a:gdLst/>
            <a:ahLst/>
            <a:cxnLst/>
            <a:rect l="l" t="t" r="r" b="b"/>
            <a:pathLst>
              <a:path w="8315959" h="18415">
                <a:moveTo>
                  <a:pt x="0" y="18380"/>
                </a:moveTo>
                <a:lnTo>
                  <a:pt x="8315960" y="18380"/>
                </a:lnTo>
                <a:lnTo>
                  <a:pt x="8315960" y="0"/>
                </a:lnTo>
                <a:lnTo>
                  <a:pt x="0" y="0"/>
                </a:lnTo>
                <a:lnTo>
                  <a:pt x="0" y="18380"/>
                </a:lnTo>
                <a:close/>
              </a:path>
            </a:pathLst>
          </a:custGeom>
          <a:solidFill>
            <a:srgbClr val="C5DF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943" y="894588"/>
            <a:ext cx="8380476" cy="115824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358902" y="931925"/>
            <a:ext cx="8291830" cy="1270"/>
          </a:xfrm>
          <a:custGeom>
            <a:avLst/>
            <a:gdLst/>
            <a:ahLst/>
            <a:cxnLst/>
            <a:rect l="l" t="t" r="r" b="b"/>
            <a:pathLst>
              <a:path w="8291830" h="1269">
                <a:moveTo>
                  <a:pt x="0" y="0"/>
                </a:moveTo>
                <a:lnTo>
                  <a:pt x="8291576" y="1270"/>
                </a:lnTo>
              </a:path>
            </a:pathLst>
          </a:custGeom>
          <a:ln w="25400">
            <a:solidFill>
              <a:srgbClr val="C5DF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46709" y="6539436"/>
              <a:ext cx="8315959" cy="0"/>
            </a:xfrm>
            <a:custGeom>
              <a:avLst/>
              <a:gdLst/>
              <a:ahLst/>
              <a:cxnLst/>
              <a:rect l="l" t="t" r="r" b="b"/>
              <a:pathLst>
                <a:path w="8315959" h="0">
                  <a:moveTo>
                    <a:pt x="0" y="0"/>
                  </a:moveTo>
                  <a:lnTo>
                    <a:pt x="8315960" y="0"/>
                  </a:lnTo>
                </a:path>
              </a:pathLst>
            </a:custGeom>
            <a:ln w="1838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369050" y="6503628"/>
            <a:ext cx="2554605" cy="309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75"/>
              </a:lnSpc>
            </a:pPr>
            <a:r>
              <a:rPr dirty="0" sz="1200" spc="-25"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  <a:p>
            <a:pPr algn="r">
              <a:lnSpc>
                <a:spcPts val="1150"/>
              </a:lnSpc>
            </a:pPr>
            <a:r>
              <a:rPr dirty="0" sz="1000" spc="-5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795272" y="1950720"/>
            <a:ext cx="3959860" cy="4401820"/>
            <a:chOff x="1795272" y="1950720"/>
            <a:chExt cx="3959860" cy="4401820"/>
          </a:xfrm>
        </p:grpSpPr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5272" y="1950720"/>
              <a:ext cx="3959352" cy="440131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0255" y="5484876"/>
              <a:ext cx="220980" cy="22098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9544" y="5545835"/>
              <a:ext cx="220980" cy="22097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380" y="4943855"/>
              <a:ext cx="220980" cy="22098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384" y="4511040"/>
              <a:ext cx="220980" cy="22098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591" y="4568952"/>
              <a:ext cx="220980" cy="22098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351023" y="4342892"/>
            <a:ext cx="1228725" cy="1297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Mumbai</a:t>
            </a:r>
            <a:endParaRPr sz="1200">
              <a:latin typeface="Arial"/>
              <a:cs typeface="Arial"/>
            </a:endParaRPr>
          </a:p>
          <a:p>
            <a:pPr marL="343535">
              <a:lnSpc>
                <a:spcPct val="100000"/>
              </a:lnSpc>
            </a:pPr>
            <a:r>
              <a:rPr dirty="0" sz="1200" spc="-20">
                <a:latin typeface="Arial"/>
                <a:cs typeface="Arial"/>
              </a:rPr>
              <a:t>Pune</a:t>
            </a:r>
            <a:endParaRPr sz="1200">
              <a:latin typeface="Arial"/>
              <a:cs typeface="Arial"/>
            </a:endParaRPr>
          </a:p>
          <a:p>
            <a:pPr marL="554990" marR="5080">
              <a:lnSpc>
                <a:spcPct val="100000"/>
              </a:lnSpc>
              <a:spcBef>
                <a:spcPts val="409"/>
              </a:spcBef>
            </a:pPr>
            <a:r>
              <a:rPr dirty="0" sz="1200" spc="-10">
                <a:latin typeface="Arial"/>
                <a:cs typeface="Arial"/>
              </a:rPr>
              <a:t>Hyderaba </a:t>
            </a:r>
            <a:r>
              <a:rPr dirty="0" sz="1200" spc="-5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  <a:p>
            <a:pPr marL="127000" marR="482600">
              <a:lnSpc>
                <a:spcPct val="100000"/>
              </a:lnSpc>
              <a:spcBef>
                <a:spcPts val="965"/>
              </a:spcBef>
            </a:pPr>
            <a:r>
              <a:rPr dirty="0" sz="1200" spc="-10">
                <a:latin typeface="Arial"/>
                <a:cs typeface="Arial"/>
              </a:rPr>
              <a:t>Bangalor </a:t>
            </a:r>
            <a:r>
              <a:rPr dirty="0" sz="1200" spc="-5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1883" y="3134867"/>
            <a:ext cx="220980" cy="220979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2920745" y="2953003"/>
            <a:ext cx="2451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NC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97179" y="2054351"/>
            <a:ext cx="6330315" cy="4189729"/>
            <a:chOff x="297179" y="2054351"/>
            <a:chExt cx="6330315" cy="4189729"/>
          </a:xfrm>
        </p:grpSpPr>
        <p:sp>
          <p:nvSpPr>
            <p:cNvPr id="30" name="object 30" descr=""/>
            <p:cNvSpPr/>
            <p:nvPr/>
          </p:nvSpPr>
          <p:spPr>
            <a:xfrm>
              <a:off x="1106424" y="2439923"/>
              <a:ext cx="5521325" cy="3469640"/>
            </a:xfrm>
            <a:custGeom>
              <a:avLst/>
              <a:gdLst/>
              <a:ahLst/>
              <a:cxnLst/>
              <a:rect l="l" t="t" r="r" b="b"/>
              <a:pathLst>
                <a:path w="5521325" h="3469640">
                  <a:moveTo>
                    <a:pt x="1314577" y="2087372"/>
                  </a:moveTo>
                  <a:lnTo>
                    <a:pt x="1225931" y="2035683"/>
                  </a:lnTo>
                  <a:lnTo>
                    <a:pt x="1222121" y="2036699"/>
                  </a:lnTo>
                  <a:lnTo>
                    <a:pt x="1218565" y="2042795"/>
                  </a:lnTo>
                  <a:lnTo>
                    <a:pt x="1219581" y="2046605"/>
                  </a:lnTo>
                  <a:lnTo>
                    <a:pt x="1278509" y="2081022"/>
                  </a:lnTo>
                  <a:lnTo>
                    <a:pt x="663702" y="2081022"/>
                  </a:lnTo>
                  <a:lnTo>
                    <a:pt x="663702" y="1723136"/>
                  </a:lnTo>
                  <a:lnTo>
                    <a:pt x="660781" y="1720215"/>
                  </a:lnTo>
                  <a:lnTo>
                    <a:pt x="38" y="1720215"/>
                  </a:lnTo>
                  <a:lnTo>
                    <a:pt x="38" y="1732915"/>
                  </a:lnTo>
                  <a:lnTo>
                    <a:pt x="651002" y="1732915"/>
                  </a:lnTo>
                  <a:lnTo>
                    <a:pt x="651002" y="2090801"/>
                  </a:lnTo>
                  <a:lnTo>
                    <a:pt x="653796" y="2093722"/>
                  </a:lnTo>
                  <a:lnTo>
                    <a:pt x="1278509" y="2093722"/>
                  </a:lnTo>
                  <a:lnTo>
                    <a:pt x="1219581" y="2128266"/>
                  </a:lnTo>
                  <a:lnTo>
                    <a:pt x="1218565" y="2132076"/>
                  </a:lnTo>
                  <a:lnTo>
                    <a:pt x="1222121" y="2138172"/>
                  </a:lnTo>
                  <a:lnTo>
                    <a:pt x="1225931" y="2139188"/>
                  </a:lnTo>
                  <a:lnTo>
                    <a:pt x="1314577" y="2087372"/>
                  </a:lnTo>
                  <a:close/>
                </a:path>
                <a:path w="5521325" h="3469640">
                  <a:moveTo>
                    <a:pt x="1439291" y="2237105"/>
                  </a:moveTo>
                  <a:lnTo>
                    <a:pt x="1350645" y="2185289"/>
                  </a:lnTo>
                  <a:lnTo>
                    <a:pt x="1346835" y="2186432"/>
                  </a:lnTo>
                  <a:lnTo>
                    <a:pt x="1343279" y="2192401"/>
                  </a:lnTo>
                  <a:lnTo>
                    <a:pt x="1344295" y="2196338"/>
                  </a:lnTo>
                  <a:lnTo>
                    <a:pt x="1403223" y="2230755"/>
                  </a:lnTo>
                  <a:lnTo>
                    <a:pt x="716153" y="2230755"/>
                  </a:lnTo>
                  <a:lnTo>
                    <a:pt x="713359" y="2233549"/>
                  </a:lnTo>
                  <a:lnTo>
                    <a:pt x="713359" y="2588641"/>
                  </a:lnTo>
                  <a:lnTo>
                    <a:pt x="12" y="2588641"/>
                  </a:lnTo>
                  <a:lnTo>
                    <a:pt x="12" y="2601341"/>
                  </a:lnTo>
                  <a:lnTo>
                    <a:pt x="723138" y="2601341"/>
                  </a:lnTo>
                  <a:lnTo>
                    <a:pt x="726059" y="2598547"/>
                  </a:lnTo>
                  <a:lnTo>
                    <a:pt x="726059" y="2243455"/>
                  </a:lnTo>
                  <a:lnTo>
                    <a:pt x="1403096" y="2243455"/>
                  </a:lnTo>
                  <a:lnTo>
                    <a:pt x="1344295" y="2277745"/>
                  </a:lnTo>
                  <a:lnTo>
                    <a:pt x="1343279" y="2281682"/>
                  </a:lnTo>
                  <a:lnTo>
                    <a:pt x="1346835" y="2287778"/>
                  </a:lnTo>
                  <a:lnTo>
                    <a:pt x="1350645" y="2288794"/>
                  </a:lnTo>
                  <a:lnTo>
                    <a:pt x="1439291" y="2237105"/>
                  </a:lnTo>
                  <a:close/>
                </a:path>
                <a:path w="5521325" h="3469640">
                  <a:moveTo>
                    <a:pt x="1758823" y="3127248"/>
                  </a:moveTo>
                  <a:lnTo>
                    <a:pt x="1670177" y="3075559"/>
                  </a:lnTo>
                  <a:lnTo>
                    <a:pt x="1666240" y="3076575"/>
                  </a:lnTo>
                  <a:lnTo>
                    <a:pt x="1662684" y="3082671"/>
                  </a:lnTo>
                  <a:lnTo>
                    <a:pt x="1663700" y="3086481"/>
                  </a:lnTo>
                  <a:lnTo>
                    <a:pt x="1722755" y="3120898"/>
                  </a:lnTo>
                  <a:lnTo>
                    <a:pt x="555625" y="3120898"/>
                  </a:lnTo>
                  <a:lnTo>
                    <a:pt x="552831" y="3123819"/>
                  </a:lnTo>
                  <a:lnTo>
                    <a:pt x="552831" y="3456889"/>
                  </a:lnTo>
                  <a:lnTo>
                    <a:pt x="12" y="3456889"/>
                  </a:lnTo>
                  <a:lnTo>
                    <a:pt x="12" y="3469589"/>
                  </a:lnTo>
                  <a:lnTo>
                    <a:pt x="562610" y="3469589"/>
                  </a:lnTo>
                  <a:lnTo>
                    <a:pt x="565531" y="3466744"/>
                  </a:lnTo>
                  <a:lnTo>
                    <a:pt x="565531" y="3133598"/>
                  </a:lnTo>
                  <a:lnTo>
                    <a:pt x="1722755" y="3133598"/>
                  </a:lnTo>
                  <a:lnTo>
                    <a:pt x="1663700" y="3168027"/>
                  </a:lnTo>
                  <a:lnTo>
                    <a:pt x="1662684" y="3171914"/>
                  </a:lnTo>
                  <a:lnTo>
                    <a:pt x="1666240" y="3177971"/>
                  </a:lnTo>
                  <a:lnTo>
                    <a:pt x="1670177" y="3179000"/>
                  </a:lnTo>
                  <a:lnTo>
                    <a:pt x="1758823" y="3127248"/>
                  </a:lnTo>
                  <a:close/>
                </a:path>
                <a:path w="5521325" h="3469640">
                  <a:moveTo>
                    <a:pt x="1798066" y="791972"/>
                  </a:moveTo>
                  <a:lnTo>
                    <a:pt x="1709420" y="740156"/>
                  </a:lnTo>
                  <a:lnTo>
                    <a:pt x="1705483" y="741172"/>
                  </a:lnTo>
                  <a:lnTo>
                    <a:pt x="1702054" y="747268"/>
                  </a:lnTo>
                  <a:lnTo>
                    <a:pt x="1703070" y="751205"/>
                  </a:lnTo>
                  <a:lnTo>
                    <a:pt x="1762125" y="785622"/>
                  </a:lnTo>
                  <a:lnTo>
                    <a:pt x="905383" y="785622"/>
                  </a:lnTo>
                  <a:lnTo>
                    <a:pt x="905383" y="2921"/>
                  </a:lnTo>
                  <a:lnTo>
                    <a:pt x="902589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892683" y="12700"/>
                  </a:lnTo>
                  <a:lnTo>
                    <a:pt x="892683" y="795401"/>
                  </a:lnTo>
                  <a:lnTo>
                    <a:pt x="895604" y="798322"/>
                  </a:lnTo>
                  <a:lnTo>
                    <a:pt x="1761871" y="798322"/>
                  </a:lnTo>
                  <a:lnTo>
                    <a:pt x="1703070" y="832612"/>
                  </a:lnTo>
                  <a:lnTo>
                    <a:pt x="1702054" y="836549"/>
                  </a:lnTo>
                  <a:lnTo>
                    <a:pt x="1705483" y="842645"/>
                  </a:lnTo>
                  <a:lnTo>
                    <a:pt x="1709420" y="843661"/>
                  </a:lnTo>
                  <a:lnTo>
                    <a:pt x="1798066" y="791972"/>
                  </a:lnTo>
                  <a:close/>
                </a:path>
                <a:path w="5521325" h="3469640">
                  <a:moveTo>
                    <a:pt x="3770249" y="2508504"/>
                  </a:moveTo>
                  <a:lnTo>
                    <a:pt x="2959354" y="2508504"/>
                  </a:lnTo>
                  <a:lnTo>
                    <a:pt x="2957703" y="2506853"/>
                  </a:lnTo>
                  <a:lnTo>
                    <a:pt x="2174240" y="2506853"/>
                  </a:lnTo>
                  <a:lnTo>
                    <a:pt x="2233041" y="2472309"/>
                  </a:lnTo>
                  <a:lnTo>
                    <a:pt x="2234057" y="2468499"/>
                  </a:lnTo>
                  <a:lnTo>
                    <a:pt x="2230628" y="2462403"/>
                  </a:lnTo>
                  <a:lnTo>
                    <a:pt x="2226691" y="2461387"/>
                  </a:lnTo>
                  <a:lnTo>
                    <a:pt x="2138172" y="2513203"/>
                  </a:lnTo>
                  <a:lnTo>
                    <a:pt x="2226691" y="2564892"/>
                  </a:lnTo>
                  <a:lnTo>
                    <a:pt x="2230628" y="2563876"/>
                  </a:lnTo>
                  <a:lnTo>
                    <a:pt x="2234057" y="2557780"/>
                  </a:lnTo>
                  <a:lnTo>
                    <a:pt x="2233041" y="2553970"/>
                  </a:lnTo>
                  <a:lnTo>
                    <a:pt x="2174240" y="2519553"/>
                  </a:lnTo>
                  <a:lnTo>
                    <a:pt x="2949067" y="2519553"/>
                  </a:lnTo>
                  <a:lnTo>
                    <a:pt x="2950718" y="2521204"/>
                  </a:lnTo>
                  <a:lnTo>
                    <a:pt x="3770249" y="2521204"/>
                  </a:lnTo>
                  <a:lnTo>
                    <a:pt x="3770249" y="2508504"/>
                  </a:lnTo>
                  <a:close/>
                </a:path>
                <a:path w="5521325" h="3469640">
                  <a:moveTo>
                    <a:pt x="5521071" y="3203981"/>
                  </a:moveTo>
                  <a:lnTo>
                    <a:pt x="5518150" y="3201136"/>
                  </a:lnTo>
                  <a:lnTo>
                    <a:pt x="2314067" y="3201136"/>
                  </a:lnTo>
                  <a:lnTo>
                    <a:pt x="2372995" y="3166745"/>
                  </a:lnTo>
                  <a:lnTo>
                    <a:pt x="2374011" y="3162858"/>
                  </a:lnTo>
                  <a:lnTo>
                    <a:pt x="2370455" y="3156788"/>
                  </a:lnTo>
                  <a:lnTo>
                    <a:pt x="2366645" y="3155772"/>
                  </a:lnTo>
                  <a:lnTo>
                    <a:pt x="2277999" y="3207486"/>
                  </a:lnTo>
                  <a:lnTo>
                    <a:pt x="2366645" y="3259213"/>
                  </a:lnTo>
                  <a:lnTo>
                    <a:pt x="2370455" y="3258172"/>
                  </a:lnTo>
                  <a:lnTo>
                    <a:pt x="2374011" y="3252114"/>
                  </a:lnTo>
                  <a:lnTo>
                    <a:pt x="2372995" y="3248228"/>
                  </a:lnTo>
                  <a:lnTo>
                    <a:pt x="2314067" y="3213836"/>
                  </a:lnTo>
                  <a:lnTo>
                    <a:pt x="5508371" y="3213836"/>
                  </a:lnTo>
                  <a:lnTo>
                    <a:pt x="5508371" y="3351619"/>
                  </a:lnTo>
                  <a:lnTo>
                    <a:pt x="5521071" y="3351619"/>
                  </a:lnTo>
                  <a:lnTo>
                    <a:pt x="5521071" y="3203981"/>
                  </a:lnTo>
                  <a:close/>
                </a:path>
              </a:pathLst>
            </a:custGeom>
            <a:solidFill>
              <a:srgbClr val="487CB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79" y="2153411"/>
              <a:ext cx="870203" cy="6339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663" y="2191511"/>
              <a:ext cx="746760" cy="51053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360425" y="2192273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60" h="511810">
                  <a:moveTo>
                    <a:pt x="746417" y="85216"/>
                  </a:moveTo>
                  <a:lnTo>
                    <a:pt x="739724" y="52070"/>
                  </a:lnTo>
                  <a:lnTo>
                    <a:pt x="721461" y="24891"/>
                  </a:lnTo>
                  <a:lnTo>
                    <a:pt x="694359" y="6730"/>
                  </a:lnTo>
                  <a:lnTo>
                    <a:pt x="661187" y="0"/>
                  </a:lnTo>
                  <a:lnTo>
                    <a:pt x="85217" y="0"/>
                  </a:lnTo>
                  <a:lnTo>
                    <a:pt x="52044" y="6730"/>
                  </a:lnTo>
                  <a:lnTo>
                    <a:pt x="24955" y="24891"/>
                  </a:lnTo>
                  <a:lnTo>
                    <a:pt x="6692" y="52070"/>
                  </a:lnTo>
                  <a:lnTo>
                    <a:pt x="0" y="85216"/>
                  </a:lnTo>
                  <a:lnTo>
                    <a:pt x="0" y="426338"/>
                  </a:lnTo>
                  <a:lnTo>
                    <a:pt x="6692" y="459486"/>
                  </a:lnTo>
                  <a:lnTo>
                    <a:pt x="24955" y="486663"/>
                  </a:lnTo>
                  <a:lnTo>
                    <a:pt x="52044" y="504825"/>
                  </a:lnTo>
                  <a:lnTo>
                    <a:pt x="85217" y="511555"/>
                  </a:lnTo>
                  <a:lnTo>
                    <a:pt x="661187" y="511555"/>
                  </a:lnTo>
                  <a:lnTo>
                    <a:pt x="694359" y="504825"/>
                  </a:lnTo>
                  <a:lnTo>
                    <a:pt x="721461" y="486663"/>
                  </a:lnTo>
                  <a:lnTo>
                    <a:pt x="739724" y="459486"/>
                  </a:lnTo>
                  <a:lnTo>
                    <a:pt x="746417" y="426338"/>
                  </a:lnTo>
                  <a:lnTo>
                    <a:pt x="746417" y="85216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19" y="3886200"/>
              <a:ext cx="841248" cy="60655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663" y="3910583"/>
              <a:ext cx="746760" cy="512063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59663" y="3910583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60" h="511810">
                  <a:moveTo>
                    <a:pt x="746417" y="85217"/>
                  </a:moveTo>
                  <a:lnTo>
                    <a:pt x="739724" y="52070"/>
                  </a:lnTo>
                  <a:lnTo>
                    <a:pt x="721461" y="25019"/>
                  </a:lnTo>
                  <a:lnTo>
                    <a:pt x="694359" y="6731"/>
                  </a:lnTo>
                  <a:lnTo>
                    <a:pt x="661187" y="0"/>
                  </a:lnTo>
                  <a:lnTo>
                    <a:pt x="85217" y="0"/>
                  </a:lnTo>
                  <a:lnTo>
                    <a:pt x="52044" y="6731"/>
                  </a:lnTo>
                  <a:lnTo>
                    <a:pt x="24955" y="25019"/>
                  </a:lnTo>
                  <a:lnTo>
                    <a:pt x="6692" y="52070"/>
                  </a:lnTo>
                  <a:lnTo>
                    <a:pt x="0" y="85217"/>
                  </a:lnTo>
                  <a:lnTo>
                    <a:pt x="0" y="426339"/>
                  </a:lnTo>
                  <a:lnTo>
                    <a:pt x="6692" y="459486"/>
                  </a:lnTo>
                  <a:lnTo>
                    <a:pt x="24955" y="486664"/>
                  </a:lnTo>
                  <a:lnTo>
                    <a:pt x="52044" y="504952"/>
                  </a:lnTo>
                  <a:lnTo>
                    <a:pt x="85217" y="511683"/>
                  </a:lnTo>
                  <a:lnTo>
                    <a:pt x="661187" y="511683"/>
                  </a:lnTo>
                  <a:lnTo>
                    <a:pt x="694359" y="504952"/>
                  </a:lnTo>
                  <a:lnTo>
                    <a:pt x="721461" y="486664"/>
                  </a:lnTo>
                  <a:lnTo>
                    <a:pt x="739724" y="459486"/>
                  </a:lnTo>
                  <a:lnTo>
                    <a:pt x="746417" y="426339"/>
                  </a:lnTo>
                  <a:lnTo>
                    <a:pt x="746417" y="85217"/>
                  </a:lnTo>
                  <a:close/>
                </a:path>
              </a:pathLst>
            </a:custGeom>
            <a:ln w="9525">
              <a:solidFill>
                <a:srgbClr val="C1DBF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19" y="4754879"/>
              <a:ext cx="841248" cy="60655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663" y="4779263"/>
              <a:ext cx="746760" cy="51054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59663" y="4779263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60" h="511810">
                  <a:moveTo>
                    <a:pt x="746417" y="85217"/>
                  </a:moveTo>
                  <a:lnTo>
                    <a:pt x="739724" y="52069"/>
                  </a:lnTo>
                  <a:lnTo>
                    <a:pt x="721461" y="24892"/>
                  </a:lnTo>
                  <a:lnTo>
                    <a:pt x="694359" y="6731"/>
                  </a:lnTo>
                  <a:lnTo>
                    <a:pt x="661187" y="0"/>
                  </a:lnTo>
                  <a:lnTo>
                    <a:pt x="85217" y="0"/>
                  </a:lnTo>
                  <a:lnTo>
                    <a:pt x="52044" y="6731"/>
                  </a:lnTo>
                  <a:lnTo>
                    <a:pt x="24955" y="24892"/>
                  </a:lnTo>
                  <a:lnTo>
                    <a:pt x="6692" y="52069"/>
                  </a:lnTo>
                  <a:lnTo>
                    <a:pt x="0" y="85217"/>
                  </a:lnTo>
                  <a:lnTo>
                    <a:pt x="0" y="426338"/>
                  </a:lnTo>
                  <a:lnTo>
                    <a:pt x="6692" y="459486"/>
                  </a:lnTo>
                  <a:lnTo>
                    <a:pt x="24955" y="486664"/>
                  </a:lnTo>
                  <a:lnTo>
                    <a:pt x="52044" y="504825"/>
                  </a:lnTo>
                  <a:lnTo>
                    <a:pt x="85217" y="511556"/>
                  </a:lnTo>
                  <a:lnTo>
                    <a:pt x="661187" y="511556"/>
                  </a:lnTo>
                  <a:lnTo>
                    <a:pt x="694359" y="504825"/>
                  </a:lnTo>
                  <a:lnTo>
                    <a:pt x="721461" y="486664"/>
                  </a:lnTo>
                  <a:lnTo>
                    <a:pt x="739724" y="459486"/>
                  </a:lnTo>
                  <a:lnTo>
                    <a:pt x="746417" y="426338"/>
                  </a:lnTo>
                  <a:lnTo>
                    <a:pt x="746417" y="85217"/>
                  </a:lnTo>
                  <a:close/>
                </a:path>
              </a:pathLst>
            </a:custGeom>
            <a:ln w="9525">
              <a:solidFill>
                <a:srgbClr val="C1DBF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179" y="5608319"/>
              <a:ext cx="870203" cy="6355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663" y="5646419"/>
              <a:ext cx="746760" cy="51206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60425" y="5647181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60" h="511810">
                  <a:moveTo>
                    <a:pt x="746417" y="85267"/>
                  </a:moveTo>
                  <a:lnTo>
                    <a:pt x="739724" y="52070"/>
                  </a:lnTo>
                  <a:lnTo>
                    <a:pt x="721461" y="24968"/>
                  </a:lnTo>
                  <a:lnTo>
                    <a:pt x="694359" y="6692"/>
                  </a:lnTo>
                  <a:lnTo>
                    <a:pt x="661187" y="0"/>
                  </a:lnTo>
                  <a:lnTo>
                    <a:pt x="85217" y="0"/>
                  </a:lnTo>
                  <a:lnTo>
                    <a:pt x="52044" y="6692"/>
                  </a:lnTo>
                  <a:lnTo>
                    <a:pt x="24955" y="24968"/>
                  </a:lnTo>
                  <a:lnTo>
                    <a:pt x="6692" y="52070"/>
                  </a:lnTo>
                  <a:lnTo>
                    <a:pt x="0" y="85267"/>
                  </a:lnTo>
                  <a:lnTo>
                    <a:pt x="0" y="426326"/>
                  </a:lnTo>
                  <a:lnTo>
                    <a:pt x="6692" y="459511"/>
                  </a:lnTo>
                  <a:lnTo>
                    <a:pt x="24955" y="486613"/>
                  </a:lnTo>
                  <a:lnTo>
                    <a:pt x="52044" y="504875"/>
                  </a:lnTo>
                  <a:lnTo>
                    <a:pt x="85217" y="511581"/>
                  </a:lnTo>
                  <a:lnTo>
                    <a:pt x="661187" y="511581"/>
                  </a:lnTo>
                  <a:lnTo>
                    <a:pt x="694359" y="504875"/>
                  </a:lnTo>
                  <a:lnTo>
                    <a:pt x="721461" y="486613"/>
                  </a:lnTo>
                  <a:lnTo>
                    <a:pt x="739724" y="459511"/>
                  </a:lnTo>
                  <a:lnTo>
                    <a:pt x="746417" y="426326"/>
                  </a:lnTo>
                  <a:lnTo>
                    <a:pt x="746417" y="85267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3856" y="4700016"/>
              <a:ext cx="841248" cy="60655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1100" y="4724400"/>
              <a:ext cx="746760" cy="51054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991100" y="4724400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60" h="511810">
                  <a:moveTo>
                    <a:pt x="0" y="85217"/>
                  </a:moveTo>
                  <a:lnTo>
                    <a:pt x="6730" y="52069"/>
                  </a:lnTo>
                  <a:lnTo>
                    <a:pt x="24891" y="24892"/>
                  </a:lnTo>
                  <a:lnTo>
                    <a:pt x="52070" y="6731"/>
                  </a:lnTo>
                  <a:lnTo>
                    <a:pt x="85216" y="0"/>
                  </a:lnTo>
                  <a:lnTo>
                    <a:pt x="661162" y="0"/>
                  </a:lnTo>
                  <a:lnTo>
                    <a:pt x="694309" y="6731"/>
                  </a:lnTo>
                  <a:lnTo>
                    <a:pt x="721487" y="24892"/>
                  </a:lnTo>
                  <a:lnTo>
                    <a:pt x="739648" y="52069"/>
                  </a:lnTo>
                  <a:lnTo>
                    <a:pt x="746378" y="85217"/>
                  </a:lnTo>
                  <a:lnTo>
                    <a:pt x="746378" y="426338"/>
                  </a:lnTo>
                  <a:lnTo>
                    <a:pt x="739648" y="459486"/>
                  </a:lnTo>
                  <a:lnTo>
                    <a:pt x="721487" y="486663"/>
                  </a:lnTo>
                  <a:lnTo>
                    <a:pt x="694309" y="504825"/>
                  </a:lnTo>
                  <a:lnTo>
                    <a:pt x="661162" y="511556"/>
                  </a:lnTo>
                  <a:lnTo>
                    <a:pt x="85216" y="511556"/>
                  </a:lnTo>
                  <a:lnTo>
                    <a:pt x="52070" y="504825"/>
                  </a:lnTo>
                  <a:lnTo>
                    <a:pt x="24891" y="486663"/>
                  </a:lnTo>
                  <a:lnTo>
                    <a:pt x="6730" y="459486"/>
                  </a:lnTo>
                  <a:lnTo>
                    <a:pt x="0" y="426338"/>
                  </a:lnTo>
                  <a:lnTo>
                    <a:pt x="0" y="85217"/>
                  </a:lnTo>
                  <a:close/>
                </a:path>
              </a:pathLst>
            </a:custGeom>
            <a:ln w="9525">
              <a:solidFill>
                <a:srgbClr val="C1DBF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43756" y="2054351"/>
              <a:ext cx="841248" cy="60655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91000" y="2078735"/>
              <a:ext cx="746760" cy="512063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191000" y="2078735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60" h="511810">
                  <a:moveTo>
                    <a:pt x="0" y="85216"/>
                  </a:moveTo>
                  <a:lnTo>
                    <a:pt x="6730" y="52069"/>
                  </a:lnTo>
                  <a:lnTo>
                    <a:pt x="24891" y="24891"/>
                  </a:lnTo>
                  <a:lnTo>
                    <a:pt x="52070" y="6730"/>
                  </a:lnTo>
                  <a:lnTo>
                    <a:pt x="85216" y="0"/>
                  </a:lnTo>
                  <a:lnTo>
                    <a:pt x="661162" y="0"/>
                  </a:lnTo>
                  <a:lnTo>
                    <a:pt x="694309" y="6730"/>
                  </a:lnTo>
                  <a:lnTo>
                    <a:pt x="721487" y="24891"/>
                  </a:lnTo>
                  <a:lnTo>
                    <a:pt x="739648" y="52069"/>
                  </a:lnTo>
                  <a:lnTo>
                    <a:pt x="746378" y="85216"/>
                  </a:lnTo>
                  <a:lnTo>
                    <a:pt x="746378" y="426338"/>
                  </a:lnTo>
                  <a:lnTo>
                    <a:pt x="739648" y="459486"/>
                  </a:lnTo>
                  <a:lnTo>
                    <a:pt x="721487" y="486663"/>
                  </a:lnTo>
                  <a:lnTo>
                    <a:pt x="694309" y="504825"/>
                  </a:lnTo>
                  <a:lnTo>
                    <a:pt x="661162" y="511555"/>
                  </a:lnTo>
                  <a:lnTo>
                    <a:pt x="85216" y="511555"/>
                  </a:lnTo>
                  <a:lnTo>
                    <a:pt x="52070" y="504825"/>
                  </a:lnTo>
                  <a:lnTo>
                    <a:pt x="24891" y="486663"/>
                  </a:lnTo>
                  <a:lnTo>
                    <a:pt x="6730" y="459486"/>
                  </a:lnTo>
                  <a:lnTo>
                    <a:pt x="0" y="426338"/>
                  </a:lnTo>
                  <a:lnTo>
                    <a:pt x="0" y="85216"/>
                  </a:lnTo>
                  <a:close/>
                </a:path>
              </a:pathLst>
            </a:custGeom>
            <a:ln w="9525">
              <a:solidFill>
                <a:srgbClr val="C1DB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4351146" y="1849882"/>
            <a:ext cx="45021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Kolkat </a:t>
            </a:r>
            <a:r>
              <a:rPr dirty="0" sz="1200" spc="-5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20"/>
              </a:spcBef>
            </a:pPr>
            <a:r>
              <a:rPr dirty="0" sz="1200" spc="-25"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436490" y="2401315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6201155" y="5766815"/>
            <a:ext cx="841375" cy="607060"/>
            <a:chOff x="6201155" y="5766815"/>
            <a:chExt cx="841375" cy="607060"/>
          </a:xfrm>
        </p:grpSpPr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1155" y="5766815"/>
              <a:ext cx="841248" cy="606551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8399" y="5791199"/>
              <a:ext cx="746759" cy="51206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6248399" y="5791199"/>
              <a:ext cx="746760" cy="511809"/>
            </a:xfrm>
            <a:custGeom>
              <a:avLst/>
              <a:gdLst/>
              <a:ahLst/>
              <a:cxnLst/>
              <a:rect l="l" t="t" r="r" b="b"/>
              <a:pathLst>
                <a:path w="746759" h="511810">
                  <a:moveTo>
                    <a:pt x="0" y="85255"/>
                  </a:moveTo>
                  <a:lnTo>
                    <a:pt x="6730" y="52069"/>
                  </a:lnTo>
                  <a:lnTo>
                    <a:pt x="24891" y="24968"/>
                  </a:lnTo>
                  <a:lnTo>
                    <a:pt x="52070" y="6692"/>
                  </a:lnTo>
                  <a:lnTo>
                    <a:pt x="85216" y="0"/>
                  </a:lnTo>
                  <a:lnTo>
                    <a:pt x="661161" y="0"/>
                  </a:lnTo>
                  <a:lnTo>
                    <a:pt x="694308" y="6692"/>
                  </a:lnTo>
                  <a:lnTo>
                    <a:pt x="721486" y="24968"/>
                  </a:lnTo>
                  <a:lnTo>
                    <a:pt x="739648" y="52069"/>
                  </a:lnTo>
                  <a:lnTo>
                    <a:pt x="746378" y="85255"/>
                  </a:lnTo>
                  <a:lnTo>
                    <a:pt x="746378" y="426326"/>
                  </a:lnTo>
                  <a:lnTo>
                    <a:pt x="739648" y="459511"/>
                  </a:lnTo>
                  <a:lnTo>
                    <a:pt x="721486" y="486613"/>
                  </a:lnTo>
                  <a:lnTo>
                    <a:pt x="694308" y="504875"/>
                  </a:lnTo>
                  <a:lnTo>
                    <a:pt x="661161" y="511581"/>
                  </a:lnTo>
                  <a:lnTo>
                    <a:pt x="85216" y="511581"/>
                  </a:lnTo>
                  <a:lnTo>
                    <a:pt x="52070" y="504875"/>
                  </a:lnTo>
                  <a:lnTo>
                    <a:pt x="24891" y="486613"/>
                  </a:lnTo>
                  <a:lnTo>
                    <a:pt x="6730" y="459511"/>
                  </a:lnTo>
                  <a:lnTo>
                    <a:pt x="0" y="426326"/>
                  </a:lnTo>
                  <a:lnTo>
                    <a:pt x="0" y="85255"/>
                  </a:lnTo>
                  <a:close/>
                </a:path>
              </a:pathLst>
            </a:custGeom>
            <a:ln w="9525">
              <a:solidFill>
                <a:srgbClr val="C1DB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6356350" y="5931814"/>
            <a:ext cx="476250" cy="57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  <a:p>
            <a:pPr marL="150495">
              <a:lnSpc>
                <a:spcPts val="1425"/>
              </a:lnSpc>
            </a:pPr>
            <a:r>
              <a:rPr dirty="0" sz="1200" spc="-5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25"/>
              </a:lnSpc>
            </a:pPr>
            <a:r>
              <a:rPr dirty="0" sz="1200" spc="-10">
                <a:latin typeface="Arial"/>
                <a:cs typeface="Arial"/>
              </a:rPr>
              <a:t>Chenn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88060" y="2330322"/>
            <a:ext cx="245110" cy="775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81</a:t>
            </a:r>
            <a:endParaRPr sz="12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5"/>
              </a:spcBef>
            </a:pPr>
            <a:r>
              <a:rPr dirty="0" sz="1200" spc="-25">
                <a:latin typeface="Arial"/>
                <a:cs typeface="Arial"/>
              </a:rPr>
              <a:t>NC </a:t>
            </a:r>
            <a:r>
              <a:rPr dirty="0" sz="1200" spc="-5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58520" y="4050919"/>
            <a:ext cx="535305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49</a:t>
            </a:r>
            <a:endParaRPr sz="1200">
              <a:latin typeface="Arial"/>
              <a:cs typeface="Arial"/>
            </a:endParaRPr>
          </a:p>
          <a:p>
            <a:pPr marL="156845">
              <a:lnSpc>
                <a:spcPts val="1425"/>
              </a:lnSpc>
            </a:pPr>
            <a:r>
              <a:rPr dirty="0" sz="120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40"/>
              </a:lnSpc>
              <a:spcBef>
                <a:spcPts val="30"/>
              </a:spcBef>
            </a:pPr>
            <a:r>
              <a:rPr dirty="0" sz="1200" spc="-10">
                <a:latin typeface="Arial"/>
                <a:cs typeface="Arial"/>
              </a:rPr>
              <a:t>Mumba </a:t>
            </a:r>
            <a:r>
              <a:rPr dirty="0" sz="1200" spc="-5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34746" y="4919217"/>
            <a:ext cx="636270" cy="161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  <a:p>
            <a:pPr marL="180975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 marL="138430" marR="217804">
              <a:lnSpc>
                <a:spcPct val="100000"/>
              </a:lnSpc>
              <a:spcBef>
                <a:spcPts val="170"/>
              </a:spcBef>
            </a:pPr>
            <a:r>
              <a:rPr dirty="0" sz="1200" spc="-25">
                <a:latin typeface="Arial"/>
                <a:cs typeface="Arial"/>
              </a:rPr>
              <a:t>Pun </a:t>
            </a:r>
            <a:r>
              <a:rPr dirty="0" sz="1200" spc="-5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180975">
              <a:lnSpc>
                <a:spcPct val="100000"/>
              </a:lnSpc>
              <a:spcBef>
                <a:spcPts val="905"/>
              </a:spcBef>
            </a:pPr>
            <a:r>
              <a:rPr dirty="0" sz="1200" spc="-25">
                <a:latin typeface="Arial"/>
                <a:cs typeface="Arial"/>
              </a:rPr>
              <a:t>92</a:t>
            </a:r>
            <a:endParaRPr sz="1200">
              <a:latin typeface="Arial"/>
              <a:cs typeface="Arial"/>
            </a:endParaRPr>
          </a:p>
          <a:p>
            <a:pPr marL="180975">
              <a:lnSpc>
                <a:spcPts val="1410"/>
              </a:lnSpc>
              <a:spcBef>
                <a:spcPts val="5"/>
              </a:spcBef>
            </a:pPr>
            <a:r>
              <a:rPr dirty="0" sz="1200" spc="-5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40"/>
              </a:lnSpc>
              <a:spcBef>
                <a:spcPts val="15"/>
              </a:spcBef>
            </a:pPr>
            <a:r>
              <a:rPr dirty="0" sz="1200" spc="-10">
                <a:latin typeface="Arial"/>
                <a:cs typeface="Arial"/>
              </a:rPr>
              <a:t>Bangalor </a:t>
            </a:r>
            <a:r>
              <a:rPr dirty="0" sz="1200" spc="-5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959858" y="4864734"/>
            <a:ext cx="6864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92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43</a:t>
            </a:r>
            <a:endParaRPr sz="1200">
              <a:latin typeface="Arial"/>
              <a:cs typeface="Arial"/>
            </a:endParaRPr>
          </a:p>
          <a:p>
            <a:pPr marL="288925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Arial"/>
                <a:cs typeface="Arial"/>
              </a:rPr>
              <a:t>Hyderaba </a:t>
            </a:r>
            <a:r>
              <a:rPr dirty="0" sz="1200" spc="-5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22223" y="159257"/>
            <a:ext cx="768159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469004" algn="l"/>
              </a:tabLst>
            </a:pPr>
            <a:r>
              <a:rPr dirty="0" sz="2000">
                <a:solidFill>
                  <a:srgbClr val="000000"/>
                </a:solidFill>
              </a:rPr>
              <a:t>Of</a:t>
            </a:r>
            <a:r>
              <a:rPr dirty="0" sz="2000" spc="-5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the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total</a:t>
            </a:r>
            <a:r>
              <a:rPr dirty="0" sz="2000" spc="-5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3,402</a:t>
            </a:r>
            <a:r>
              <a:rPr dirty="0" sz="2000" spc="-4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product</a:t>
            </a:r>
            <a:r>
              <a:rPr dirty="0" sz="2000" spc="-2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companies,</a:t>
            </a:r>
            <a:r>
              <a:rPr dirty="0" sz="2000" spc="-3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approximately</a:t>
            </a:r>
            <a:r>
              <a:rPr dirty="0" sz="2000" spc="-5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51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percent </a:t>
            </a:r>
            <a:r>
              <a:rPr dirty="0" sz="2000">
                <a:solidFill>
                  <a:srgbClr val="000000"/>
                </a:solidFill>
              </a:rPr>
              <a:t>are</a:t>
            </a:r>
            <a:r>
              <a:rPr dirty="0" sz="2000" spc="-2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based</a:t>
            </a:r>
            <a:r>
              <a:rPr dirty="0" sz="2000" spc="-1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in</a:t>
            </a:r>
            <a:r>
              <a:rPr dirty="0" sz="2000" spc="-1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Bangalore</a:t>
            </a:r>
            <a:r>
              <a:rPr dirty="0" sz="2000" spc="-30">
                <a:solidFill>
                  <a:srgbClr val="000000"/>
                </a:solidFill>
              </a:rPr>
              <a:t> </a:t>
            </a:r>
            <a:r>
              <a:rPr dirty="0" sz="2000" spc="-25">
                <a:solidFill>
                  <a:srgbClr val="000000"/>
                </a:solidFill>
              </a:rPr>
              <a:t>and</a:t>
            </a:r>
            <a:r>
              <a:rPr dirty="0" sz="2000">
                <a:solidFill>
                  <a:srgbClr val="000000"/>
                </a:solidFill>
              </a:rPr>
              <a:t>	NCR</a:t>
            </a:r>
            <a:r>
              <a:rPr dirty="0" sz="2000" spc="-10">
                <a:solidFill>
                  <a:srgbClr val="000000"/>
                </a:solidFill>
              </a:rPr>
              <a:t> region</a:t>
            </a:r>
            <a:endParaRPr sz="2000"/>
          </a:p>
        </p:txBody>
      </p:sp>
      <p:sp>
        <p:nvSpPr>
          <p:cNvPr id="61" name="object 61" descr=""/>
          <p:cNvSpPr txBox="1"/>
          <p:nvPr/>
        </p:nvSpPr>
        <p:spPr>
          <a:xfrm>
            <a:off x="4527296" y="4328541"/>
            <a:ext cx="4502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Kolkat </a:t>
            </a:r>
            <a:r>
              <a:rPr dirty="0" sz="1200" spc="-5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4264405" y="2575560"/>
            <a:ext cx="1616710" cy="3741420"/>
            <a:chOff x="4264405" y="2575560"/>
            <a:chExt cx="1616710" cy="3741420"/>
          </a:xfrm>
        </p:grpSpPr>
        <p:pic>
          <p:nvPicPr>
            <p:cNvPr id="63" name="object 6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7699" y="4061460"/>
              <a:ext cx="220979" cy="22098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20183" y="3942588"/>
              <a:ext cx="103504" cy="96012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4565523" y="2575559"/>
              <a:ext cx="13335" cy="1427480"/>
            </a:xfrm>
            <a:custGeom>
              <a:avLst/>
              <a:gdLst/>
              <a:ahLst/>
              <a:cxnLst/>
              <a:rect l="l" t="t" r="r" b="b"/>
              <a:pathLst>
                <a:path w="13335" h="1427479">
                  <a:moveTo>
                    <a:pt x="12827" y="0"/>
                  </a:moveTo>
                  <a:lnTo>
                    <a:pt x="0" y="0"/>
                  </a:lnTo>
                  <a:lnTo>
                    <a:pt x="0" y="725170"/>
                  </a:lnTo>
                  <a:lnTo>
                    <a:pt x="0" y="731520"/>
                  </a:lnTo>
                  <a:lnTo>
                    <a:pt x="3175" y="731520"/>
                  </a:lnTo>
                  <a:lnTo>
                    <a:pt x="3175" y="734695"/>
                  </a:lnTo>
                  <a:lnTo>
                    <a:pt x="2794" y="734314"/>
                  </a:lnTo>
                  <a:lnTo>
                    <a:pt x="2794" y="737870"/>
                  </a:lnTo>
                  <a:lnTo>
                    <a:pt x="1511" y="737870"/>
                  </a:lnTo>
                  <a:lnTo>
                    <a:pt x="1511" y="736587"/>
                  </a:lnTo>
                  <a:lnTo>
                    <a:pt x="2794" y="737870"/>
                  </a:lnTo>
                  <a:lnTo>
                    <a:pt x="2794" y="734314"/>
                  </a:lnTo>
                  <a:lnTo>
                    <a:pt x="0" y="731520"/>
                  </a:lnTo>
                  <a:lnTo>
                    <a:pt x="0" y="735076"/>
                  </a:lnTo>
                  <a:lnTo>
                    <a:pt x="254" y="735330"/>
                  </a:lnTo>
                  <a:lnTo>
                    <a:pt x="0" y="735330"/>
                  </a:lnTo>
                  <a:lnTo>
                    <a:pt x="0" y="737870"/>
                  </a:lnTo>
                  <a:lnTo>
                    <a:pt x="0" y="1427480"/>
                  </a:lnTo>
                  <a:lnTo>
                    <a:pt x="12827" y="1427480"/>
                  </a:lnTo>
                  <a:lnTo>
                    <a:pt x="12827" y="737870"/>
                  </a:lnTo>
                  <a:lnTo>
                    <a:pt x="12827" y="731520"/>
                  </a:lnTo>
                  <a:lnTo>
                    <a:pt x="9588" y="731520"/>
                  </a:lnTo>
                  <a:lnTo>
                    <a:pt x="9588" y="728345"/>
                  </a:lnTo>
                  <a:lnTo>
                    <a:pt x="12827" y="731520"/>
                  </a:lnTo>
                  <a:lnTo>
                    <a:pt x="12827" y="727964"/>
                  </a:lnTo>
                  <a:lnTo>
                    <a:pt x="12827" y="725170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487C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276343" y="5846063"/>
              <a:ext cx="1591310" cy="457200"/>
            </a:xfrm>
            <a:custGeom>
              <a:avLst/>
              <a:gdLst/>
              <a:ahLst/>
              <a:cxnLst/>
              <a:rect l="l" t="t" r="r" b="b"/>
              <a:pathLst>
                <a:path w="1591310" h="457200">
                  <a:moveTo>
                    <a:pt x="1514855" y="0"/>
                  </a:moveTo>
                  <a:lnTo>
                    <a:pt x="76200" y="0"/>
                  </a:lnTo>
                  <a:lnTo>
                    <a:pt x="46608" y="5981"/>
                  </a:lnTo>
                  <a:lnTo>
                    <a:pt x="22351" y="22313"/>
                  </a:lnTo>
                  <a:lnTo>
                    <a:pt x="5968" y="46532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68" y="410667"/>
                  </a:lnTo>
                  <a:lnTo>
                    <a:pt x="22351" y="434886"/>
                  </a:lnTo>
                  <a:lnTo>
                    <a:pt x="46608" y="451205"/>
                  </a:lnTo>
                  <a:lnTo>
                    <a:pt x="76200" y="457200"/>
                  </a:lnTo>
                  <a:lnTo>
                    <a:pt x="1514855" y="457200"/>
                  </a:lnTo>
                  <a:lnTo>
                    <a:pt x="1544573" y="451205"/>
                  </a:lnTo>
                  <a:lnTo>
                    <a:pt x="1568830" y="434886"/>
                  </a:lnTo>
                  <a:lnTo>
                    <a:pt x="1585086" y="410667"/>
                  </a:lnTo>
                  <a:lnTo>
                    <a:pt x="1591055" y="381000"/>
                  </a:lnTo>
                  <a:lnTo>
                    <a:pt x="1591055" y="76200"/>
                  </a:lnTo>
                  <a:lnTo>
                    <a:pt x="1585086" y="46532"/>
                  </a:lnTo>
                  <a:lnTo>
                    <a:pt x="1568830" y="22313"/>
                  </a:lnTo>
                  <a:lnTo>
                    <a:pt x="1544573" y="5981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2E8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277105" y="5846825"/>
              <a:ext cx="1591310" cy="457200"/>
            </a:xfrm>
            <a:custGeom>
              <a:avLst/>
              <a:gdLst/>
              <a:ahLst/>
              <a:cxnLst/>
              <a:rect l="l" t="t" r="r" b="b"/>
              <a:pathLst>
                <a:path w="1591310" h="457200">
                  <a:moveTo>
                    <a:pt x="0" y="76200"/>
                  </a:moveTo>
                  <a:lnTo>
                    <a:pt x="5969" y="46532"/>
                  </a:lnTo>
                  <a:lnTo>
                    <a:pt x="22352" y="22313"/>
                  </a:lnTo>
                  <a:lnTo>
                    <a:pt x="46609" y="5981"/>
                  </a:lnTo>
                  <a:lnTo>
                    <a:pt x="76200" y="0"/>
                  </a:lnTo>
                  <a:lnTo>
                    <a:pt x="1514856" y="0"/>
                  </a:lnTo>
                  <a:lnTo>
                    <a:pt x="1544574" y="5981"/>
                  </a:lnTo>
                  <a:lnTo>
                    <a:pt x="1568831" y="22313"/>
                  </a:lnTo>
                  <a:lnTo>
                    <a:pt x="1585087" y="46532"/>
                  </a:lnTo>
                  <a:lnTo>
                    <a:pt x="1591056" y="76200"/>
                  </a:lnTo>
                  <a:lnTo>
                    <a:pt x="1591056" y="381000"/>
                  </a:lnTo>
                  <a:lnTo>
                    <a:pt x="1585087" y="410667"/>
                  </a:lnTo>
                  <a:lnTo>
                    <a:pt x="1568831" y="434886"/>
                  </a:lnTo>
                  <a:lnTo>
                    <a:pt x="1544574" y="451205"/>
                  </a:lnTo>
                  <a:lnTo>
                    <a:pt x="1514856" y="457200"/>
                  </a:lnTo>
                  <a:lnTo>
                    <a:pt x="76200" y="457200"/>
                  </a:lnTo>
                  <a:lnTo>
                    <a:pt x="46609" y="451205"/>
                  </a:lnTo>
                  <a:lnTo>
                    <a:pt x="22352" y="434886"/>
                  </a:lnTo>
                  <a:lnTo>
                    <a:pt x="5969" y="410667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25399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4578222" y="5924194"/>
            <a:ext cx="6273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Total=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3402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69" name="object 69" descr=""/>
          <p:cNvGraphicFramePr>
            <a:graphicFrameLocks noGrp="1"/>
          </p:cNvGraphicFramePr>
          <p:nvPr/>
        </p:nvGraphicFramePr>
        <p:xfrm>
          <a:off x="5854700" y="977900"/>
          <a:ext cx="313626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275"/>
                <a:gridCol w="1939289"/>
              </a:tblGrid>
              <a:tr h="4286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Region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39F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39FE7"/>
                    </a:solidFill>
                  </a:tcPr>
                </a:tc>
              </a:tr>
              <a:tr h="58547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Bangalore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2075" marR="4857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Bangalore,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Mysore,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Belgaum,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Gulbarga,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Hubli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Hyderabad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EF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84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Hyderabad, Secundrabad,Vishakhapa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tnu</a:t>
                      </a:r>
                      <a:r>
                        <a:rPr dirty="0" sz="1200" spc="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m,Vijayawada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EF8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Pune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Pune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</a:tr>
              <a:tr h="7689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Chennai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EF8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213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Chennai, Calicut,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Trivandrum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Madurai,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Coimbatore,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Cochin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, Vellore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EF8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Mumbai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46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Mumbai,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Goa,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Ahmedabad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200" spc="3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Vadodara,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etc.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NCR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E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Delhi,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Gurgaon,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Noida,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Chandigarh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Mohali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EF8"/>
                    </a:solidFill>
                  </a:tcPr>
                </a:tc>
              </a:tr>
              <a:tr h="7689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Kolkata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94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Kolkata, Patna, Bhubaneswa 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FF6"/>
                    </a:solidFill>
                  </a:tcPr>
                </a:tc>
              </a:tr>
            </a:tbl>
          </a:graphicData>
        </a:graphic>
      </p:graphicFrame>
      <p:grpSp>
        <p:nvGrpSpPr>
          <p:cNvPr id="70" name="object 70" descr=""/>
          <p:cNvGrpSpPr/>
          <p:nvPr/>
        </p:nvGrpSpPr>
        <p:grpSpPr>
          <a:xfrm>
            <a:off x="-11937" y="6536688"/>
            <a:ext cx="8940800" cy="257175"/>
            <a:chOff x="-11937" y="6536688"/>
            <a:chExt cx="8940800" cy="257175"/>
          </a:xfrm>
        </p:grpSpPr>
        <p:sp>
          <p:nvSpPr>
            <p:cNvPr id="71" name="object 71" descr=""/>
            <p:cNvSpPr/>
            <p:nvPr/>
          </p:nvSpPr>
          <p:spPr>
            <a:xfrm>
              <a:off x="0" y="6548626"/>
              <a:ext cx="8915400" cy="231775"/>
            </a:xfrm>
            <a:custGeom>
              <a:avLst/>
              <a:gdLst/>
              <a:ahLst/>
              <a:cxnLst/>
              <a:rect l="l" t="t" r="r" b="b"/>
              <a:pathLst>
                <a:path w="8915400" h="231775">
                  <a:moveTo>
                    <a:pt x="8915400" y="0"/>
                  </a:moveTo>
                  <a:lnTo>
                    <a:pt x="0" y="0"/>
                  </a:lnTo>
                  <a:lnTo>
                    <a:pt x="0" y="231343"/>
                  </a:lnTo>
                  <a:lnTo>
                    <a:pt x="8915400" y="231343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62" y="6549388"/>
              <a:ext cx="8915400" cy="231775"/>
            </a:xfrm>
            <a:custGeom>
              <a:avLst/>
              <a:gdLst/>
              <a:ahLst/>
              <a:cxnLst/>
              <a:rect l="l" t="t" r="r" b="b"/>
              <a:pathLst>
                <a:path w="8915400" h="231775">
                  <a:moveTo>
                    <a:pt x="0" y="231343"/>
                  </a:moveTo>
                  <a:lnTo>
                    <a:pt x="8915400" y="231343"/>
                  </a:lnTo>
                  <a:lnTo>
                    <a:pt x="8915400" y="0"/>
                  </a:lnTo>
                  <a:lnTo>
                    <a:pt x="0" y="0"/>
                  </a:lnTo>
                  <a:lnTo>
                    <a:pt x="0" y="23134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78130" y="6574637"/>
            <a:ext cx="3552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Note: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The cities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marked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in </a:t>
            </a:r>
            <a:r>
              <a:rPr dirty="0" sz="900" b="1">
                <a:latin typeface="Arial"/>
                <a:cs typeface="Arial"/>
              </a:rPr>
              <a:t>bold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are emerging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Tier-II cities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for </a:t>
            </a:r>
            <a:r>
              <a:rPr dirty="0" sz="900" spc="-10">
                <a:latin typeface="Arial"/>
                <a:cs typeface="Arial"/>
              </a:rPr>
              <a:t>product startups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186177" y="1159890"/>
            <a:ext cx="27051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Product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companies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split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across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7004684" cy="1397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Lack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skilled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owners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20">
                <a:latin typeface="Arial"/>
                <a:cs typeface="Arial"/>
              </a:rPr>
              <a:t> side</a:t>
            </a:r>
            <a:endParaRPr sz="2000">
              <a:latin typeface="Arial"/>
              <a:cs typeface="Arial"/>
            </a:endParaRPr>
          </a:p>
          <a:p>
            <a:pPr marL="355600" marR="24828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quote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fixed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changing </a:t>
            </a:r>
            <a:r>
              <a:rPr dirty="0" sz="2000">
                <a:latin typeface="Arial"/>
                <a:cs typeface="Arial"/>
              </a:rPr>
              <a:t>requirements,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dependency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client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sprint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Architectural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rework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requirements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Challenges</a:t>
            </a:r>
            <a:endParaRPr sz="360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779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Case</a:t>
            </a:r>
            <a:r>
              <a:rPr dirty="0" sz="3300" spc="-20"/>
              <a:t> </a:t>
            </a:r>
            <a:r>
              <a:rPr dirty="0" sz="3300"/>
              <a:t>study:</a:t>
            </a:r>
            <a:r>
              <a:rPr dirty="0" sz="3300" spc="-20"/>
              <a:t> </a:t>
            </a:r>
            <a:r>
              <a:rPr dirty="0" sz="3300"/>
              <a:t>Pharma</a:t>
            </a:r>
            <a:r>
              <a:rPr dirty="0" sz="3300" spc="-10"/>
              <a:t> company </a:t>
            </a:r>
            <a:r>
              <a:rPr dirty="0" sz="3300"/>
              <a:t>Inventory </a:t>
            </a:r>
            <a:r>
              <a:rPr dirty="0" sz="3300" spc="-10"/>
              <a:t>management</a:t>
            </a:r>
            <a:endParaRPr sz="33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1447800"/>
            <a:ext cx="6781800" cy="5211762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398987"/>
            <a:ext cx="72421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5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sprints,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100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days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(about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4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months).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However, </a:t>
            </a:r>
            <a:r>
              <a:rPr dirty="0" sz="1600">
                <a:latin typeface="Arial"/>
                <a:cs typeface="Arial"/>
              </a:rPr>
              <a:t>results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month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Results</a:t>
            </a:r>
            <a:endParaRPr sz="3600"/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752600"/>
            <a:ext cx="78486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502412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method?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 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 </a:t>
            </a:r>
            <a:r>
              <a:rPr dirty="0" sz="2000" spc="-10">
                <a:latin typeface="Arial"/>
                <a:cs typeface="Arial"/>
              </a:rPr>
              <a:t>face?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feel?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96225" y="480260"/>
            <a:ext cx="3862704" cy="511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79"/>
              </a:lnSpc>
            </a:pPr>
            <a:r>
              <a:rPr dirty="0" sz="3600" b="1">
                <a:solidFill>
                  <a:srgbClr val="0070C0"/>
                </a:solidFill>
                <a:latin typeface="Arial"/>
                <a:cs typeface="Arial"/>
              </a:rPr>
              <a:t>Scrum </a:t>
            </a:r>
            <a:r>
              <a:rPr dirty="0" sz="3600" spc="-10" b="1">
                <a:solidFill>
                  <a:srgbClr val="0070C0"/>
                </a:solidFill>
                <a:latin typeface="Arial"/>
                <a:cs typeface="Arial"/>
              </a:rPr>
              <a:t>framework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89915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7325" y="6160825"/>
            <a:ext cx="78822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  <a:hlinkClick r:id="rId4"/>
              </a:rPr>
              <a:t>https://ww</a:t>
            </a:r>
            <a:r>
              <a:rPr dirty="0" sz="1800" spc="-10">
                <a:latin typeface="Times New Roman"/>
                <a:cs typeface="Times New Roman"/>
              </a:rPr>
              <a:t>w</a:t>
            </a:r>
            <a:r>
              <a:rPr dirty="0" sz="1800" spc="-10">
                <a:latin typeface="Times New Roman"/>
                <a:cs typeface="Times New Roman"/>
                <a:hlinkClick r:id="rId4"/>
              </a:rPr>
              <a:t>.altexsoft.com/whitepapers/agile-</a:t>
            </a:r>
            <a:r>
              <a:rPr dirty="0" sz="1800">
                <a:latin typeface="Times New Roman"/>
                <a:cs typeface="Times New Roman"/>
                <a:hlinkClick r:id="rId4"/>
              </a:rPr>
              <a:t>project-management-best-practices-</a:t>
            </a:r>
            <a:r>
              <a:rPr dirty="0" sz="1800" spc="-20">
                <a:latin typeface="Times New Roman"/>
                <a:cs typeface="Times New Roman"/>
                <a:hlinkClick r:id="rId4"/>
              </a:rPr>
              <a:t>and-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methodologies/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052762" y="1748420"/>
            <a:ext cx="27349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Home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loan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Requirements,</a:t>
            </a:r>
            <a:r>
              <a:rPr dirty="0" sz="3600" spc="-55"/>
              <a:t> </a:t>
            </a:r>
            <a:r>
              <a:rPr dirty="0" sz="3600"/>
              <a:t>User</a:t>
            </a:r>
            <a:r>
              <a:rPr dirty="0" sz="3600" spc="-40"/>
              <a:t> </a:t>
            </a:r>
            <a:r>
              <a:rPr dirty="0" sz="3600" spc="-10"/>
              <a:t>stories, </a:t>
            </a:r>
            <a:r>
              <a:rPr dirty="0" sz="3600"/>
              <a:t>Release</a:t>
            </a:r>
            <a:r>
              <a:rPr dirty="0" sz="3600" spc="-45"/>
              <a:t> </a:t>
            </a:r>
            <a:r>
              <a:rPr dirty="0" sz="3600" spc="-20"/>
              <a:t>plan</a:t>
            </a:r>
            <a:endParaRPr sz="3600"/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" y="2514600"/>
            <a:ext cx="874077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498600"/>
            <a:ext cx="7321550" cy="452596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83525" y="6133797"/>
            <a:ext cx="6774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Source: </a:t>
            </a:r>
            <a:r>
              <a:rPr dirty="0" sz="1800" spc="-10">
                <a:latin typeface="Arial"/>
                <a:cs typeface="Arial"/>
              </a:rPr>
              <a:t>https://in.pinterest.com/pin/127086020711755414/?lp=true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Roadmap</a:t>
            </a:r>
            <a:r>
              <a:rPr dirty="0" sz="3600" spc="-35"/>
              <a:t> </a:t>
            </a:r>
            <a:r>
              <a:rPr dirty="0" sz="3600"/>
              <a:t>to</a:t>
            </a:r>
            <a:r>
              <a:rPr dirty="0" sz="3600" spc="-15"/>
              <a:t> </a:t>
            </a:r>
            <a:r>
              <a:rPr dirty="0" sz="3600" spc="-10"/>
              <a:t>value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0" y="1498600"/>
            <a:ext cx="5969000" cy="4525961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</a:t>
            </a:r>
            <a:r>
              <a:rPr dirty="0" sz="3600" spc="-10"/>
              <a:t>vision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1447800"/>
            <a:ext cx="67818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sp>
          <p:nvSpPr>
            <p:cNvPr id="16" name="object 16" descr=""/>
            <p:cNvSpPr/>
            <p:nvPr/>
          </p:nvSpPr>
          <p:spPr>
            <a:xfrm>
              <a:off x="358902" y="6543294"/>
              <a:ext cx="8291830" cy="1905"/>
            </a:xfrm>
            <a:custGeom>
              <a:avLst/>
              <a:gdLst/>
              <a:ahLst/>
              <a:cxnLst/>
              <a:rect l="l" t="t" r="r" b="b"/>
              <a:pathLst>
                <a:path w="8291830" h="1904">
                  <a:moveTo>
                    <a:pt x="0" y="0"/>
                  </a:moveTo>
                  <a:lnTo>
                    <a:pt x="8291576" y="1295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58902" y="6543294"/>
              <a:ext cx="8291830" cy="1905"/>
            </a:xfrm>
            <a:custGeom>
              <a:avLst/>
              <a:gdLst/>
              <a:ahLst/>
              <a:cxnLst/>
              <a:rect l="l" t="t" r="r" b="b"/>
              <a:pathLst>
                <a:path w="8291830" h="1904">
                  <a:moveTo>
                    <a:pt x="0" y="0"/>
                  </a:moveTo>
                  <a:lnTo>
                    <a:pt x="8291576" y="1295"/>
                  </a:lnTo>
                </a:path>
              </a:pathLst>
            </a:custGeom>
            <a:ln w="25374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1703" y="2804160"/>
            <a:ext cx="3511296" cy="201168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112632" y="3035554"/>
            <a:ext cx="1657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34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65134" y="3997528"/>
            <a:ext cx="138430" cy="33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311897" y="4188714"/>
            <a:ext cx="1384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807200" y="4207205"/>
            <a:ext cx="138430" cy="33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235700" y="4131005"/>
            <a:ext cx="138430" cy="33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16066" y="3873830"/>
            <a:ext cx="1384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330190" y="2968879"/>
            <a:ext cx="243204" cy="920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32715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algn="r" marR="90170">
              <a:lnSpc>
                <a:spcPts val="1165"/>
              </a:lnSpc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algn="r" marR="46990">
              <a:lnSpc>
                <a:spcPts val="1165"/>
              </a:lnSpc>
            </a:pPr>
            <a:r>
              <a:rPr dirty="0" sz="1000" spc="-5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algn="r" marR="5080">
              <a:lnSpc>
                <a:spcPts val="1165"/>
              </a:lnSpc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5"/>
              </a:lnSpc>
            </a:pPr>
            <a:r>
              <a:rPr dirty="0" sz="1000" spc="-5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11900" y="2825876"/>
            <a:ext cx="1657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834128" y="5551935"/>
            <a:ext cx="2191385" cy="693420"/>
            <a:chOff x="4834128" y="5551935"/>
            <a:chExt cx="2191385" cy="693420"/>
          </a:xfrm>
        </p:grpSpPr>
        <p:sp>
          <p:nvSpPr>
            <p:cNvPr id="29" name="object 29" descr=""/>
            <p:cNvSpPr/>
            <p:nvPr/>
          </p:nvSpPr>
          <p:spPr>
            <a:xfrm>
              <a:off x="4834128" y="5551935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3737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7" y="63737"/>
                  </a:lnTo>
                  <a:lnTo>
                    <a:pt x="63737" y="0"/>
                  </a:lnTo>
                  <a:close/>
                </a:path>
              </a:pathLst>
            </a:custGeom>
            <a:solidFill>
              <a:srgbClr val="2E8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961632" y="5551935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3738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8" y="63737"/>
                  </a:lnTo>
                  <a:lnTo>
                    <a:pt x="63738" y="0"/>
                  </a:lnTo>
                  <a:close/>
                </a:path>
              </a:pathLst>
            </a:custGeom>
            <a:solidFill>
              <a:srgbClr val="9DC7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34128" y="570890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3737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7" y="63737"/>
                  </a:lnTo>
                  <a:lnTo>
                    <a:pt x="63737" y="0"/>
                  </a:lnTo>
                  <a:close/>
                </a:path>
              </a:pathLst>
            </a:custGeom>
            <a:solidFill>
              <a:srgbClr val="B5C5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961632" y="570890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3738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8" y="63737"/>
                  </a:lnTo>
                  <a:lnTo>
                    <a:pt x="63738" y="0"/>
                  </a:lnTo>
                  <a:close/>
                </a:path>
              </a:pathLst>
            </a:custGeom>
            <a:solidFill>
              <a:srgbClr val="9DC7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834128" y="5865879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3737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7" y="63737"/>
                  </a:lnTo>
                  <a:lnTo>
                    <a:pt x="63737" y="0"/>
                  </a:lnTo>
                  <a:close/>
                </a:path>
              </a:pathLst>
            </a:custGeom>
            <a:solidFill>
              <a:srgbClr val="00AE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961632" y="5865879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3738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8" y="63737"/>
                  </a:lnTo>
                  <a:lnTo>
                    <a:pt x="6373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34128" y="602285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3737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7" y="63737"/>
                  </a:lnTo>
                  <a:lnTo>
                    <a:pt x="637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961632" y="602285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3738" y="0"/>
                  </a:moveTo>
                  <a:lnTo>
                    <a:pt x="0" y="0"/>
                  </a:lnTo>
                  <a:lnTo>
                    <a:pt x="0" y="63737"/>
                  </a:lnTo>
                  <a:lnTo>
                    <a:pt x="63738" y="63737"/>
                  </a:lnTo>
                  <a:lnTo>
                    <a:pt x="6373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834128" y="6179817"/>
              <a:ext cx="64135" cy="65405"/>
            </a:xfrm>
            <a:custGeom>
              <a:avLst/>
              <a:gdLst/>
              <a:ahLst/>
              <a:cxnLst/>
              <a:rect l="l" t="t" r="r" b="b"/>
              <a:pathLst>
                <a:path w="64135" h="65404">
                  <a:moveTo>
                    <a:pt x="63737" y="0"/>
                  </a:moveTo>
                  <a:lnTo>
                    <a:pt x="0" y="0"/>
                  </a:lnTo>
                  <a:lnTo>
                    <a:pt x="0" y="65255"/>
                  </a:lnTo>
                  <a:lnTo>
                    <a:pt x="63737" y="65255"/>
                  </a:lnTo>
                  <a:lnTo>
                    <a:pt x="63737" y="0"/>
                  </a:lnTo>
                  <a:close/>
                </a:path>
              </a:pathLst>
            </a:custGeom>
            <a:solidFill>
              <a:srgbClr val="00AE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912867" y="5472176"/>
            <a:ext cx="1424305" cy="88773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20065">
              <a:lnSpc>
                <a:spcPct val="103000"/>
              </a:lnSpc>
              <a:spcBef>
                <a:spcPts val="60"/>
              </a:spcBef>
            </a:pPr>
            <a:r>
              <a:rPr dirty="0" sz="1000">
                <a:latin typeface="Arial"/>
                <a:cs typeface="Arial"/>
              </a:rPr>
              <a:t>Online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>
                <a:latin typeface="Arial"/>
                <a:cs typeface="Arial"/>
              </a:rPr>
              <a:t>Mobile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VAS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490"/>
              </a:lnSpc>
              <a:spcBef>
                <a:spcPts val="35"/>
              </a:spcBef>
            </a:pPr>
            <a:r>
              <a:rPr dirty="0" sz="1000" spc="-10">
                <a:latin typeface="Arial"/>
                <a:cs typeface="Arial"/>
              </a:rPr>
              <a:t>Healthcare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&amp;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Lifescience </a:t>
            </a:r>
            <a:r>
              <a:rPr dirty="0" sz="1000" spc="-20">
                <a:latin typeface="Arial"/>
                <a:cs typeface="Arial"/>
              </a:rPr>
              <a:t>BFSI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000">
                <a:latin typeface="Arial"/>
                <a:cs typeface="Arial"/>
              </a:rPr>
              <a:t>Food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and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Beverages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961631" y="6179817"/>
            <a:ext cx="64135" cy="65405"/>
          </a:xfrm>
          <a:custGeom>
            <a:avLst/>
            <a:gdLst/>
            <a:ahLst/>
            <a:cxnLst/>
            <a:rect l="l" t="t" r="r" b="b"/>
            <a:pathLst>
              <a:path w="64134" h="65404">
                <a:moveTo>
                  <a:pt x="63738" y="0"/>
                </a:moveTo>
                <a:lnTo>
                  <a:pt x="0" y="0"/>
                </a:lnTo>
                <a:lnTo>
                  <a:pt x="0" y="65255"/>
                </a:lnTo>
                <a:lnTo>
                  <a:pt x="63738" y="65255"/>
                </a:lnTo>
                <a:lnTo>
                  <a:pt x="6373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7041006" y="5472176"/>
            <a:ext cx="1911985" cy="80518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60"/>
              </a:spcBef>
            </a:pPr>
            <a:r>
              <a:rPr dirty="0" sz="1000" spc="-10">
                <a:latin typeface="Arial"/>
                <a:cs typeface="Arial"/>
              </a:rPr>
              <a:t>Enterprise Software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and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Products </a:t>
            </a:r>
            <a:r>
              <a:rPr dirty="0" sz="1000">
                <a:latin typeface="Arial"/>
                <a:cs typeface="Arial"/>
              </a:rPr>
              <a:t>IT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Services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and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Others</a:t>
            </a:r>
            <a:endParaRPr sz="1000">
              <a:latin typeface="Arial"/>
              <a:cs typeface="Arial"/>
            </a:endParaRPr>
          </a:p>
          <a:p>
            <a:pPr marL="12700" marR="1330325">
              <a:lnSpc>
                <a:spcPct val="103000"/>
              </a:lnSpc>
            </a:pPr>
            <a:r>
              <a:rPr dirty="0" sz="1000" spc="-10">
                <a:latin typeface="Arial"/>
                <a:cs typeface="Arial"/>
              </a:rPr>
              <a:t>Energy Education Others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971" y="1395983"/>
            <a:ext cx="4145279" cy="5103876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91820" y="196037"/>
            <a:ext cx="5651500" cy="8496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00"/>
                </a:solidFill>
              </a:rPr>
              <a:t>Obtaining</a:t>
            </a:r>
            <a:r>
              <a:rPr dirty="0" sz="1800" spc="-4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funding</a:t>
            </a:r>
            <a:r>
              <a:rPr dirty="0" sz="1800" spc="-4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has</a:t>
            </a:r>
            <a:r>
              <a:rPr dirty="0" sz="1800" spc="-1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proved</a:t>
            </a:r>
            <a:r>
              <a:rPr dirty="0" sz="1800" spc="3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to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be</a:t>
            </a:r>
            <a:r>
              <a:rPr dirty="0" sz="1800" spc="-1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a</a:t>
            </a:r>
            <a:r>
              <a:rPr dirty="0" sz="1800" spc="-15">
                <a:solidFill>
                  <a:srgbClr val="000000"/>
                </a:solidFill>
              </a:rPr>
              <a:t> </a:t>
            </a:r>
            <a:r>
              <a:rPr dirty="0" sz="1800" spc="-10">
                <a:solidFill>
                  <a:srgbClr val="000000"/>
                </a:solidFill>
              </a:rPr>
              <a:t>challenge; </a:t>
            </a:r>
            <a:r>
              <a:rPr dirty="0" sz="1800">
                <a:solidFill>
                  <a:srgbClr val="000000"/>
                </a:solidFill>
              </a:rPr>
              <a:t>however,</a:t>
            </a:r>
            <a:r>
              <a:rPr dirty="0" sz="1800" spc="-1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this</a:t>
            </a:r>
            <a:r>
              <a:rPr dirty="0" sz="1800" spc="-3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is</a:t>
            </a:r>
            <a:r>
              <a:rPr dirty="0" sz="1800" spc="-1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changing</a:t>
            </a:r>
            <a:r>
              <a:rPr dirty="0" sz="1800" spc="-3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as</a:t>
            </a:r>
            <a:r>
              <a:rPr dirty="0" sz="1800" spc="-25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VC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investments</a:t>
            </a:r>
            <a:r>
              <a:rPr dirty="0" sz="1800" spc="3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in</a:t>
            </a:r>
            <a:r>
              <a:rPr dirty="0" sz="1800" spc="-20">
                <a:solidFill>
                  <a:srgbClr val="000000"/>
                </a:solidFill>
              </a:rPr>
              <a:t> this </a:t>
            </a:r>
            <a:r>
              <a:rPr dirty="0" sz="1800">
                <a:solidFill>
                  <a:srgbClr val="000000"/>
                </a:solidFill>
              </a:rPr>
              <a:t>space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>
                <a:solidFill>
                  <a:srgbClr val="000000"/>
                </a:solidFill>
              </a:rPr>
              <a:t>are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 spc="-10">
                <a:solidFill>
                  <a:srgbClr val="000000"/>
                </a:solidFill>
              </a:rPr>
              <a:t>rising</a:t>
            </a:r>
            <a:endParaRPr sz="1800"/>
          </a:p>
        </p:txBody>
      </p:sp>
      <p:sp>
        <p:nvSpPr>
          <p:cNvPr id="43" name="object 43" descr=""/>
          <p:cNvSpPr txBox="1"/>
          <p:nvPr/>
        </p:nvSpPr>
        <p:spPr>
          <a:xfrm>
            <a:off x="8839961" y="6623405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03818" y="3977388"/>
            <a:ext cx="383540" cy="45783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25">
                <a:latin typeface="Arial"/>
                <a:cs typeface="Arial"/>
              </a:rPr>
              <a:t>USD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Arial"/>
                <a:cs typeface="Arial"/>
              </a:rPr>
              <a:t>million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12419" y="1436877"/>
            <a:ext cx="267462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VC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Investments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India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(2005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–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2011)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40473" y="2119693"/>
            <a:ext cx="2924810" cy="3601720"/>
            <a:chOff x="740473" y="2119693"/>
            <a:chExt cx="2924810" cy="3601720"/>
          </a:xfrm>
        </p:grpSpPr>
        <p:sp>
          <p:nvSpPr>
            <p:cNvPr id="47" name="object 47" descr=""/>
            <p:cNvSpPr/>
            <p:nvPr/>
          </p:nvSpPr>
          <p:spPr>
            <a:xfrm>
              <a:off x="880872" y="4881372"/>
              <a:ext cx="225425" cy="792480"/>
            </a:xfrm>
            <a:custGeom>
              <a:avLst/>
              <a:gdLst/>
              <a:ahLst/>
              <a:cxnLst/>
              <a:rect l="l" t="t" r="r" b="b"/>
              <a:pathLst>
                <a:path w="225425" h="792479">
                  <a:moveTo>
                    <a:pt x="225044" y="0"/>
                  </a:moveTo>
                  <a:lnTo>
                    <a:pt x="0" y="0"/>
                  </a:lnTo>
                  <a:lnTo>
                    <a:pt x="0" y="792479"/>
                  </a:lnTo>
                  <a:lnTo>
                    <a:pt x="225044" y="792479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80872" y="4881372"/>
              <a:ext cx="225425" cy="792480"/>
            </a:xfrm>
            <a:custGeom>
              <a:avLst/>
              <a:gdLst/>
              <a:ahLst/>
              <a:cxnLst/>
              <a:rect l="l" t="t" r="r" b="b"/>
              <a:pathLst>
                <a:path w="225425" h="792479">
                  <a:moveTo>
                    <a:pt x="0" y="792479"/>
                  </a:moveTo>
                  <a:lnTo>
                    <a:pt x="225044" y="792479"/>
                  </a:lnTo>
                  <a:lnTo>
                    <a:pt x="225044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283208" y="4171188"/>
              <a:ext cx="225425" cy="1502410"/>
            </a:xfrm>
            <a:custGeom>
              <a:avLst/>
              <a:gdLst/>
              <a:ahLst/>
              <a:cxnLst/>
              <a:rect l="l" t="t" r="r" b="b"/>
              <a:pathLst>
                <a:path w="225425" h="1502410">
                  <a:moveTo>
                    <a:pt x="225044" y="0"/>
                  </a:moveTo>
                  <a:lnTo>
                    <a:pt x="0" y="0"/>
                  </a:lnTo>
                  <a:lnTo>
                    <a:pt x="0" y="1502283"/>
                  </a:lnTo>
                  <a:lnTo>
                    <a:pt x="225044" y="1502283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283208" y="4171188"/>
              <a:ext cx="225425" cy="1502410"/>
            </a:xfrm>
            <a:custGeom>
              <a:avLst/>
              <a:gdLst/>
              <a:ahLst/>
              <a:cxnLst/>
              <a:rect l="l" t="t" r="r" b="b"/>
              <a:pathLst>
                <a:path w="225425" h="1502410">
                  <a:moveTo>
                    <a:pt x="0" y="1502283"/>
                  </a:moveTo>
                  <a:lnTo>
                    <a:pt x="225044" y="1502283"/>
                  </a:lnTo>
                  <a:lnTo>
                    <a:pt x="225044" y="0"/>
                  </a:lnTo>
                  <a:lnTo>
                    <a:pt x="0" y="0"/>
                  </a:lnTo>
                  <a:lnTo>
                    <a:pt x="0" y="1502283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687068" y="3083052"/>
              <a:ext cx="225425" cy="2590800"/>
            </a:xfrm>
            <a:custGeom>
              <a:avLst/>
              <a:gdLst/>
              <a:ahLst/>
              <a:cxnLst/>
              <a:rect l="l" t="t" r="r" b="b"/>
              <a:pathLst>
                <a:path w="225425" h="2590800">
                  <a:moveTo>
                    <a:pt x="225044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25044" y="2590800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87068" y="3083052"/>
              <a:ext cx="225425" cy="2590800"/>
            </a:xfrm>
            <a:custGeom>
              <a:avLst/>
              <a:gdLst/>
              <a:ahLst/>
              <a:cxnLst/>
              <a:rect l="l" t="t" r="r" b="b"/>
              <a:pathLst>
                <a:path w="225425" h="2590800">
                  <a:moveTo>
                    <a:pt x="0" y="2590800"/>
                  </a:moveTo>
                  <a:lnTo>
                    <a:pt x="225044" y="2590800"/>
                  </a:lnTo>
                  <a:lnTo>
                    <a:pt x="225044" y="0"/>
                  </a:lnTo>
                  <a:lnTo>
                    <a:pt x="0" y="0"/>
                  </a:lnTo>
                  <a:lnTo>
                    <a:pt x="0" y="2590800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090927" y="2863595"/>
              <a:ext cx="224154" cy="2810510"/>
            </a:xfrm>
            <a:custGeom>
              <a:avLst/>
              <a:gdLst/>
              <a:ahLst/>
              <a:cxnLst/>
              <a:rect l="l" t="t" r="r" b="b"/>
              <a:pathLst>
                <a:path w="224155" h="2810510">
                  <a:moveTo>
                    <a:pt x="223900" y="0"/>
                  </a:moveTo>
                  <a:lnTo>
                    <a:pt x="0" y="0"/>
                  </a:lnTo>
                  <a:lnTo>
                    <a:pt x="0" y="2810002"/>
                  </a:lnTo>
                  <a:lnTo>
                    <a:pt x="223900" y="2810002"/>
                  </a:lnTo>
                  <a:lnTo>
                    <a:pt x="2239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090927" y="2863595"/>
              <a:ext cx="224154" cy="2810510"/>
            </a:xfrm>
            <a:custGeom>
              <a:avLst/>
              <a:gdLst/>
              <a:ahLst/>
              <a:cxnLst/>
              <a:rect l="l" t="t" r="r" b="b"/>
              <a:pathLst>
                <a:path w="224155" h="2810510">
                  <a:moveTo>
                    <a:pt x="0" y="2810002"/>
                  </a:moveTo>
                  <a:lnTo>
                    <a:pt x="223900" y="2810002"/>
                  </a:lnTo>
                  <a:lnTo>
                    <a:pt x="223900" y="0"/>
                  </a:lnTo>
                  <a:lnTo>
                    <a:pt x="0" y="0"/>
                  </a:lnTo>
                  <a:lnTo>
                    <a:pt x="0" y="2810002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493263" y="4268723"/>
              <a:ext cx="225425" cy="1405255"/>
            </a:xfrm>
            <a:custGeom>
              <a:avLst/>
              <a:gdLst/>
              <a:ahLst/>
              <a:cxnLst/>
              <a:rect l="l" t="t" r="r" b="b"/>
              <a:pathLst>
                <a:path w="225425" h="1405254">
                  <a:moveTo>
                    <a:pt x="225044" y="0"/>
                  </a:moveTo>
                  <a:lnTo>
                    <a:pt x="0" y="0"/>
                  </a:lnTo>
                  <a:lnTo>
                    <a:pt x="0" y="1405001"/>
                  </a:lnTo>
                  <a:lnTo>
                    <a:pt x="225044" y="1405001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493263" y="4268723"/>
              <a:ext cx="225425" cy="1405255"/>
            </a:xfrm>
            <a:custGeom>
              <a:avLst/>
              <a:gdLst/>
              <a:ahLst/>
              <a:cxnLst/>
              <a:rect l="l" t="t" r="r" b="b"/>
              <a:pathLst>
                <a:path w="225425" h="1405254">
                  <a:moveTo>
                    <a:pt x="0" y="1405001"/>
                  </a:moveTo>
                  <a:lnTo>
                    <a:pt x="225044" y="1405001"/>
                  </a:lnTo>
                  <a:lnTo>
                    <a:pt x="225044" y="0"/>
                  </a:lnTo>
                  <a:lnTo>
                    <a:pt x="0" y="0"/>
                  </a:lnTo>
                  <a:lnTo>
                    <a:pt x="0" y="1405001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897124" y="3602736"/>
              <a:ext cx="225425" cy="2071370"/>
            </a:xfrm>
            <a:custGeom>
              <a:avLst/>
              <a:gdLst/>
              <a:ahLst/>
              <a:cxnLst/>
              <a:rect l="l" t="t" r="r" b="b"/>
              <a:pathLst>
                <a:path w="225425" h="2071370">
                  <a:moveTo>
                    <a:pt x="225044" y="0"/>
                  </a:moveTo>
                  <a:lnTo>
                    <a:pt x="0" y="0"/>
                  </a:lnTo>
                  <a:lnTo>
                    <a:pt x="0" y="2070862"/>
                  </a:lnTo>
                  <a:lnTo>
                    <a:pt x="225044" y="2070862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897124" y="3602736"/>
              <a:ext cx="225425" cy="2071370"/>
            </a:xfrm>
            <a:custGeom>
              <a:avLst/>
              <a:gdLst/>
              <a:ahLst/>
              <a:cxnLst/>
              <a:rect l="l" t="t" r="r" b="b"/>
              <a:pathLst>
                <a:path w="225425" h="2071370">
                  <a:moveTo>
                    <a:pt x="0" y="2070862"/>
                  </a:moveTo>
                  <a:lnTo>
                    <a:pt x="225044" y="2070862"/>
                  </a:lnTo>
                  <a:lnTo>
                    <a:pt x="225044" y="0"/>
                  </a:lnTo>
                  <a:lnTo>
                    <a:pt x="0" y="0"/>
                  </a:lnTo>
                  <a:lnTo>
                    <a:pt x="0" y="2070862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299459" y="2389631"/>
              <a:ext cx="225425" cy="3284220"/>
            </a:xfrm>
            <a:custGeom>
              <a:avLst/>
              <a:gdLst/>
              <a:ahLst/>
              <a:cxnLst/>
              <a:rect l="l" t="t" r="r" b="b"/>
              <a:pathLst>
                <a:path w="225425" h="3284220">
                  <a:moveTo>
                    <a:pt x="225043" y="0"/>
                  </a:moveTo>
                  <a:lnTo>
                    <a:pt x="0" y="0"/>
                  </a:lnTo>
                  <a:lnTo>
                    <a:pt x="0" y="3284220"/>
                  </a:lnTo>
                  <a:lnTo>
                    <a:pt x="225043" y="3284220"/>
                  </a:lnTo>
                  <a:lnTo>
                    <a:pt x="22504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299459" y="2389631"/>
              <a:ext cx="225425" cy="3284220"/>
            </a:xfrm>
            <a:custGeom>
              <a:avLst/>
              <a:gdLst/>
              <a:ahLst/>
              <a:cxnLst/>
              <a:rect l="l" t="t" r="r" b="b"/>
              <a:pathLst>
                <a:path w="225425" h="3284220">
                  <a:moveTo>
                    <a:pt x="0" y="3284220"/>
                  </a:moveTo>
                  <a:lnTo>
                    <a:pt x="225043" y="3284220"/>
                  </a:lnTo>
                  <a:lnTo>
                    <a:pt x="225043" y="0"/>
                  </a:lnTo>
                  <a:lnTo>
                    <a:pt x="0" y="0"/>
                  </a:lnTo>
                  <a:lnTo>
                    <a:pt x="0" y="3284220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45236" y="2124455"/>
              <a:ext cx="2915285" cy="3592195"/>
            </a:xfrm>
            <a:custGeom>
              <a:avLst/>
              <a:gdLst/>
              <a:ahLst/>
              <a:cxnLst/>
              <a:rect l="l" t="t" r="r" b="b"/>
              <a:pathLst>
                <a:path w="2915285" h="3592195">
                  <a:moveTo>
                    <a:pt x="2869184" y="3549269"/>
                  </a:moveTo>
                  <a:lnTo>
                    <a:pt x="2869184" y="0"/>
                  </a:lnTo>
                </a:path>
                <a:path w="2915285" h="3592195">
                  <a:moveTo>
                    <a:pt x="2869184" y="3549269"/>
                  </a:moveTo>
                  <a:lnTo>
                    <a:pt x="2914904" y="3549269"/>
                  </a:lnTo>
                </a:path>
                <a:path w="2915285" h="3592195">
                  <a:moveTo>
                    <a:pt x="2869184" y="2662301"/>
                  </a:moveTo>
                  <a:lnTo>
                    <a:pt x="2914904" y="2662301"/>
                  </a:lnTo>
                </a:path>
                <a:path w="2915285" h="3592195">
                  <a:moveTo>
                    <a:pt x="2869184" y="1773936"/>
                  </a:moveTo>
                  <a:lnTo>
                    <a:pt x="2914904" y="1773936"/>
                  </a:lnTo>
                </a:path>
                <a:path w="2915285" h="3592195">
                  <a:moveTo>
                    <a:pt x="2869184" y="886968"/>
                  </a:moveTo>
                  <a:lnTo>
                    <a:pt x="2914904" y="886968"/>
                  </a:lnTo>
                </a:path>
                <a:path w="2915285" h="3592195">
                  <a:moveTo>
                    <a:pt x="2869184" y="0"/>
                  </a:moveTo>
                  <a:lnTo>
                    <a:pt x="2914904" y="0"/>
                  </a:lnTo>
                </a:path>
                <a:path w="2915285" h="3592195">
                  <a:moveTo>
                    <a:pt x="45707" y="3549269"/>
                  </a:moveTo>
                  <a:lnTo>
                    <a:pt x="45707" y="0"/>
                  </a:lnTo>
                </a:path>
                <a:path w="2915285" h="3592195">
                  <a:moveTo>
                    <a:pt x="0" y="3549269"/>
                  </a:moveTo>
                  <a:lnTo>
                    <a:pt x="45707" y="3549269"/>
                  </a:lnTo>
                </a:path>
                <a:path w="2915285" h="3592195">
                  <a:moveTo>
                    <a:pt x="0" y="2662301"/>
                  </a:moveTo>
                  <a:lnTo>
                    <a:pt x="45707" y="2662301"/>
                  </a:lnTo>
                </a:path>
                <a:path w="2915285" h="3592195">
                  <a:moveTo>
                    <a:pt x="0" y="1773936"/>
                  </a:moveTo>
                  <a:lnTo>
                    <a:pt x="45707" y="1773936"/>
                  </a:lnTo>
                </a:path>
                <a:path w="2915285" h="3592195">
                  <a:moveTo>
                    <a:pt x="0" y="886968"/>
                  </a:moveTo>
                  <a:lnTo>
                    <a:pt x="45707" y="886968"/>
                  </a:lnTo>
                </a:path>
                <a:path w="2915285" h="3592195">
                  <a:moveTo>
                    <a:pt x="0" y="0"/>
                  </a:moveTo>
                  <a:lnTo>
                    <a:pt x="45707" y="0"/>
                  </a:lnTo>
                </a:path>
                <a:path w="2915285" h="3592195">
                  <a:moveTo>
                    <a:pt x="45707" y="3549269"/>
                  </a:moveTo>
                  <a:lnTo>
                    <a:pt x="2869184" y="3549269"/>
                  </a:lnTo>
                </a:path>
                <a:path w="2915285" h="3592195">
                  <a:moveTo>
                    <a:pt x="45707" y="3549269"/>
                  </a:moveTo>
                  <a:lnTo>
                    <a:pt x="45707" y="3591941"/>
                  </a:lnTo>
                </a:path>
                <a:path w="2915285" h="3592195">
                  <a:moveTo>
                    <a:pt x="449503" y="3549269"/>
                  </a:moveTo>
                  <a:lnTo>
                    <a:pt x="449503" y="3591941"/>
                  </a:lnTo>
                </a:path>
                <a:path w="2915285" h="3592195">
                  <a:moveTo>
                    <a:pt x="853313" y="3549269"/>
                  </a:moveTo>
                  <a:lnTo>
                    <a:pt x="853313" y="3591941"/>
                  </a:lnTo>
                </a:path>
                <a:path w="2915285" h="3592195">
                  <a:moveTo>
                    <a:pt x="1255521" y="3549269"/>
                  </a:moveTo>
                  <a:lnTo>
                    <a:pt x="1255521" y="3591941"/>
                  </a:lnTo>
                </a:path>
                <a:path w="2915285" h="3592195">
                  <a:moveTo>
                    <a:pt x="1659382" y="3549269"/>
                  </a:moveTo>
                  <a:lnTo>
                    <a:pt x="1659382" y="3591941"/>
                  </a:lnTo>
                </a:path>
                <a:path w="2915285" h="3592195">
                  <a:moveTo>
                    <a:pt x="2061590" y="3549269"/>
                  </a:moveTo>
                  <a:lnTo>
                    <a:pt x="2061590" y="3591941"/>
                  </a:lnTo>
                </a:path>
                <a:path w="2915285" h="3592195">
                  <a:moveTo>
                    <a:pt x="2465451" y="3549269"/>
                  </a:moveTo>
                  <a:lnTo>
                    <a:pt x="2465451" y="3591941"/>
                  </a:lnTo>
                </a:path>
                <a:path w="2915285" h="3592195">
                  <a:moveTo>
                    <a:pt x="2869184" y="3549269"/>
                  </a:moveTo>
                  <a:lnTo>
                    <a:pt x="2869184" y="3591941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93647" y="2567939"/>
              <a:ext cx="2418715" cy="2454910"/>
            </a:xfrm>
            <a:custGeom>
              <a:avLst/>
              <a:gdLst/>
              <a:ahLst/>
              <a:cxnLst/>
              <a:rect l="l" t="t" r="r" b="b"/>
              <a:pathLst>
                <a:path w="2418715" h="2454910">
                  <a:moveTo>
                    <a:pt x="0" y="2454783"/>
                  </a:moveTo>
                  <a:lnTo>
                    <a:pt x="402336" y="1715770"/>
                  </a:lnTo>
                  <a:lnTo>
                    <a:pt x="806196" y="886840"/>
                  </a:lnTo>
                  <a:lnTo>
                    <a:pt x="1208405" y="591185"/>
                  </a:lnTo>
                  <a:lnTo>
                    <a:pt x="1612265" y="1479550"/>
                  </a:lnTo>
                  <a:lnTo>
                    <a:pt x="2016125" y="1034669"/>
                  </a:lnTo>
                  <a:lnTo>
                    <a:pt x="2418461" y="0"/>
                  </a:lnTo>
                </a:path>
              </a:pathLst>
            </a:custGeom>
            <a:ln w="2742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547" y="4986529"/>
              <a:ext cx="74675" cy="7315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408" y="4245865"/>
              <a:ext cx="74675" cy="7315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1744" y="3418333"/>
              <a:ext cx="74675" cy="7315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5603" y="3122677"/>
              <a:ext cx="74675" cy="7315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9463" y="4009645"/>
              <a:ext cx="74675" cy="7315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800" y="3566161"/>
              <a:ext cx="74675" cy="7315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5659" y="2529839"/>
              <a:ext cx="74674" cy="73151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1263777" y="480923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508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677161" y="421482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876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2091689" y="3932377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950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2482088" y="489432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475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892044" y="429196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700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283077" y="2887472"/>
            <a:ext cx="306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"/>
                <a:cs typeface="Arial"/>
              </a:rPr>
              <a:t>1110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62329" y="409930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94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466214" y="3219449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150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2256282" y="299961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170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2530855" y="384937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110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105657" y="3507104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140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359022" y="2369311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"/>
                <a:cs typeface="Arial"/>
              </a:rPr>
              <a:t>210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733927" y="5555996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733927" y="466775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3733927" y="3779342"/>
            <a:ext cx="281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3733927" y="289179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180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733927" y="2003552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240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563372" y="5555996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93903" y="460413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300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393903" y="4966741"/>
            <a:ext cx="739140" cy="47625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latin typeface="Arial"/>
                <a:cs typeface="Arial"/>
              </a:rPr>
              <a:t>44</a:t>
            </a:r>
            <a:endParaRPr sz="100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70"/>
              </a:spcBef>
            </a:pPr>
            <a:r>
              <a:rPr dirty="0" sz="1000" spc="-25">
                <a:latin typeface="Arial"/>
                <a:cs typeface="Arial"/>
              </a:rPr>
              <a:t>268</a:t>
            </a:r>
            <a:endParaRPr sz="10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393903" y="3779342"/>
            <a:ext cx="281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600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93903" y="289179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900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09168" y="2003552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1200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866965" y="6120193"/>
            <a:ext cx="1239520" cy="73660"/>
            <a:chOff x="866965" y="6120193"/>
            <a:chExt cx="1239520" cy="73660"/>
          </a:xfrm>
        </p:grpSpPr>
        <p:sp>
          <p:nvSpPr>
            <p:cNvPr id="94" name="object 94" descr=""/>
            <p:cNvSpPr/>
            <p:nvPr/>
          </p:nvSpPr>
          <p:spPr>
            <a:xfrm>
              <a:off x="871727" y="6124955"/>
              <a:ext cx="243840" cy="64135"/>
            </a:xfrm>
            <a:custGeom>
              <a:avLst/>
              <a:gdLst/>
              <a:ahLst/>
              <a:cxnLst/>
              <a:rect l="l" t="t" r="r" b="b"/>
              <a:pathLst>
                <a:path w="243840" h="64135">
                  <a:moveTo>
                    <a:pt x="243840" y="0"/>
                  </a:moveTo>
                  <a:lnTo>
                    <a:pt x="0" y="0"/>
                  </a:lnTo>
                  <a:lnTo>
                    <a:pt x="0" y="63881"/>
                  </a:lnTo>
                  <a:lnTo>
                    <a:pt x="243840" y="63881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871727" y="6124955"/>
              <a:ext cx="243840" cy="64135"/>
            </a:xfrm>
            <a:custGeom>
              <a:avLst/>
              <a:gdLst/>
              <a:ahLst/>
              <a:cxnLst/>
              <a:rect l="l" t="t" r="r" b="b"/>
              <a:pathLst>
                <a:path w="243840" h="64135">
                  <a:moveTo>
                    <a:pt x="0" y="63881"/>
                  </a:moveTo>
                  <a:lnTo>
                    <a:pt x="243840" y="63881"/>
                  </a:lnTo>
                  <a:lnTo>
                    <a:pt x="243840" y="0"/>
                  </a:lnTo>
                  <a:lnTo>
                    <a:pt x="0" y="0"/>
                  </a:lnTo>
                  <a:lnTo>
                    <a:pt x="0" y="63881"/>
                  </a:lnTo>
                  <a:close/>
                </a:path>
              </a:pathLst>
            </a:custGeom>
            <a:ln w="9525">
              <a:solidFill>
                <a:srgbClr val="00AE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2327" y="6120385"/>
              <a:ext cx="243839" cy="73150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825500" y="5730036"/>
            <a:ext cx="2433955" cy="65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2005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2006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2007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2008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2009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2010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2011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315595" marR="5080">
              <a:lnSpc>
                <a:spcPct val="100000"/>
              </a:lnSpc>
              <a:tabLst>
                <a:tab pos="1829435" algn="l"/>
              </a:tabLst>
            </a:pPr>
            <a:r>
              <a:rPr dirty="0" sz="1000">
                <a:latin typeface="Arial"/>
                <a:cs typeface="Arial"/>
              </a:rPr>
              <a:t>Deal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Value</a:t>
            </a:r>
            <a:r>
              <a:rPr dirty="0" sz="1000">
                <a:latin typeface="Arial"/>
                <a:cs typeface="Arial"/>
              </a:rPr>
              <a:t>	Number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Deals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7215" y="6651142"/>
            <a:ext cx="25584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Source: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Venture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Intelligence;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Zinnov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4639055" y="1399032"/>
            <a:ext cx="4360545" cy="5113020"/>
            <a:chOff x="4639055" y="1399032"/>
            <a:chExt cx="4360545" cy="5113020"/>
          </a:xfrm>
        </p:grpSpPr>
        <p:pic>
          <p:nvPicPr>
            <p:cNvPr id="100" name="object 10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9055" y="1399032"/>
              <a:ext cx="4360163" cy="5113020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4940807" y="2779776"/>
              <a:ext cx="274320" cy="2011680"/>
            </a:xfrm>
            <a:custGeom>
              <a:avLst/>
              <a:gdLst/>
              <a:ahLst/>
              <a:cxnLst/>
              <a:rect l="l" t="t" r="r" b="b"/>
              <a:pathLst>
                <a:path w="274320" h="2011679">
                  <a:moveTo>
                    <a:pt x="0" y="0"/>
                  </a:moveTo>
                  <a:lnTo>
                    <a:pt x="0" y="2011680"/>
                  </a:lnTo>
                  <a:lnTo>
                    <a:pt x="274319" y="1005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5107940" y="1482597"/>
            <a:ext cx="34753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VC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Investments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by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Industry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–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722"/>
            <a:ext cx="6156960" cy="1651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926465" algn="l"/>
              </a:tabLst>
            </a:pPr>
            <a:r>
              <a:rPr dirty="0" sz="1800" spc="-25" b="1">
                <a:latin typeface="Arial"/>
                <a:cs typeface="Arial"/>
              </a:rPr>
              <a:t>For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Progressive Bank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26465" algn="l"/>
              </a:tabLst>
            </a:pPr>
            <a:r>
              <a:rPr dirty="0" sz="1800" spc="-25" b="1">
                <a:latin typeface="Arial"/>
                <a:cs typeface="Arial"/>
              </a:rPr>
              <a:t>who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want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capability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go,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26465" algn="l"/>
              </a:tabLst>
            </a:pPr>
            <a:r>
              <a:rPr dirty="0" sz="1800" spc="-25" b="1">
                <a:latin typeface="Arial"/>
                <a:cs typeface="Arial"/>
              </a:rPr>
              <a:t>the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MyProgressive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26465" algn="l"/>
              </a:tabLst>
            </a:pPr>
            <a:r>
              <a:rPr dirty="0" sz="1800" b="1">
                <a:latin typeface="Arial"/>
                <a:cs typeface="Arial"/>
              </a:rPr>
              <a:t>is </a:t>
            </a:r>
            <a:r>
              <a:rPr dirty="0" sz="1800" spc="-50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mobile</a:t>
            </a:r>
            <a:r>
              <a:rPr dirty="0" sz="1800" spc="-10">
                <a:latin typeface="Arial"/>
                <a:cs typeface="Arial"/>
              </a:rPr>
              <a:t> application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26465" algn="l"/>
              </a:tabLst>
            </a:pPr>
            <a:r>
              <a:rPr dirty="0" sz="1800" spc="-20" b="1">
                <a:latin typeface="Arial"/>
                <a:cs typeface="Arial"/>
              </a:rPr>
              <a:t>that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allows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secure,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on-</a:t>
            </a:r>
            <a:r>
              <a:rPr dirty="0" sz="1800">
                <a:latin typeface="Arial"/>
                <a:cs typeface="Arial"/>
              </a:rPr>
              <a:t>demand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banking,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24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hours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day.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83525" y="3420442"/>
            <a:ext cx="1308735" cy="67564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800" spc="-10" b="1">
                <a:latin typeface="Arial"/>
                <a:cs typeface="Arial"/>
              </a:rPr>
              <a:t>Unlike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800" b="1">
                <a:latin typeface="Arial"/>
                <a:cs typeface="Arial"/>
              </a:rPr>
              <a:t>our </a:t>
            </a:r>
            <a:r>
              <a:rPr dirty="0" sz="1800" spc="-10" b="1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12325" y="3420442"/>
            <a:ext cx="5103495" cy="675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online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home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office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computer, </a:t>
            </a:r>
            <a:r>
              <a:rPr dirty="0" sz="1800">
                <a:latin typeface="Arial"/>
                <a:cs typeface="Arial"/>
              </a:rPr>
              <a:t>allows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immediate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access,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83525" y="4121482"/>
            <a:ext cx="7125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669665" algn="l"/>
              </a:tabLst>
            </a:pPr>
            <a:r>
              <a:rPr dirty="0" sz="1800" b="1">
                <a:latin typeface="Arial"/>
                <a:cs typeface="Arial"/>
              </a:rPr>
              <a:t>which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supports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our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strategy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to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provide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quick,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convenient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banking </a:t>
            </a:r>
            <a:r>
              <a:rPr dirty="0" sz="1800">
                <a:latin typeface="Arial"/>
                <a:cs typeface="Arial"/>
              </a:rPr>
              <a:t>services,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anytime,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anywhere.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</a:t>
            </a:r>
            <a:r>
              <a:rPr dirty="0" sz="3600" spc="-25"/>
              <a:t> </a:t>
            </a:r>
            <a:r>
              <a:rPr dirty="0" sz="3600"/>
              <a:t>vision:</a:t>
            </a:r>
            <a:r>
              <a:rPr dirty="0" sz="3600" spc="-20"/>
              <a:t> </a:t>
            </a:r>
            <a:r>
              <a:rPr dirty="0" sz="3600" spc="-10"/>
              <a:t>Example</a:t>
            </a:r>
            <a:endParaRPr sz="360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824620"/>
            <a:ext cx="7621905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Agile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3-</a:t>
            </a:r>
            <a:r>
              <a:rPr dirty="0" sz="2000">
                <a:latin typeface="Arial"/>
                <a:cs typeface="Arial"/>
              </a:rPr>
              <a:t>9</a:t>
            </a:r>
            <a:r>
              <a:rPr dirty="0" sz="2000" spc="-10">
                <a:latin typeface="Arial"/>
                <a:cs typeface="Arial"/>
              </a:rPr>
              <a:t> members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Scaled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multiple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teams.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Coordinating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different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additional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techniques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Difference</a:t>
            </a:r>
            <a:r>
              <a:rPr dirty="0" sz="3600" spc="-30"/>
              <a:t> </a:t>
            </a:r>
            <a:r>
              <a:rPr dirty="0" sz="3600"/>
              <a:t>between</a:t>
            </a:r>
            <a:r>
              <a:rPr dirty="0" sz="3600" spc="-155"/>
              <a:t> </a:t>
            </a:r>
            <a:r>
              <a:rPr dirty="0" sz="3600" spc="-10"/>
              <a:t>Agile </a:t>
            </a:r>
            <a:r>
              <a:rPr dirty="0" sz="3600"/>
              <a:t>and</a:t>
            </a:r>
            <a:r>
              <a:rPr dirty="0" sz="3600" spc="-15"/>
              <a:t> </a:t>
            </a:r>
            <a:r>
              <a:rPr dirty="0" sz="3600"/>
              <a:t>Scaled</a:t>
            </a:r>
            <a:r>
              <a:rPr dirty="0" sz="3600" spc="-135"/>
              <a:t> </a:t>
            </a:r>
            <a:r>
              <a:rPr dirty="0" sz="3600" spc="-10"/>
              <a:t>Agile</a:t>
            </a:r>
            <a:endParaRPr sz="3600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696200" cy="5334000"/>
            <a:chOff x="0" y="1295400"/>
            <a:chExt cx="7696200" cy="5334000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371600"/>
              <a:ext cx="6553200" cy="52578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Visual</a:t>
            </a:r>
            <a:r>
              <a:rPr dirty="0" sz="3600" spc="-35"/>
              <a:t> </a:t>
            </a:r>
            <a:r>
              <a:rPr dirty="0" sz="3600"/>
              <a:t>progress</a:t>
            </a:r>
            <a:r>
              <a:rPr dirty="0" sz="3600" spc="-30"/>
              <a:t> </a:t>
            </a:r>
            <a:r>
              <a:rPr dirty="0" sz="3600" spc="-10"/>
              <a:t>tracking (Kanban)</a:t>
            </a:r>
            <a:endParaRPr sz="3600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Visual</a:t>
            </a:r>
            <a:r>
              <a:rPr dirty="0" sz="3600" spc="-35"/>
              <a:t> </a:t>
            </a:r>
            <a:r>
              <a:rPr dirty="0" sz="3600"/>
              <a:t>progress</a:t>
            </a:r>
            <a:r>
              <a:rPr dirty="0" sz="3600" spc="-30"/>
              <a:t> </a:t>
            </a:r>
            <a:r>
              <a:rPr dirty="0" sz="3600" spc="-10"/>
              <a:t>tracking (Kanban)</a:t>
            </a:r>
            <a:endParaRPr sz="3600"/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400" y="1498600"/>
            <a:ext cx="7264400" cy="452596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66125" y="6086172"/>
            <a:ext cx="4831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Image source: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u="sng" sz="1800" spc="-10" i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medium.com/@sashabondareva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0925" y="3560142"/>
            <a:ext cx="60109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Software Project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4779341"/>
            <a:ext cx="60763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Engineering best 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300">
              <a:latin typeface="Arial"/>
              <a:cs typeface="Arial"/>
            </a:endParaRPr>
          </a:p>
          <a:p>
            <a:pPr marL="4041140">
              <a:lnSpc>
                <a:spcPct val="100000"/>
              </a:lnSpc>
              <a:spcBef>
                <a:spcPts val="18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3898900" cy="2514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Continuous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integration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Single code </a:t>
            </a:r>
            <a:r>
              <a:rPr dirty="0" sz="2000" spc="-20">
                <a:latin typeface="Arial"/>
                <a:cs typeface="Arial"/>
              </a:rPr>
              <a:t>base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 configuration </a:t>
            </a:r>
            <a:r>
              <a:rPr dirty="0" sz="2000" spc="-10">
                <a:latin typeface="Arial"/>
                <a:cs typeface="Arial"/>
              </a:rPr>
              <a:t>capability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API for </a:t>
            </a:r>
            <a:r>
              <a:rPr dirty="0" sz="2000" spc="-10">
                <a:latin typeface="Arial"/>
                <a:cs typeface="Arial"/>
              </a:rPr>
              <a:t>integration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Component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Prove value, scale </a:t>
            </a:r>
            <a:r>
              <a:rPr dirty="0" sz="2000" spc="-10">
                <a:latin typeface="Arial"/>
                <a:cs typeface="Arial"/>
              </a:rPr>
              <a:t>later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Agenda</a:t>
            </a:r>
            <a:endParaRPr sz="360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872730" cy="266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36575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CI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practice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integrate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shared </a:t>
            </a:r>
            <a:r>
              <a:rPr dirty="0" sz="2000">
                <a:latin typeface="Arial"/>
                <a:cs typeface="Arial"/>
              </a:rPr>
              <a:t>repository </a:t>
            </a:r>
            <a:r>
              <a:rPr dirty="0" sz="2000" spc="-10">
                <a:latin typeface="Arial"/>
                <a:cs typeface="Arial"/>
              </a:rPr>
              <a:t>frequently</a:t>
            </a:r>
            <a:endParaRPr sz="2000">
              <a:latin typeface="Arial"/>
              <a:cs typeface="Arial"/>
            </a:endParaRPr>
          </a:p>
          <a:p>
            <a:pPr marL="355600" marR="19685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integration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verified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automated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automated tests.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detecting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quickly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locate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easily.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285750" indent="-3429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Experience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sharing: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/ </a:t>
            </a:r>
            <a:r>
              <a:rPr dirty="0" sz="2000" spc="-25">
                <a:latin typeface="Arial"/>
                <a:cs typeface="Arial"/>
              </a:rPr>
              <a:t>CD?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Continuous</a:t>
            </a:r>
            <a:r>
              <a:rPr dirty="0" sz="3600" spc="-30"/>
              <a:t> </a:t>
            </a:r>
            <a:r>
              <a:rPr dirty="0" sz="3600"/>
              <a:t>integration</a:t>
            </a:r>
            <a:r>
              <a:rPr dirty="0" sz="3600" spc="-20"/>
              <a:t> (CI)</a:t>
            </a:r>
            <a:endParaRPr sz="3600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7708900" cy="271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Maintaining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multiple versions 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software 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challenging</a:t>
            </a:r>
            <a:endParaRPr sz="2000">
              <a:latin typeface="Arial"/>
              <a:cs typeface="Arial"/>
            </a:endParaRPr>
          </a:p>
          <a:p>
            <a:pPr marL="355600" marR="55308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target customers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Maintain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single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code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10">
                <a:latin typeface="Arial"/>
                <a:cs typeface="Arial"/>
              </a:rPr>
              <a:t> customers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Sometimes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branching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different </a:t>
            </a:r>
            <a:r>
              <a:rPr dirty="0" sz="2000">
                <a:latin typeface="Arial"/>
                <a:cs typeface="Arial"/>
              </a:rPr>
              <a:t>customers,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branch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branches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common main </a:t>
            </a:r>
            <a:r>
              <a:rPr dirty="0" sz="2000" spc="-10">
                <a:latin typeface="Arial"/>
                <a:cs typeface="Arial"/>
              </a:rPr>
              <a:t>trunk.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Single</a:t>
            </a:r>
            <a:r>
              <a:rPr dirty="0" sz="3600" spc="-10"/>
              <a:t> </a:t>
            </a:r>
            <a:r>
              <a:rPr dirty="0" sz="3600"/>
              <a:t>code</a:t>
            </a:r>
            <a:r>
              <a:rPr dirty="0" sz="3600" spc="-10"/>
              <a:t> </a:t>
            </a:r>
            <a:r>
              <a:rPr dirty="0" sz="3600" spc="-20"/>
              <a:t>case</a:t>
            </a:r>
            <a:endParaRPr sz="3600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5605145" cy="424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0">
                <a:latin typeface="Arial"/>
                <a:cs typeface="Arial"/>
              </a:rPr>
              <a:t> customization.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Provide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Choice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modules</a:t>
            </a:r>
            <a:r>
              <a:rPr dirty="0" sz="2000" spc="-10">
                <a:latin typeface="Arial"/>
                <a:cs typeface="Arial"/>
              </a:rPr>
              <a:t> (SAP)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Configurable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flows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(SaleForce)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Configurable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fields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(SAP)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Configurable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rules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(Navitair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airline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reservation)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Configurable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UI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(look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feel)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(Yahoo!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Mail)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Choice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language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Configurable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messages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Anything </a:t>
            </a:r>
            <a:r>
              <a:rPr dirty="0" sz="2000" spc="-10">
                <a:latin typeface="Arial"/>
                <a:cs typeface="Arial"/>
              </a:rPr>
              <a:t>else?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Product </a:t>
            </a:r>
            <a:r>
              <a:rPr dirty="0" sz="3600" spc="-10"/>
              <a:t>configuration capability</a:t>
            </a:r>
            <a:endParaRPr sz="3600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138670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APIs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external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inter-</a:t>
            </a:r>
            <a:r>
              <a:rPr dirty="0" sz="2000">
                <a:latin typeface="Arial"/>
                <a:cs typeface="Arial"/>
              </a:rPr>
              <a:t>operate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0">
                <a:latin typeface="Arial"/>
                <a:cs typeface="Arial"/>
              </a:rPr>
              <a:t> product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Facebook,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0">
                <a:latin typeface="Arial"/>
                <a:cs typeface="Arial"/>
              </a:rPr>
              <a:t>SAP,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Open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API 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banks,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Google </a:t>
            </a:r>
            <a:r>
              <a:rPr dirty="0" sz="2000" spc="-10">
                <a:latin typeface="Arial"/>
                <a:cs typeface="Arial"/>
              </a:rPr>
              <a:t>Maps,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latin typeface="Arial"/>
                <a:cs typeface="Arial"/>
              </a:rPr>
              <a:t>Git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example?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API</a:t>
            </a:r>
            <a:r>
              <a:rPr dirty="0" sz="3600" spc="-25"/>
              <a:t> </a:t>
            </a:r>
            <a:r>
              <a:rPr dirty="0" sz="3600"/>
              <a:t>for</a:t>
            </a:r>
            <a:r>
              <a:rPr dirty="0" sz="3600" spc="-10"/>
              <a:t> integration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915400" y="6550152"/>
            <a:ext cx="228600" cy="45720"/>
          </a:xfrm>
          <a:custGeom>
            <a:avLst/>
            <a:gdLst/>
            <a:ahLst/>
            <a:cxnLst/>
            <a:rect l="l" t="t" r="r" b="b"/>
            <a:pathLst>
              <a:path w="228600" h="45720">
                <a:moveTo>
                  <a:pt x="0" y="45720"/>
                </a:moveTo>
                <a:lnTo>
                  <a:pt x="228600" y="45720"/>
                </a:lnTo>
                <a:lnTo>
                  <a:pt x="228600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E21C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8915400" y="6553200"/>
            <a:ext cx="228600" cy="45720"/>
          </a:xfrm>
          <a:custGeom>
            <a:avLst/>
            <a:gdLst/>
            <a:ahLst/>
            <a:cxnLst/>
            <a:rect l="l" t="t" r="r" b="b"/>
            <a:pathLst>
              <a:path w="228600" h="45720">
                <a:moveTo>
                  <a:pt x="0" y="45720"/>
                </a:moveTo>
                <a:lnTo>
                  <a:pt x="228600" y="45720"/>
                </a:lnTo>
                <a:lnTo>
                  <a:pt x="228600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6" name="object 6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345947" y="6531006"/>
            <a:ext cx="8315959" cy="0"/>
          </a:xfrm>
          <a:custGeom>
            <a:avLst/>
            <a:gdLst/>
            <a:ahLst/>
            <a:cxnLst/>
            <a:rect l="l" t="t" r="r" b="b"/>
            <a:pathLst>
              <a:path w="8315959" h="0">
                <a:moveTo>
                  <a:pt x="0" y="0"/>
                </a:moveTo>
                <a:lnTo>
                  <a:pt x="8315959" y="0"/>
                </a:lnTo>
              </a:path>
            </a:pathLst>
          </a:custGeom>
          <a:ln w="7809">
            <a:solidFill>
              <a:srgbClr val="C5DF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313943" y="894588"/>
            <a:ext cx="8380730" cy="116205"/>
            <a:chOff x="313943" y="894588"/>
            <a:chExt cx="8380730" cy="11620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894588"/>
              <a:ext cx="8380476" cy="1158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58901" y="931926"/>
              <a:ext cx="8291830" cy="1270"/>
            </a:xfrm>
            <a:custGeom>
              <a:avLst/>
              <a:gdLst/>
              <a:ahLst/>
              <a:cxnLst/>
              <a:rect l="l" t="t" r="r" b="b"/>
              <a:pathLst>
                <a:path w="8291830" h="1269">
                  <a:moveTo>
                    <a:pt x="0" y="0"/>
                  </a:moveTo>
                  <a:lnTo>
                    <a:pt x="8291576" y="1270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45948" y="6531006"/>
              <a:ext cx="8315959" cy="0"/>
            </a:xfrm>
            <a:custGeom>
              <a:avLst/>
              <a:gdLst/>
              <a:ahLst/>
              <a:cxnLst/>
              <a:rect l="l" t="t" r="r" b="b"/>
              <a:pathLst>
                <a:path w="8315959" h="0">
                  <a:moveTo>
                    <a:pt x="0" y="0"/>
                  </a:moveTo>
                  <a:lnTo>
                    <a:pt x="8315959" y="0"/>
                  </a:lnTo>
                </a:path>
              </a:pathLst>
            </a:custGeom>
            <a:ln w="7809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5005" y="105917"/>
            <a:ext cx="647954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0000"/>
                </a:solidFill>
              </a:rPr>
              <a:t>Overall</a:t>
            </a:r>
            <a:r>
              <a:rPr dirty="0" sz="1600" spc="1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58</a:t>
            </a:r>
            <a:r>
              <a:rPr dirty="0" sz="1600" spc="-5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%</a:t>
            </a:r>
            <a:r>
              <a:rPr dirty="0" sz="1600" spc="-4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of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the</a:t>
            </a:r>
            <a:r>
              <a:rPr dirty="0" sz="1600" spc="-4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funded</a:t>
            </a:r>
            <a:r>
              <a:rPr dirty="0" sz="1600" spc="-2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companies</a:t>
            </a:r>
            <a:r>
              <a:rPr dirty="0" sz="1600" spc="-2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from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2005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till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today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are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 spc="-20">
                <a:solidFill>
                  <a:srgbClr val="000000"/>
                </a:solidFill>
              </a:rPr>
              <a:t>from</a:t>
            </a:r>
            <a:endParaRPr sz="1600"/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0000"/>
                </a:solidFill>
              </a:rPr>
              <a:t>Bangalore</a:t>
            </a:r>
            <a:r>
              <a:rPr dirty="0" sz="1600" spc="-5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and</a:t>
            </a:r>
            <a:r>
              <a:rPr dirty="0" sz="1600" spc="-75">
                <a:solidFill>
                  <a:srgbClr val="000000"/>
                </a:solidFill>
              </a:rPr>
              <a:t> </a:t>
            </a:r>
            <a:r>
              <a:rPr dirty="0" sz="1600" spc="-25">
                <a:solidFill>
                  <a:srgbClr val="000000"/>
                </a:solidFill>
              </a:rPr>
              <a:t>NCR</a:t>
            </a:r>
            <a:endParaRPr sz="1600"/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552" y="1149096"/>
            <a:ext cx="4149852" cy="4570476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93598" y="1237869"/>
            <a:ext cx="337692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VC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Investments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by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companies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06095" y="1660270"/>
            <a:ext cx="968375" cy="18415"/>
          </a:xfrm>
          <a:custGeom>
            <a:avLst/>
            <a:gdLst/>
            <a:ahLst/>
            <a:cxnLst/>
            <a:rect l="l" t="t" r="r" b="b"/>
            <a:pathLst>
              <a:path w="968375" h="18414">
                <a:moveTo>
                  <a:pt x="967790" y="0"/>
                </a:moveTo>
                <a:lnTo>
                  <a:pt x="0" y="0"/>
                </a:lnTo>
                <a:lnTo>
                  <a:pt x="0" y="18287"/>
                </a:lnTo>
                <a:lnTo>
                  <a:pt x="967790" y="18287"/>
                </a:lnTo>
                <a:lnTo>
                  <a:pt x="967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93598" y="1451228"/>
            <a:ext cx="99504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(2005-</a:t>
            </a:r>
            <a:r>
              <a:rPr dirty="0" sz="1400" spc="-20" b="1">
                <a:latin typeface="Arial"/>
                <a:cs typeface="Arial"/>
              </a:rPr>
              <a:t>2012)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17613" y="2247709"/>
            <a:ext cx="3464560" cy="2406650"/>
            <a:chOff x="717613" y="2247709"/>
            <a:chExt cx="3464560" cy="2406650"/>
          </a:xfrm>
        </p:grpSpPr>
        <p:sp>
          <p:nvSpPr>
            <p:cNvPr id="22" name="object 22" descr=""/>
            <p:cNvSpPr/>
            <p:nvPr/>
          </p:nvSpPr>
          <p:spPr>
            <a:xfrm>
              <a:off x="722376" y="2252472"/>
              <a:ext cx="3455035" cy="2054225"/>
            </a:xfrm>
            <a:custGeom>
              <a:avLst/>
              <a:gdLst/>
              <a:ahLst/>
              <a:cxnLst/>
              <a:rect l="l" t="t" r="r" b="b"/>
              <a:pathLst>
                <a:path w="3455035" h="2054225">
                  <a:moveTo>
                    <a:pt x="0" y="2053970"/>
                  </a:moveTo>
                  <a:lnTo>
                    <a:pt x="82295" y="2053970"/>
                  </a:lnTo>
                </a:path>
                <a:path w="3455035" h="2054225">
                  <a:moveTo>
                    <a:pt x="411467" y="2053970"/>
                  </a:moveTo>
                  <a:lnTo>
                    <a:pt x="576071" y="2053970"/>
                  </a:lnTo>
                </a:path>
                <a:path w="3455035" h="2054225">
                  <a:moveTo>
                    <a:pt x="905256" y="2053970"/>
                  </a:moveTo>
                  <a:lnTo>
                    <a:pt x="1069848" y="2053970"/>
                  </a:lnTo>
                </a:path>
                <a:path w="3455035" h="2054225">
                  <a:moveTo>
                    <a:pt x="1399032" y="2053970"/>
                  </a:moveTo>
                  <a:lnTo>
                    <a:pt x="1563624" y="2053970"/>
                  </a:lnTo>
                </a:path>
                <a:path w="3455035" h="2054225">
                  <a:moveTo>
                    <a:pt x="1892681" y="2053970"/>
                  </a:moveTo>
                  <a:lnTo>
                    <a:pt x="2057273" y="2053970"/>
                  </a:lnTo>
                </a:path>
                <a:path w="3455035" h="2054225">
                  <a:moveTo>
                    <a:pt x="2386457" y="2053970"/>
                  </a:moveTo>
                  <a:lnTo>
                    <a:pt x="2551049" y="2053970"/>
                  </a:lnTo>
                </a:path>
                <a:path w="3455035" h="2054225">
                  <a:moveTo>
                    <a:pt x="2880233" y="2053970"/>
                  </a:moveTo>
                  <a:lnTo>
                    <a:pt x="3454781" y="2053970"/>
                  </a:lnTo>
                </a:path>
                <a:path w="3455035" h="2054225">
                  <a:moveTo>
                    <a:pt x="0" y="1761363"/>
                  </a:moveTo>
                  <a:lnTo>
                    <a:pt x="82295" y="1761363"/>
                  </a:lnTo>
                </a:path>
                <a:path w="3455035" h="2054225">
                  <a:moveTo>
                    <a:pt x="411467" y="1761363"/>
                  </a:moveTo>
                  <a:lnTo>
                    <a:pt x="576071" y="1761363"/>
                  </a:lnTo>
                </a:path>
                <a:path w="3455035" h="2054225">
                  <a:moveTo>
                    <a:pt x="905256" y="1761363"/>
                  </a:moveTo>
                  <a:lnTo>
                    <a:pt x="1069848" y="1761363"/>
                  </a:lnTo>
                </a:path>
                <a:path w="3455035" h="2054225">
                  <a:moveTo>
                    <a:pt x="1399032" y="1761363"/>
                  </a:moveTo>
                  <a:lnTo>
                    <a:pt x="1563624" y="1761363"/>
                  </a:lnTo>
                </a:path>
                <a:path w="3455035" h="2054225">
                  <a:moveTo>
                    <a:pt x="0" y="1467358"/>
                  </a:moveTo>
                  <a:lnTo>
                    <a:pt x="82295" y="1467358"/>
                  </a:lnTo>
                </a:path>
                <a:path w="3455035" h="2054225">
                  <a:moveTo>
                    <a:pt x="411467" y="1467358"/>
                  </a:moveTo>
                  <a:lnTo>
                    <a:pt x="576071" y="1467358"/>
                  </a:lnTo>
                </a:path>
                <a:path w="3455035" h="2054225">
                  <a:moveTo>
                    <a:pt x="905256" y="1467358"/>
                  </a:moveTo>
                  <a:lnTo>
                    <a:pt x="1069848" y="1467358"/>
                  </a:lnTo>
                </a:path>
                <a:path w="3455035" h="2054225">
                  <a:moveTo>
                    <a:pt x="1399032" y="1467358"/>
                  </a:moveTo>
                  <a:lnTo>
                    <a:pt x="3454781" y="1467358"/>
                  </a:lnTo>
                </a:path>
                <a:path w="3455035" h="2054225">
                  <a:moveTo>
                    <a:pt x="0" y="1173226"/>
                  </a:moveTo>
                  <a:lnTo>
                    <a:pt x="82295" y="1173226"/>
                  </a:lnTo>
                </a:path>
                <a:path w="3455035" h="2054225">
                  <a:moveTo>
                    <a:pt x="411467" y="1173226"/>
                  </a:moveTo>
                  <a:lnTo>
                    <a:pt x="576071" y="1173226"/>
                  </a:lnTo>
                </a:path>
                <a:path w="3455035" h="2054225">
                  <a:moveTo>
                    <a:pt x="905256" y="1173226"/>
                  </a:moveTo>
                  <a:lnTo>
                    <a:pt x="1069848" y="1173226"/>
                  </a:lnTo>
                </a:path>
                <a:path w="3455035" h="2054225">
                  <a:moveTo>
                    <a:pt x="1399032" y="1173226"/>
                  </a:moveTo>
                  <a:lnTo>
                    <a:pt x="3454781" y="1173226"/>
                  </a:lnTo>
                </a:path>
                <a:path w="3455035" h="2054225">
                  <a:moveTo>
                    <a:pt x="0" y="880744"/>
                  </a:moveTo>
                  <a:lnTo>
                    <a:pt x="82295" y="880744"/>
                  </a:lnTo>
                </a:path>
                <a:path w="3455035" h="2054225">
                  <a:moveTo>
                    <a:pt x="411467" y="880744"/>
                  </a:moveTo>
                  <a:lnTo>
                    <a:pt x="576071" y="880744"/>
                  </a:lnTo>
                </a:path>
                <a:path w="3455035" h="2054225">
                  <a:moveTo>
                    <a:pt x="905256" y="880744"/>
                  </a:moveTo>
                  <a:lnTo>
                    <a:pt x="3454781" y="880744"/>
                  </a:lnTo>
                </a:path>
                <a:path w="3455035" h="2054225">
                  <a:moveTo>
                    <a:pt x="0" y="586613"/>
                  </a:moveTo>
                  <a:lnTo>
                    <a:pt x="82295" y="586613"/>
                  </a:lnTo>
                </a:path>
                <a:path w="3455035" h="2054225">
                  <a:moveTo>
                    <a:pt x="411467" y="586613"/>
                  </a:moveTo>
                  <a:lnTo>
                    <a:pt x="3454781" y="586613"/>
                  </a:lnTo>
                </a:path>
                <a:path w="3455035" h="2054225">
                  <a:moveTo>
                    <a:pt x="0" y="292607"/>
                  </a:moveTo>
                  <a:lnTo>
                    <a:pt x="82295" y="292607"/>
                  </a:lnTo>
                </a:path>
                <a:path w="3455035" h="2054225">
                  <a:moveTo>
                    <a:pt x="411467" y="292607"/>
                  </a:moveTo>
                  <a:lnTo>
                    <a:pt x="3454781" y="292607"/>
                  </a:lnTo>
                </a:path>
                <a:path w="3455035" h="2054225">
                  <a:moveTo>
                    <a:pt x="0" y="0"/>
                  </a:moveTo>
                  <a:lnTo>
                    <a:pt x="3454781" y="0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73552" y="4293120"/>
              <a:ext cx="821690" cy="307975"/>
            </a:xfrm>
            <a:custGeom>
              <a:avLst/>
              <a:gdLst/>
              <a:ahLst/>
              <a:cxnLst/>
              <a:rect l="l" t="t" r="r" b="b"/>
              <a:pathLst>
                <a:path w="821689" h="307975">
                  <a:moveTo>
                    <a:pt x="329069" y="0"/>
                  </a:moveTo>
                  <a:lnTo>
                    <a:pt x="0" y="0"/>
                  </a:lnTo>
                  <a:lnTo>
                    <a:pt x="0" y="307708"/>
                  </a:lnTo>
                  <a:lnTo>
                    <a:pt x="329069" y="307708"/>
                  </a:lnTo>
                  <a:lnTo>
                    <a:pt x="329069" y="0"/>
                  </a:lnTo>
                  <a:close/>
                </a:path>
                <a:path w="821689" h="307975">
                  <a:moveTo>
                    <a:pt x="821207" y="219354"/>
                  </a:moveTo>
                  <a:lnTo>
                    <a:pt x="493649" y="219354"/>
                  </a:lnTo>
                  <a:lnTo>
                    <a:pt x="493649" y="307708"/>
                  </a:lnTo>
                  <a:lnTo>
                    <a:pt x="821207" y="307708"/>
                  </a:lnTo>
                  <a:lnTo>
                    <a:pt x="821207" y="21935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22376" y="4598574"/>
              <a:ext cx="3455035" cy="5080"/>
            </a:xfrm>
            <a:custGeom>
              <a:avLst/>
              <a:gdLst/>
              <a:ahLst/>
              <a:cxnLst/>
              <a:rect l="l" t="t" r="r" b="b"/>
              <a:pathLst>
                <a:path w="3455035" h="5079">
                  <a:moveTo>
                    <a:pt x="0" y="0"/>
                  </a:moveTo>
                  <a:lnTo>
                    <a:pt x="576071" y="0"/>
                  </a:lnTo>
                </a:path>
                <a:path w="3455035" h="5079">
                  <a:moveTo>
                    <a:pt x="905256" y="0"/>
                  </a:moveTo>
                  <a:lnTo>
                    <a:pt x="1069848" y="0"/>
                  </a:lnTo>
                </a:path>
                <a:path w="3455035" h="5079">
                  <a:moveTo>
                    <a:pt x="1399032" y="0"/>
                  </a:moveTo>
                  <a:lnTo>
                    <a:pt x="1563624" y="0"/>
                  </a:lnTo>
                </a:path>
                <a:path w="3455035" h="5079">
                  <a:moveTo>
                    <a:pt x="1892808" y="0"/>
                  </a:moveTo>
                  <a:lnTo>
                    <a:pt x="2057400" y="0"/>
                  </a:lnTo>
                </a:path>
                <a:path w="3455035" h="5079">
                  <a:moveTo>
                    <a:pt x="2386584" y="0"/>
                  </a:moveTo>
                  <a:lnTo>
                    <a:pt x="3454781" y="0"/>
                  </a:lnTo>
                </a:path>
                <a:path w="3455035" h="5079">
                  <a:moveTo>
                    <a:pt x="0" y="4762"/>
                  </a:moveTo>
                  <a:lnTo>
                    <a:pt x="3454781" y="4762"/>
                  </a:lnTo>
                </a:path>
              </a:pathLst>
            </a:custGeom>
            <a:ln w="476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22376" y="4600955"/>
              <a:ext cx="3455035" cy="48895"/>
            </a:xfrm>
            <a:custGeom>
              <a:avLst/>
              <a:gdLst/>
              <a:ahLst/>
              <a:cxnLst/>
              <a:rect l="l" t="t" r="r" b="b"/>
              <a:pathLst>
                <a:path w="3455035" h="48895">
                  <a:moveTo>
                    <a:pt x="0" y="0"/>
                  </a:moveTo>
                  <a:lnTo>
                    <a:pt x="0" y="48641"/>
                  </a:lnTo>
                </a:path>
                <a:path w="3455035" h="48895">
                  <a:moveTo>
                    <a:pt x="493763" y="0"/>
                  </a:moveTo>
                  <a:lnTo>
                    <a:pt x="493763" y="48641"/>
                  </a:lnTo>
                </a:path>
                <a:path w="3455035" h="48895">
                  <a:moveTo>
                    <a:pt x="987551" y="0"/>
                  </a:moveTo>
                  <a:lnTo>
                    <a:pt x="987551" y="48641"/>
                  </a:lnTo>
                </a:path>
                <a:path w="3455035" h="48895">
                  <a:moveTo>
                    <a:pt x="1481328" y="0"/>
                  </a:moveTo>
                  <a:lnTo>
                    <a:pt x="1481328" y="48641"/>
                  </a:lnTo>
                </a:path>
                <a:path w="3455035" h="48895">
                  <a:moveTo>
                    <a:pt x="1974977" y="0"/>
                  </a:moveTo>
                  <a:lnTo>
                    <a:pt x="1974977" y="48641"/>
                  </a:lnTo>
                </a:path>
                <a:path w="3455035" h="48895">
                  <a:moveTo>
                    <a:pt x="2468753" y="0"/>
                  </a:moveTo>
                  <a:lnTo>
                    <a:pt x="2468753" y="48641"/>
                  </a:lnTo>
                </a:path>
                <a:path w="3455035" h="48895">
                  <a:moveTo>
                    <a:pt x="2962529" y="0"/>
                  </a:moveTo>
                  <a:lnTo>
                    <a:pt x="2962529" y="48641"/>
                  </a:lnTo>
                </a:path>
                <a:path w="3455035" h="48895">
                  <a:moveTo>
                    <a:pt x="3454781" y="0"/>
                  </a:moveTo>
                  <a:lnTo>
                    <a:pt x="3454781" y="48641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04672" y="2414016"/>
            <a:ext cx="329565" cy="218694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</a:pPr>
            <a:r>
              <a:rPr dirty="0" sz="1100" spc="-25">
                <a:latin typeface="Arial"/>
                <a:cs typeface="Arial"/>
              </a:rPr>
              <a:t>149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98447" y="2883407"/>
            <a:ext cx="329565" cy="171767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730"/>
              </a:spcBef>
            </a:pPr>
            <a:r>
              <a:rPr dirty="0" sz="1100" spc="-25">
                <a:latin typeface="Arial"/>
                <a:cs typeface="Arial"/>
              </a:rPr>
              <a:t>117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92223" y="3323844"/>
            <a:ext cx="329565" cy="127762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dirty="0" sz="1100" spc="-25">
                <a:latin typeface="Arial"/>
                <a:cs typeface="Arial"/>
              </a:rPr>
              <a:t>87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286000" y="3925823"/>
            <a:ext cx="329565" cy="67564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dirty="0" sz="1100" spc="-25">
                <a:latin typeface="Arial"/>
                <a:cs typeface="Arial"/>
              </a:rPr>
              <a:t>46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04444" y="1633727"/>
            <a:ext cx="3453765" cy="3636645"/>
            <a:chOff x="504444" y="1633727"/>
            <a:chExt cx="3453765" cy="3636645"/>
          </a:xfrm>
        </p:grpSpPr>
        <p:sp>
          <p:nvSpPr>
            <p:cNvPr id="31" name="object 31" descr=""/>
            <p:cNvSpPr/>
            <p:nvPr/>
          </p:nvSpPr>
          <p:spPr>
            <a:xfrm>
              <a:off x="2614676" y="4020566"/>
              <a:ext cx="902335" cy="10795"/>
            </a:xfrm>
            <a:custGeom>
              <a:avLst/>
              <a:gdLst/>
              <a:ahLst/>
              <a:cxnLst/>
              <a:rect l="l" t="t" r="r" b="b"/>
              <a:pathLst>
                <a:path w="902335" h="10795">
                  <a:moveTo>
                    <a:pt x="902208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902208" y="10667"/>
                  </a:lnTo>
                  <a:lnTo>
                    <a:pt x="9022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444" y="4765548"/>
              <a:ext cx="487680" cy="46481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252" y="4750307"/>
              <a:ext cx="237744" cy="22402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6672" y="4736592"/>
              <a:ext cx="909828" cy="5334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4036" y="4738116"/>
              <a:ext cx="396239" cy="39776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2779" y="4764023"/>
              <a:ext cx="267969" cy="24841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1400" y="4765548"/>
              <a:ext cx="376427" cy="350519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724662" y="1652777"/>
              <a:ext cx="1473200" cy="2961005"/>
            </a:xfrm>
            <a:custGeom>
              <a:avLst/>
              <a:gdLst/>
              <a:ahLst/>
              <a:cxnLst/>
              <a:rect l="l" t="t" r="r" b="b"/>
              <a:pathLst>
                <a:path w="1473200" h="2961004">
                  <a:moveTo>
                    <a:pt x="0" y="245618"/>
                  </a:moveTo>
                  <a:lnTo>
                    <a:pt x="4991" y="196087"/>
                  </a:lnTo>
                  <a:lnTo>
                    <a:pt x="19291" y="149987"/>
                  </a:lnTo>
                  <a:lnTo>
                    <a:pt x="41935" y="108331"/>
                  </a:lnTo>
                  <a:lnTo>
                    <a:pt x="71920" y="71882"/>
                  </a:lnTo>
                  <a:lnTo>
                    <a:pt x="108254" y="41910"/>
                  </a:lnTo>
                  <a:lnTo>
                    <a:pt x="149961" y="19304"/>
                  </a:lnTo>
                  <a:lnTo>
                    <a:pt x="196062" y="4952"/>
                  </a:lnTo>
                  <a:lnTo>
                    <a:pt x="245541" y="0"/>
                  </a:lnTo>
                  <a:lnTo>
                    <a:pt x="1227582" y="0"/>
                  </a:lnTo>
                  <a:lnTo>
                    <a:pt x="1277112" y="4952"/>
                  </a:lnTo>
                  <a:lnTo>
                    <a:pt x="1323213" y="19304"/>
                  </a:lnTo>
                  <a:lnTo>
                    <a:pt x="1364869" y="41910"/>
                  </a:lnTo>
                  <a:lnTo>
                    <a:pt x="1401190" y="71882"/>
                  </a:lnTo>
                  <a:lnTo>
                    <a:pt x="1431163" y="108331"/>
                  </a:lnTo>
                  <a:lnTo>
                    <a:pt x="1453895" y="149987"/>
                  </a:lnTo>
                  <a:lnTo>
                    <a:pt x="1468120" y="196087"/>
                  </a:lnTo>
                  <a:lnTo>
                    <a:pt x="1473073" y="245618"/>
                  </a:lnTo>
                  <a:lnTo>
                    <a:pt x="1473073" y="2715387"/>
                  </a:lnTo>
                  <a:lnTo>
                    <a:pt x="1468120" y="2764917"/>
                  </a:lnTo>
                  <a:lnTo>
                    <a:pt x="1453895" y="2811018"/>
                  </a:lnTo>
                  <a:lnTo>
                    <a:pt x="1431163" y="2852674"/>
                  </a:lnTo>
                  <a:lnTo>
                    <a:pt x="1401190" y="2889123"/>
                  </a:lnTo>
                  <a:lnTo>
                    <a:pt x="1364869" y="2919095"/>
                  </a:lnTo>
                  <a:lnTo>
                    <a:pt x="1323213" y="2941701"/>
                  </a:lnTo>
                  <a:lnTo>
                    <a:pt x="1277112" y="2956052"/>
                  </a:lnTo>
                  <a:lnTo>
                    <a:pt x="1227582" y="2961005"/>
                  </a:lnTo>
                  <a:lnTo>
                    <a:pt x="245541" y="2961005"/>
                  </a:lnTo>
                  <a:lnTo>
                    <a:pt x="196062" y="2956052"/>
                  </a:lnTo>
                  <a:lnTo>
                    <a:pt x="149961" y="2941701"/>
                  </a:lnTo>
                  <a:lnTo>
                    <a:pt x="108254" y="2919095"/>
                  </a:lnTo>
                  <a:lnTo>
                    <a:pt x="71920" y="2889123"/>
                  </a:lnTo>
                  <a:lnTo>
                    <a:pt x="41935" y="2852674"/>
                  </a:lnTo>
                  <a:lnTo>
                    <a:pt x="19291" y="2811018"/>
                  </a:lnTo>
                  <a:lnTo>
                    <a:pt x="4991" y="2764917"/>
                  </a:lnTo>
                  <a:lnTo>
                    <a:pt x="0" y="2715387"/>
                  </a:lnTo>
                  <a:lnTo>
                    <a:pt x="0" y="24561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2779776" y="4101084"/>
            <a:ext cx="329565" cy="50038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dirty="0" sz="1100" spc="-25">
                <a:latin typeface="Arial"/>
                <a:cs typeface="Arial"/>
              </a:rPr>
              <a:t>34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351021" y="4338065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881373" y="4448302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839214" y="5358129"/>
            <a:ext cx="6559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" marR="5080" indent="-137795">
              <a:lnSpc>
                <a:spcPct val="100000"/>
              </a:lnSpc>
              <a:spcBef>
                <a:spcPts val="100"/>
              </a:spcBef>
              <a:buSzPct val="91666"/>
              <a:buFont typeface="Segoe UI Symbol"/>
              <a:buChar char="❑"/>
              <a:tabLst>
                <a:tab pos="150495" algn="l"/>
              </a:tabLst>
            </a:pPr>
            <a:r>
              <a:rPr dirty="0" sz="1200" spc="-10">
                <a:latin typeface="Arial"/>
                <a:cs typeface="Arial"/>
              </a:rPr>
              <a:t>Locatio </a:t>
            </a:r>
            <a:r>
              <a:rPr dirty="0" sz="1200" spc="-5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86884" y="1136903"/>
            <a:ext cx="4149852" cy="4570476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5219191" y="1260475"/>
            <a:ext cx="28079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Funding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timeframe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2005-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5140261" y="2253805"/>
            <a:ext cx="3705225" cy="2757170"/>
            <a:chOff x="5140261" y="2253805"/>
            <a:chExt cx="3705225" cy="2757170"/>
          </a:xfrm>
        </p:grpSpPr>
        <p:sp>
          <p:nvSpPr>
            <p:cNvPr id="46" name="object 46" descr=""/>
            <p:cNvSpPr/>
            <p:nvPr/>
          </p:nvSpPr>
          <p:spPr>
            <a:xfrm>
              <a:off x="5247131" y="2787395"/>
              <a:ext cx="259079" cy="2176145"/>
            </a:xfrm>
            <a:custGeom>
              <a:avLst/>
              <a:gdLst/>
              <a:ahLst/>
              <a:cxnLst/>
              <a:rect l="l" t="t" r="r" b="b"/>
              <a:pathLst>
                <a:path w="259079" h="2176145">
                  <a:moveTo>
                    <a:pt x="259079" y="0"/>
                  </a:moveTo>
                  <a:lnTo>
                    <a:pt x="0" y="0"/>
                  </a:lnTo>
                  <a:lnTo>
                    <a:pt x="0" y="2175764"/>
                  </a:lnTo>
                  <a:lnTo>
                    <a:pt x="259079" y="2175764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247131" y="2787395"/>
              <a:ext cx="259079" cy="2176145"/>
            </a:xfrm>
            <a:custGeom>
              <a:avLst/>
              <a:gdLst/>
              <a:ahLst/>
              <a:cxnLst/>
              <a:rect l="l" t="t" r="r" b="b"/>
              <a:pathLst>
                <a:path w="259079" h="2176145">
                  <a:moveTo>
                    <a:pt x="0" y="2175764"/>
                  </a:moveTo>
                  <a:lnTo>
                    <a:pt x="259079" y="2175764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2175764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708903" y="2258567"/>
              <a:ext cx="259079" cy="2705100"/>
            </a:xfrm>
            <a:custGeom>
              <a:avLst/>
              <a:gdLst/>
              <a:ahLst/>
              <a:cxnLst/>
              <a:rect l="l" t="t" r="r" b="b"/>
              <a:pathLst>
                <a:path w="259079" h="2705100">
                  <a:moveTo>
                    <a:pt x="259079" y="0"/>
                  </a:moveTo>
                  <a:lnTo>
                    <a:pt x="0" y="0"/>
                  </a:lnTo>
                  <a:lnTo>
                    <a:pt x="0" y="2705099"/>
                  </a:lnTo>
                  <a:lnTo>
                    <a:pt x="259079" y="270509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708903" y="2258567"/>
              <a:ext cx="259079" cy="2705100"/>
            </a:xfrm>
            <a:custGeom>
              <a:avLst/>
              <a:gdLst/>
              <a:ahLst/>
              <a:cxnLst/>
              <a:rect l="l" t="t" r="r" b="b"/>
              <a:pathLst>
                <a:path w="259079" h="2705100">
                  <a:moveTo>
                    <a:pt x="0" y="2705099"/>
                  </a:moveTo>
                  <a:lnTo>
                    <a:pt x="259079" y="2705099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2705099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170675" y="2935223"/>
              <a:ext cx="259079" cy="2028189"/>
            </a:xfrm>
            <a:custGeom>
              <a:avLst/>
              <a:gdLst/>
              <a:ahLst/>
              <a:cxnLst/>
              <a:rect l="l" t="t" r="r" b="b"/>
              <a:pathLst>
                <a:path w="259079" h="2028189">
                  <a:moveTo>
                    <a:pt x="259079" y="0"/>
                  </a:moveTo>
                  <a:lnTo>
                    <a:pt x="0" y="0"/>
                  </a:lnTo>
                  <a:lnTo>
                    <a:pt x="0" y="2028063"/>
                  </a:lnTo>
                  <a:lnTo>
                    <a:pt x="259079" y="2028063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170675" y="2935223"/>
              <a:ext cx="259079" cy="2028189"/>
            </a:xfrm>
            <a:custGeom>
              <a:avLst/>
              <a:gdLst/>
              <a:ahLst/>
              <a:cxnLst/>
              <a:rect l="l" t="t" r="r" b="b"/>
              <a:pathLst>
                <a:path w="259079" h="2028189">
                  <a:moveTo>
                    <a:pt x="0" y="2028063"/>
                  </a:moveTo>
                  <a:lnTo>
                    <a:pt x="259079" y="2028063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2028063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633971" y="2935223"/>
              <a:ext cx="257810" cy="2028189"/>
            </a:xfrm>
            <a:custGeom>
              <a:avLst/>
              <a:gdLst/>
              <a:ahLst/>
              <a:cxnLst/>
              <a:rect l="l" t="t" r="r" b="b"/>
              <a:pathLst>
                <a:path w="257809" h="2028189">
                  <a:moveTo>
                    <a:pt x="257301" y="0"/>
                  </a:moveTo>
                  <a:lnTo>
                    <a:pt x="0" y="0"/>
                  </a:lnTo>
                  <a:lnTo>
                    <a:pt x="0" y="2028063"/>
                  </a:lnTo>
                  <a:lnTo>
                    <a:pt x="257301" y="2028063"/>
                  </a:lnTo>
                  <a:lnTo>
                    <a:pt x="257301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633971" y="2935223"/>
              <a:ext cx="257810" cy="2028189"/>
            </a:xfrm>
            <a:custGeom>
              <a:avLst/>
              <a:gdLst/>
              <a:ahLst/>
              <a:cxnLst/>
              <a:rect l="l" t="t" r="r" b="b"/>
              <a:pathLst>
                <a:path w="257809" h="2028189">
                  <a:moveTo>
                    <a:pt x="0" y="2028063"/>
                  </a:moveTo>
                  <a:lnTo>
                    <a:pt x="257301" y="2028063"/>
                  </a:lnTo>
                  <a:lnTo>
                    <a:pt x="257301" y="0"/>
                  </a:lnTo>
                  <a:lnTo>
                    <a:pt x="0" y="0"/>
                  </a:lnTo>
                  <a:lnTo>
                    <a:pt x="0" y="2028063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095744" y="3875531"/>
              <a:ext cx="257810" cy="1088390"/>
            </a:xfrm>
            <a:custGeom>
              <a:avLst/>
              <a:gdLst/>
              <a:ahLst/>
              <a:cxnLst/>
              <a:rect l="l" t="t" r="r" b="b"/>
              <a:pathLst>
                <a:path w="257809" h="1088389">
                  <a:moveTo>
                    <a:pt x="257301" y="0"/>
                  </a:moveTo>
                  <a:lnTo>
                    <a:pt x="0" y="0"/>
                  </a:lnTo>
                  <a:lnTo>
                    <a:pt x="0" y="1087882"/>
                  </a:lnTo>
                  <a:lnTo>
                    <a:pt x="257301" y="1087882"/>
                  </a:lnTo>
                  <a:lnTo>
                    <a:pt x="257301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095744" y="3875531"/>
              <a:ext cx="257810" cy="1088390"/>
            </a:xfrm>
            <a:custGeom>
              <a:avLst/>
              <a:gdLst/>
              <a:ahLst/>
              <a:cxnLst/>
              <a:rect l="l" t="t" r="r" b="b"/>
              <a:pathLst>
                <a:path w="257809" h="1088389">
                  <a:moveTo>
                    <a:pt x="0" y="1087882"/>
                  </a:moveTo>
                  <a:lnTo>
                    <a:pt x="257301" y="1087882"/>
                  </a:lnTo>
                  <a:lnTo>
                    <a:pt x="257301" y="0"/>
                  </a:lnTo>
                  <a:lnTo>
                    <a:pt x="0" y="0"/>
                  </a:lnTo>
                  <a:lnTo>
                    <a:pt x="0" y="1087882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557516" y="3611879"/>
              <a:ext cx="257810" cy="1351915"/>
            </a:xfrm>
            <a:custGeom>
              <a:avLst/>
              <a:gdLst/>
              <a:ahLst/>
              <a:cxnLst/>
              <a:rect l="l" t="t" r="r" b="b"/>
              <a:pathLst>
                <a:path w="257809" h="1351914">
                  <a:moveTo>
                    <a:pt x="257301" y="0"/>
                  </a:moveTo>
                  <a:lnTo>
                    <a:pt x="0" y="0"/>
                  </a:lnTo>
                  <a:lnTo>
                    <a:pt x="0" y="1351661"/>
                  </a:lnTo>
                  <a:lnTo>
                    <a:pt x="257301" y="1351661"/>
                  </a:lnTo>
                  <a:lnTo>
                    <a:pt x="257301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557516" y="3611879"/>
              <a:ext cx="257810" cy="1351915"/>
            </a:xfrm>
            <a:custGeom>
              <a:avLst/>
              <a:gdLst/>
              <a:ahLst/>
              <a:cxnLst/>
              <a:rect l="l" t="t" r="r" b="b"/>
              <a:pathLst>
                <a:path w="257809" h="1351914">
                  <a:moveTo>
                    <a:pt x="0" y="1351661"/>
                  </a:moveTo>
                  <a:lnTo>
                    <a:pt x="257301" y="1351661"/>
                  </a:lnTo>
                  <a:lnTo>
                    <a:pt x="257301" y="0"/>
                  </a:lnTo>
                  <a:lnTo>
                    <a:pt x="0" y="0"/>
                  </a:lnTo>
                  <a:lnTo>
                    <a:pt x="0" y="1351661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019288" y="3875531"/>
              <a:ext cx="257810" cy="1088390"/>
            </a:xfrm>
            <a:custGeom>
              <a:avLst/>
              <a:gdLst/>
              <a:ahLst/>
              <a:cxnLst/>
              <a:rect l="l" t="t" r="r" b="b"/>
              <a:pathLst>
                <a:path w="257809" h="1088389">
                  <a:moveTo>
                    <a:pt x="257301" y="0"/>
                  </a:moveTo>
                  <a:lnTo>
                    <a:pt x="0" y="0"/>
                  </a:lnTo>
                  <a:lnTo>
                    <a:pt x="0" y="1087882"/>
                  </a:lnTo>
                  <a:lnTo>
                    <a:pt x="257301" y="1087882"/>
                  </a:lnTo>
                  <a:lnTo>
                    <a:pt x="257301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019288" y="3875531"/>
              <a:ext cx="257810" cy="1088390"/>
            </a:xfrm>
            <a:custGeom>
              <a:avLst/>
              <a:gdLst/>
              <a:ahLst/>
              <a:cxnLst/>
              <a:rect l="l" t="t" r="r" b="b"/>
              <a:pathLst>
                <a:path w="257809" h="1088389">
                  <a:moveTo>
                    <a:pt x="0" y="1087882"/>
                  </a:moveTo>
                  <a:lnTo>
                    <a:pt x="257301" y="1087882"/>
                  </a:lnTo>
                  <a:lnTo>
                    <a:pt x="257301" y="0"/>
                  </a:lnTo>
                  <a:lnTo>
                    <a:pt x="0" y="0"/>
                  </a:lnTo>
                  <a:lnTo>
                    <a:pt x="0" y="1087882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481059" y="3875531"/>
              <a:ext cx="257810" cy="1088390"/>
            </a:xfrm>
            <a:custGeom>
              <a:avLst/>
              <a:gdLst/>
              <a:ahLst/>
              <a:cxnLst/>
              <a:rect l="l" t="t" r="r" b="b"/>
              <a:pathLst>
                <a:path w="257809" h="1088389">
                  <a:moveTo>
                    <a:pt x="257301" y="0"/>
                  </a:moveTo>
                  <a:lnTo>
                    <a:pt x="0" y="0"/>
                  </a:lnTo>
                  <a:lnTo>
                    <a:pt x="0" y="1087882"/>
                  </a:lnTo>
                  <a:lnTo>
                    <a:pt x="257301" y="1087882"/>
                  </a:lnTo>
                  <a:lnTo>
                    <a:pt x="257301" y="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481059" y="3875531"/>
              <a:ext cx="257810" cy="1088390"/>
            </a:xfrm>
            <a:custGeom>
              <a:avLst/>
              <a:gdLst/>
              <a:ahLst/>
              <a:cxnLst/>
              <a:rect l="l" t="t" r="r" b="b"/>
              <a:pathLst>
                <a:path w="257809" h="1088389">
                  <a:moveTo>
                    <a:pt x="0" y="1087882"/>
                  </a:moveTo>
                  <a:lnTo>
                    <a:pt x="257301" y="1087882"/>
                  </a:lnTo>
                  <a:lnTo>
                    <a:pt x="257301" y="0"/>
                  </a:lnTo>
                  <a:lnTo>
                    <a:pt x="0" y="0"/>
                  </a:lnTo>
                  <a:lnTo>
                    <a:pt x="0" y="1087882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145023" y="4963667"/>
              <a:ext cx="3695700" cy="42545"/>
            </a:xfrm>
            <a:custGeom>
              <a:avLst/>
              <a:gdLst/>
              <a:ahLst/>
              <a:cxnLst/>
              <a:rect l="l" t="t" r="r" b="b"/>
              <a:pathLst>
                <a:path w="3695700" h="42545">
                  <a:moveTo>
                    <a:pt x="0" y="0"/>
                  </a:moveTo>
                  <a:lnTo>
                    <a:pt x="3695700" y="0"/>
                  </a:lnTo>
                </a:path>
                <a:path w="3695700" h="42545">
                  <a:moveTo>
                    <a:pt x="0" y="0"/>
                  </a:moveTo>
                  <a:lnTo>
                    <a:pt x="0" y="42163"/>
                  </a:lnTo>
                </a:path>
                <a:path w="3695700" h="42545">
                  <a:moveTo>
                    <a:pt x="463296" y="0"/>
                  </a:moveTo>
                  <a:lnTo>
                    <a:pt x="463296" y="42163"/>
                  </a:lnTo>
                </a:path>
                <a:path w="3695700" h="42545">
                  <a:moveTo>
                    <a:pt x="925067" y="0"/>
                  </a:moveTo>
                  <a:lnTo>
                    <a:pt x="925067" y="42163"/>
                  </a:lnTo>
                </a:path>
                <a:path w="3695700" h="42545">
                  <a:moveTo>
                    <a:pt x="1386840" y="0"/>
                  </a:moveTo>
                  <a:lnTo>
                    <a:pt x="1386840" y="42163"/>
                  </a:lnTo>
                </a:path>
                <a:path w="3695700" h="42545">
                  <a:moveTo>
                    <a:pt x="1848611" y="0"/>
                  </a:moveTo>
                  <a:lnTo>
                    <a:pt x="1848611" y="42163"/>
                  </a:lnTo>
                </a:path>
                <a:path w="3695700" h="42545">
                  <a:moveTo>
                    <a:pt x="2310383" y="0"/>
                  </a:moveTo>
                  <a:lnTo>
                    <a:pt x="2310383" y="42163"/>
                  </a:lnTo>
                </a:path>
                <a:path w="3695700" h="42545">
                  <a:moveTo>
                    <a:pt x="2772155" y="0"/>
                  </a:moveTo>
                  <a:lnTo>
                    <a:pt x="2772155" y="42163"/>
                  </a:lnTo>
                </a:path>
                <a:path w="3695700" h="42545">
                  <a:moveTo>
                    <a:pt x="3233928" y="0"/>
                  </a:moveTo>
                  <a:lnTo>
                    <a:pt x="3233928" y="42163"/>
                  </a:lnTo>
                </a:path>
                <a:path w="3695700" h="42545">
                  <a:moveTo>
                    <a:pt x="3695700" y="0"/>
                  </a:moveTo>
                  <a:lnTo>
                    <a:pt x="3695700" y="42163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5308472" y="3170936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74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761482" y="241287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92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216522" y="3076701"/>
            <a:ext cx="1663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678930" y="297802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139685" y="3980434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592948" y="3620261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107171" y="4005834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529955" y="3993007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326760" y="5019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788914" y="5019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636891" y="5019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098917" y="5019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561323" y="5019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903035" y="2918897"/>
            <a:ext cx="182245" cy="11049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latin typeface="Arial"/>
                <a:cs typeface="Arial"/>
              </a:rPr>
              <a:t>No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Companies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251575" y="5019547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946518" y="5019547"/>
            <a:ext cx="10350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044310" y="5598667"/>
            <a:ext cx="11880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" indent="-137160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91666"/>
              <a:buFont typeface="Segoe UI Symbol"/>
              <a:buChar char="❑"/>
              <a:tabLst>
                <a:tab pos="149860" algn="l"/>
              </a:tabLst>
            </a:pPr>
            <a:r>
              <a:rPr dirty="0" sz="1200">
                <a:latin typeface="Arial"/>
                <a:cs typeface="Arial"/>
              </a:rPr>
              <a:t>No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Years</a:t>
            </a:r>
            <a:r>
              <a:rPr dirty="0" sz="1200" spc="-25">
                <a:latin typeface="Arial"/>
                <a:cs typeface="Arial"/>
              </a:rPr>
              <a:t> for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272795" y="5814059"/>
            <a:ext cx="8680450" cy="641350"/>
          </a:xfrm>
          <a:custGeom>
            <a:avLst/>
            <a:gdLst/>
            <a:ahLst/>
            <a:cxnLst/>
            <a:rect l="l" t="t" r="r" b="b"/>
            <a:pathLst>
              <a:path w="8680450" h="641350">
                <a:moveTo>
                  <a:pt x="8573389" y="0"/>
                </a:moveTo>
                <a:lnTo>
                  <a:pt x="106908" y="0"/>
                </a:lnTo>
                <a:lnTo>
                  <a:pt x="65290" y="8394"/>
                </a:lnTo>
                <a:lnTo>
                  <a:pt x="31305" y="31292"/>
                </a:lnTo>
                <a:lnTo>
                  <a:pt x="8394" y="65252"/>
                </a:lnTo>
                <a:lnTo>
                  <a:pt x="0" y="106845"/>
                </a:lnTo>
                <a:lnTo>
                  <a:pt x="0" y="534212"/>
                </a:lnTo>
                <a:lnTo>
                  <a:pt x="8394" y="575805"/>
                </a:lnTo>
                <a:lnTo>
                  <a:pt x="31305" y="609765"/>
                </a:lnTo>
                <a:lnTo>
                  <a:pt x="65290" y="632663"/>
                </a:lnTo>
                <a:lnTo>
                  <a:pt x="106908" y="641057"/>
                </a:lnTo>
                <a:lnTo>
                  <a:pt x="8573389" y="641057"/>
                </a:lnTo>
                <a:lnTo>
                  <a:pt x="8614918" y="632663"/>
                </a:lnTo>
                <a:lnTo>
                  <a:pt x="8648954" y="609765"/>
                </a:lnTo>
                <a:lnTo>
                  <a:pt x="8671941" y="575805"/>
                </a:lnTo>
                <a:lnTo>
                  <a:pt x="8680323" y="534212"/>
                </a:lnTo>
                <a:lnTo>
                  <a:pt x="8680323" y="106845"/>
                </a:lnTo>
                <a:lnTo>
                  <a:pt x="8671941" y="65252"/>
                </a:lnTo>
                <a:lnTo>
                  <a:pt x="8648954" y="31292"/>
                </a:lnTo>
                <a:lnTo>
                  <a:pt x="8614918" y="8394"/>
                </a:lnTo>
                <a:lnTo>
                  <a:pt x="857338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265658" y="5787034"/>
            <a:ext cx="835025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7975" indent="-1784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7975" algn="l"/>
              </a:tabLst>
            </a:pPr>
            <a:r>
              <a:rPr dirty="0" sz="1400" b="1">
                <a:latin typeface="Arial"/>
                <a:cs typeface="Arial"/>
              </a:rPr>
              <a:t>Overall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funded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companies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from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(2005-2012)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around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446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(i.e.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19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baseline="11574" sz="1800" spc="-375">
                <a:latin typeface="Arial"/>
                <a:cs typeface="Arial"/>
              </a:rPr>
              <a:t>f</a:t>
            </a:r>
            <a:r>
              <a:rPr dirty="0" sz="1400" spc="-990" b="1">
                <a:latin typeface="Arial"/>
                <a:cs typeface="Arial"/>
              </a:rPr>
              <a:t>%</a:t>
            </a:r>
            <a:r>
              <a:rPr dirty="0" baseline="11574" sz="1800">
                <a:latin typeface="Arial"/>
                <a:cs typeface="Arial"/>
              </a:rPr>
              <a:t>un</a:t>
            </a:r>
            <a:r>
              <a:rPr dirty="0" baseline="11574" sz="1800" spc="-967">
                <a:latin typeface="Arial"/>
                <a:cs typeface="Arial"/>
              </a:rPr>
              <a:t>d</a:t>
            </a:r>
            <a:r>
              <a:rPr dirty="0" sz="1400" spc="-215" b="1">
                <a:latin typeface="Arial"/>
                <a:cs typeface="Arial"/>
              </a:rPr>
              <a:t>o</a:t>
            </a:r>
            <a:r>
              <a:rPr dirty="0" baseline="11574" sz="1800" spc="-89">
                <a:latin typeface="Arial"/>
                <a:cs typeface="Arial"/>
              </a:rPr>
              <a:t>i</a:t>
            </a:r>
            <a:r>
              <a:rPr dirty="0" sz="1400" spc="-409" b="1">
                <a:latin typeface="Arial"/>
                <a:cs typeface="Arial"/>
              </a:rPr>
              <a:t>f</a:t>
            </a:r>
            <a:r>
              <a:rPr dirty="0" baseline="11574" sz="1800" spc="-15">
                <a:latin typeface="Arial"/>
                <a:cs typeface="Arial"/>
              </a:rPr>
              <a:t>n</a:t>
            </a:r>
            <a:r>
              <a:rPr dirty="0" baseline="11574" sz="1800" spc="-802">
                <a:latin typeface="Arial"/>
                <a:cs typeface="Arial"/>
              </a:rPr>
              <a:t>g</a:t>
            </a:r>
            <a:r>
              <a:rPr dirty="0" sz="1400" b="1">
                <a:latin typeface="Arial"/>
                <a:cs typeface="Arial"/>
              </a:rPr>
              <a:t>2407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startups)</a:t>
            </a:r>
            <a:endParaRPr sz="1400">
              <a:latin typeface="Arial"/>
              <a:cs typeface="Arial"/>
            </a:endParaRPr>
          </a:p>
          <a:p>
            <a:pPr marL="307975" indent="-1784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7975" algn="l"/>
              </a:tabLst>
            </a:pPr>
            <a:r>
              <a:rPr dirty="0" sz="1400" b="1">
                <a:latin typeface="Arial"/>
                <a:cs typeface="Arial"/>
              </a:rPr>
              <a:t>Around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66%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companies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obtained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funding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within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3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years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inception</a:t>
            </a:r>
            <a:endParaRPr sz="14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dirty="0" u="heavy" sz="1400" spc="3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•</a:t>
            </a:r>
            <a:r>
              <a:rPr dirty="0" u="heavy" sz="1400" spc="3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69%</a:t>
            </a:r>
            <a:r>
              <a:rPr dirty="0" u="heavy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heavy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heavy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companies</a:t>
            </a:r>
            <a:r>
              <a:rPr dirty="0" u="heavy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which</a:t>
            </a:r>
            <a:r>
              <a:rPr dirty="0" u="heavy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obtained</a:t>
            </a:r>
            <a:r>
              <a:rPr dirty="0" u="heavy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funding</a:t>
            </a:r>
            <a:r>
              <a:rPr dirty="0" u="heavy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during</a:t>
            </a:r>
            <a:r>
              <a:rPr dirty="0" u="heavy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(2005-2012)</a:t>
            </a:r>
            <a:r>
              <a:rPr dirty="0" u="heavy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are</a:t>
            </a:r>
            <a:r>
              <a:rPr dirty="0" u="heavy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from</a:t>
            </a:r>
            <a:r>
              <a:rPr dirty="0" u="heavy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Digital</a:t>
            </a:r>
            <a:r>
              <a:rPr dirty="0" u="heavy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heavy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03885" y="6456704"/>
            <a:ext cx="8620125" cy="356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r>
              <a:rPr dirty="0" sz="1400" spc="-10" b="1">
                <a:latin typeface="Arial"/>
                <a:cs typeface="Arial"/>
              </a:rPr>
              <a:t>domain</a:t>
            </a:r>
            <a:endParaRPr sz="1400">
              <a:latin typeface="Arial"/>
              <a:cs typeface="Arial"/>
            </a:endParaRPr>
          </a:p>
          <a:p>
            <a:pPr algn="r">
              <a:lnSpc>
                <a:spcPct val="100000"/>
              </a:lnSpc>
              <a:spcBef>
                <a:spcPts val="40"/>
              </a:spcBef>
            </a:pPr>
            <a:r>
              <a:rPr dirty="0" sz="1000" spc="-5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40064" y="3093012"/>
            <a:ext cx="383540" cy="7962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 marR="5080">
              <a:lnSpc>
                <a:spcPts val="1480"/>
              </a:lnSpc>
            </a:pPr>
            <a:r>
              <a:rPr dirty="0" sz="1200">
                <a:latin typeface="Arial"/>
                <a:cs typeface="Arial"/>
              </a:rPr>
              <a:t>No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of </a:t>
            </a:r>
            <a:r>
              <a:rPr dirty="0" sz="1200" spc="-10">
                <a:latin typeface="Arial"/>
                <a:cs typeface="Arial"/>
              </a:rPr>
              <a:t>Companies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51001" y="1747266"/>
            <a:ext cx="11969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3/4</a:t>
            </a:r>
            <a:r>
              <a:rPr dirty="0" baseline="23809" sz="1575" b="1">
                <a:latin typeface="Arial"/>
                <a:cs typeface="Arial"/>
              </a:rPr>
              <a:t>th</a:t>
            </a:r>
            <a:r>
              <a:rPr dirty="0" baseline="23809" sz="1575" spc="-37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total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5145785" y="1652777"/>
            <a:ext cx="1822450" cy="3302000"/>
          </a:xfrm>
          <a:custGeom>
            <a:avLst/>
            <a:gdLst/>
            <a:ahLst/>
            <a:cxnLst/>
            <a:rect l="l" t="t" r="r" b="b"/>
            <a:pathLst>
              <a:path w="1822450" h="3302000">
                <a:moveTo>
                  <a:pt x="0" y="235458"/>
                </a:moveTo>
                <a:lnTo>
                  <a:pt x="4825" y="187960"/>
                </a:lnTo>
                <a:lnTo>
                  <a:pt x="18541" y="143763"/>
                </a:lnTo>
                <a:lnTo>
                  <a:pt x="40259" y="103759"/>
                </a:lnTo>
                <a:lnTo>
                  <a:pt x="68961" y="68961"/>
                </a:lnTo>
                <a:lnTo>
                  <a:pt x="103759" y="40259"/>
                </a:lnTo>
                <a:lnTo>
                  <a:pt x="143763" y="18542"/>
                </a:lnTo>
                <a:lnTo>
                  <a:pt x="188087" y="4825"/>
                </a:lnTo>
                <a:lnTo>
                  <a:pt x="235458" y="0"/>
                </a:lnTo>
                <a:lnTo>
                  <a:pt x="1586864" y="0"/>
                </a:lnTo>
                <a:lnTo>
                  <a:pt x="1634236" y="4825"/>
                </a:lnTo>
                <a:lnTo>
                  <a:pt x="1678559" y="18542"/>
                </a:lnTo>
                <a:lnTo>
                  <a:pt x="1718437" y="40259"/>
                </a:lnTo>
                <a:lnTo>
                  <a:pt x="1753362" y="68961"/>
                </a:lnTo>
                <a:lnTo>
                  <a:pt x="1782064" y="103759"/>
                </a:lnTo>
                <a:lnTo>
                  <a:pt x="1803781" y="143763"/>
                </a:lnTo>
                <a:lnTo>
                  <a:pt x="1817496" y="187960"/>
                </a:lnTo>
                <a:lnTo>
                  <a:pt x="1822322" y="235458"/>
                </a:lnTo>
                <a:lnTo>
                  <a:pt x="1822322" y="3066542"/>
                </a:lnTo>
                <a:lnTo>
                  <a:pt x="1817496" y="3114040"/>
                </a:lnTo>
                <a:lnTo>
                  <a:pt x="1803781" y="3158236"/>
                </a:lnTo>
                <a:lnTo>
                  <a:pt x="1782064" y="3198241"/>
                </a:lnTo>
                <a:lnTo>
                  <a:pt x="1753362" y="3233039"/>
                </a:lnTo>
                <a:lnTo>
                  <a:pt x="1718437" y="3261741"/>
                </a:lnTo>
                <a:lnTo>
                  <a:pt x="1678559" y="3283458"/>
                </a:lnTo>
                <a:lnTo>
                  <a:pt x="1634236" y="3297174"/>
                </a:lnTo>
                <a:lnTo>
                  <a:pt x="1586864" y="3302000"/>
                </a:lnTo>
                <a:lnTo>
                  <a:pt x="235458" y="3302000"/>
                </a:lnTo>
                <a:lnTo>
                  <a:pt x="188087" y="3297174"/>
                </a:lnTo>
                <a:lnTo>
                  <a:pt x="143763" y="3283458"/>
                </a:lnTo>
                <a:lnTo>
                  <a:pt x="103759" y="3261741"/>
                </a:lnTo>
                <a:lnTo>
                  <a:pt x="68961" y="3233039"/>
                </a:lnTo>
                <a:lnTo>
                  <a:pt x="40259" y="3198241"/>
                </a:lnTo>
                <a:lnTo>
                  <a:pt x="18541" y="3158236"/>
                </a:lnTo>
                <a:lnTo>
                  <a:pt x="4825" y="3114040"/>
                </a:lnTo>
                <a:lnTo>
                  <a:pt x="0" y="3066542"/>
                </a:lnTo>
                <a:lnTo>
                  <a:pt x="0" y="23545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5193791" y="1423648"/>
            <a:ext cx="1455420" cy="58991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companies</a:t>
            </a:r>
            <a:endParaRPr sz="1400">
              <a:latin typeface="Arial"/>
              <a:cs typeface="Arial"/>
            </a:endParaRPr>
          </a:p>
          <a:p>
            <a:pPr marL="288925">
              <a:lnSpc>
                <a:spcPct val="100000"/>
              </a:lnSpc>
              <a:spcBef>
                <a:spcPts val="440"/>
              </a:spcBef>
            </a:pPr>
            <a:r>
              <a:rPr dirty="0" sz="1600" b="1">
                <a:latin typeface="Arial"/>
                <a:cs typeface="Arial"/>
              </a:rPr>
              <a:t>2/3</a:t>
            </a:r>
            <a:r>
              <a:rPr dirty="0" baseline="23809" sz="1575" b="1">
                <a:latin typeface="Arial"/>
                <a:cs typeface="Arial"/>
              </a:rPr>
              <a:t>rd</a:t>
            </a:r>
            <a:r>
              <a:rPr dirty="0" baseline="23809" sz="1575" spc="-37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total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7225538" y="1754886"/>
            <a:ext cx="14700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Arial"/>
                <a:cs typeface="Arial"/>
              </a:rPr>
              <a:t>Interestingly,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1/6</a:t>
            </a:r>
            <a:r>
              <a:rPr dirty="0" baseline="23809" sz="1575" b="1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dirty="0" baseline="23809" sz="1575" spc="-37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startups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333868" y="2242819"/>
            <a:ext cx="12579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funded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3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year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 spc="-10">
                <a:latin typeface="Arial"/>
                <a:cs typeface="Arial"/>
              </a:rPr>
              <a:t>inception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-11937" y="6522972"/>
            <a:ext cx="8940800" cy="257175"/>
            <a:chOff x="-11937" y="6522972"/>
            <a:chExt cx="8940800" cy="257175"/>
          </a:xfrm>
        </p:grpSpPr>
        <p:sp>
          <p:nvSpPr>
            <p:cNvPr id="90" name="object 90" descr=""/>
            <p:cNvSpPr/>
            <p:nvPr/>
          </p:nvSpPr>
          <p:spPr>
            <a:xfrm>
              <a:off x="0" y="6534910"/>
              <a:ext cx="8915400" cy="231775"/>
            </a:xfrm>
            <a:custGeom>
              <a:avLst/>
              <a:gdLst/>
              <a:ahLst/>
              <a:cxnLst/>
              <a:rect l="l" t="t" r="r" b="b"/>
              <a:pathLst>
                <a:path w="8915400" h="231775">
                  <a:moveTo>
                    <a:pt x="8915400" y="0"/>
                  </a:moveTo>
                  <a:lnTo>
                    <a:pt x="0" y="0"/>
                  </a:lnTo>
                  <a:lnTo>
                    <a:pt x="0" y="231343"/>
                  </a:lnTo>
                  <a:lnTo>
                    <a:pt x="8915400" y="231343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762" y="6535672"/>
              <a:ext cx="8915400" cy="231775"/>
            </a:xfrm>
            <a:custGeom>
              <a:avLst/>
              <a:gdLst/>
              <a:ahLst/>
              <a:cxnLst/>
              <a:rect l="l" t="t" r="r" b="b"/>
              <a:pathLst>
                <a:path w="8915400" h="231775">
                  <a:moveTo>
                    <a:pt x="0" y="231343"/>
                  </a:moveTo>
                  <a:lnTo>
                    <a:pt x="8915400" y="231343"/>
                  </a:lnTo>
                  <a:lnTo>
                    <a:pt x="8915400" y="0"/>
                  </a:lnTo>
                  <a:lnTo>
                    <a:pt x="0" y="0"/>
                  </a:lnTo>
                  <a:lnTo>
                    <a:pt x="0" y="23134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78130" y="6560616"/>
            <a:ext cx="4570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Source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Funding: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VCCircle,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Crunchbase,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Company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Website,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Zinnov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Database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-25" b="1">
                <a:latin typeface="Arial"/>
                <a:cs typeface="Arial"/>
              </a:rPr>
              <a:t>and </a:t>
            </a:r>
            <a:r>
              <a:rPr dirty="0" sz="900" b="1">
                <a:latin typeface="Arial"/>
                <a:cs typeface="Arial"/>
              </a:rPr>
              <a:t>Secondary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research.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94385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Well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decomposed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understand,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build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maintain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Micro-services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components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Components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promote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re-</a:t>
            </a:r>
            <a:r>
              <a:rPr dirty="0" sz="2000" spc="-25">
                <a:latin typeface="Arial"/>
                <a:cs typeface="Arial"/>
              </a:rPr>
              <a:t>use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easier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scaling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fault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Component</a:t>
            </a:r>
            <a:r>
              <a:rPr dirty="0" sz="3600" spc="-35"/>
              <a:t> </a:t>
            </a:r>
            <a:r>
              <a:rPr dirty="0" sz="3600"/>
              <a:t>based</a:t>
            </a:r>
            <a:r>
              <a:rPr dirty="0" sz="3600" spc="-20"/>
              <a:t> </a:t>
            </a:r>
            <a:r>
              <a:rPr dirty="0" sz="3600" spc="-10"/>
              <a:t>design</a:t>
            </a:r>
            <a:endParaRPr sz="3600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8054340" cy="495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608330" indent="-3429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scale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useful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enough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Example: </a:t>
            </a:r>
            <a:r>
              <a:rPr dirty="0" sz="2000" spc="-10">
                <a:latin typeface="Arial"/>
                <a:cs typeface="Arial"/>
              </a:rPr>
              <a:t>Zendrive</a:t>
            </a:r>
            <a:endParaRPr sz="2000">
              <a:latin typeface="Arial"/>
              <a:cs typeface="Arial"/>
            </a:endParaRPr>
          </a:p>
          <a:p>
            <a:pPr marL="355600" marR="254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Zendrive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insight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behaviour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does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sudden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smooth,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safe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driver </a:t>
            </a:r>
            <a:r>
              <a:rPr dirty="0" sz="2000">
                <a:latin typeface="Arial"/>
                <a:cs typeface="Arial"/>
              </a:rPr>
              <a:t>turns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vehicle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slow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down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enough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turning,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captures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driver’s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mobile phone,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sends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server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analysis.</a:t>
            </a:r>
            <a:endParaRPr sz="2000">
              <a:latin typeface="Arial"/>
              <a:cs typeface="Arial"/>
            </a:endParaRPr>
          </a:p>
          <a:p>
            <a:pPr marL="355600" marR="476884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proven,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optimizing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aggregating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summarizing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phone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sending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summarized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server,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reduce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transfer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reduce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central</a:t>
            </a:r>
            <a:r>
              <a:rPr dirty="0" sz="2000" spc="-10">
                <a:latin typeface="Arial"/>
                <a:cs typeface="Arial"/>
              </a:rPr>
              <a:t> server.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example?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Prove</a:t>
            </a:r>
            <a:r>
              <a:rPr dirty="0" sz="3600" spc="-10"/>
              <a:t> </a:t>
            </a:r>
            <a:r>
              <a:rPr dirty="0" sz="3600"/>
              <a:t>value</a:t>
            </a:r>
            <a:r>
              <a:rPr dirty="0" sz="3600" spc="-10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 spc="-10"/>
              <a:t>product, </a:t>
            </a:r>
            <a:r>
              <a:rPr dirty="0" sz="3600"/>
              <a:t>Scale </a:t>
            </a:r>
            <a:r>
              <a:rPr dirty="0" sz="3600" spc="-10"/>
              <a:t>later</a:t>
            </a:r>
            <a:endParaRPr sz="3600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844790" cy="449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expectations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necessary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re- </a:t>
            </a:r>
            <a:r>
              <a:rPr dirty="0" sz="2000">
                <a:latin typeface="Arial"/>
                <a:cs typeface="Arial"/>
              </a:rPr>
              <a:t>architect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8318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Amazon: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Monolithic software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Micro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services based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 </a:t>
            </a:r>
            <a:r>
              <a:rPr dirty="0" sz="2000" spc="-25">
                <a:latin typeface="Arial"/>
                <a:cs typeface="Arial"/>
              </a:rPr>
              <a:t>(2- </a:t>
            </a:r>
            <a:r>
              <a:rPr dirty="0" sz="2000">
                <a:latin typeface="Arial"/>
                <a:cs typeface="Arial"/>
              </a:rPr>
              <a:t>pizza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teams)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Adobe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Creative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Suite: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Desktop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Cloud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Oracle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apps: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On-premise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Cloud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Any </a:t>
            </a:r>
            <a:r>
              <a:rPr dirty="0" sz="2000" spc="-10">
                <a:latin typeface="Arial"/>
                <a:cs typeface="Arial"/>
              </a:rPr>
              <a:t>other?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Be</a:t>
            </a:r>
            <a:r>
              <a:rPr dirty="0" sz="3600" spc="-15"/>
              <a:t> </a:t>
            </a:r>
            <a:r>
              <a:rPr dirty="0" sz="3600"/>
              <a:t>open to</a:t>
            </a:r>
            <a:r>
              <a:rPr dirty="0" sz="3600" spc="5"/>
              <a:t> </a:t>
            </a:r>
            <a:r>
              <a:rPr dirty="0" sz="3600" spc="-10"/>
              <a:t>re-architect</a:t>
            </a:r>
            <a:endParaRPr sz="3600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469020"/>
            <a:ext cx="7846059" cy="4191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Where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appropriate,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platform</a:t>
            </a:r>
            <a:endParaRPr sz="2000">
              <a:latin typeface="Arial"/>
              <a:cs typeface="Arial"/>
            </a:endParaRPr>
          </a:p>
          <a:p>
            <a:pPr marL="355600" marR="113664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Maruti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Alto </a:t>
            </a:r>
            <a:r>
              <a:rPr dirty="0" sz="2000" spc="-10">
                <a:latin typeface="Arial"/>
                <a:cs typeface="Arial"/>
              </a:rPr>
              <a:t>platform)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Apple,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Android, Firefox </a:t>
            </a:r>
            <a:r>
              <a:rPr dirty="0" sz="2000" spc="-10">
                <a:latin typeface="Arial"/>
                <a:cs typeface="Arial"/>
              </a:rPr>
              <a:t>browser,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0">
                <a:latin typeface="Arial"/>
                <a:cs typeface="Arial"/>
              </a:rPr>
              <a:t>AWS,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Azure (databases, messaging, serverless, monitoring,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etc.)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Eclipse,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MakeMyTrip,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Uber,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AirBnB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(During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Covid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offered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adventure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virtual mode)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Platform</a:t>
            </a:r>
            <a:r>
              <a:rPr dirty="0" sz="3600" spc="-5"/>
              <a:t> </a:t>
            </a:r>
            <a:r>
              <a:rPr dirty="0" sz="3600"/>
              <a:t>as</a:t>
            </a:r>
            <a:r>
              <a:rPr dirty="0" sz="3600" spc="-5"/>
              <a:t> </a:t>
            </a:r>
            <a:r>
              <a:rPr dirty="0" sz="3600"/>
              <a:t>a</a:t>
            </a:r>
            <a:r>
              <a:rPr dirty="0" sz="3600" spc="-5"/>
              <a:t> </a:t>
            </a:r>
            <a:r>
              <a:rPr dirty="0" sz="3600" spc="-10"/>
              <a:t>product</a:t>
            </a:r>
            <a:endParaRPr sz="3600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3525" y="1519820"/>
            <a:ext cx="7873365" cy="444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Scores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plug-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modules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available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software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that </a:t>
            </a:r>
            <a:r>
              <a:rPr dirty="0" sz="2000">
                <a:latin typeface="Arial"/>
                <a:cs typeface="Arial"/>
              </a:rPr>
              <a:t>contain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industry-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biotechnology,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petroleum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engineering, </a:t>
            </a:r>
            <a:r>
              <a:rPr dirty="0" sz="2000">
                <a:latin typeface="Arial"/>
                <a:cs typeface="Arial"/>
              </a:rPr>
              <a:t>insurance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accident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reporting,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reengineering</a:t>
            </a:r>
            <a:endParaRPr sz="2000">
              <a:latin typeface="Arial"/>
              <a:cs typeface="Arial"/>
            </a:endParaRPr>
          </a:p>
          <a:p>
            <a:pPr marL="355600" marR="14097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Domain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add-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(Smart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shapes)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programs </a:t>
            </a:r>
            <a:r>
              <a:rPr dirty="0" sz="2000">
                <a:latin typeface="Arial"/>
                <a:cs typeface="Arial"/>
              </a:rPr>
              <a:t>(charting </a:t>
            </a:r>
            <a:r>
              <a:rPr dirty="0" sz="2000" spc="-10">
                <a:latin typeface="Arial"/>
                <a:cs typeface="Arial"/>
              </a:rPr>
              <a:t>scripts)</a:t>
            </a:r>
            <a:endParaRPr sz="2000">
              <a:latin typeface="Arial"/>
              <a:cs typeface="Arial"/>
            </a:endParaRPr>
          </a:p>
          <a:p>
            <a:pPr marL="355600" marR="26733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carry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certain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“intelligence”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automatically</a:t>
            </a:r>
            <a:r>
              <a:rPr dirty="0" sz="2000" spc="-10">
                <a:latin typeface="Arial"/>
                <a:cs typeface="Arial"/>
              </a:rPr>
              <a:t> adjust </a:t>
            </a:r>
            <a:r>
              <a:rPr dirty="0" sz="2000">
                <a:latin typeface="Arial"/>
                <a:cs typeface="Arial"/>
              </a:rPr>
              <a:t>connections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between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shapes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moved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 </a:t>
            </a:r>
            <a:r>
              <a:rPr dirty="0" sz="2000" spc="-10">
                <a:latin typeface="Arial"/>
                <a:cs typeface="Arial"/>
              </a:rPr>
              <a:t>resized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Major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components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are:</a:t>
            </a:r>
            <a:endParaRPr sz="20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Core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graphics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  <a:p>
            <a:pPr lvl="1" marL="755650" marR="615950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SmartShape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subsystem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incorporating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then </a:t>
            </a:r>
            <a:r>
              <a:rPr dirty="0" sz="1800">
                <a:latin typeface="Arial"/>
                <a:cs typeface="Arial"/>
              </a:rPr>
              <a:t>manipulating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graphic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  <a:p>
            <a:pPr lvl="1" marL="755650" marR="56515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API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standard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scripting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language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can </a:t>
            </a: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integrate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own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plug-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programs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Visio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779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Case</a:t>
            </a:r>
            <a:r>
              <a:rPr dirty="0" sz="3300" spc="-40"/>
              <a:t> </a:t>
            </a:r>
            <a:r>
              <a:rPr dirty="0" sz="3300"/>
              <a:t>study:</a:t>
            </a:r>
            <a:r>
              <a:rPr dirty="0" sz="3300" spc="-40"/>
              <a:t> </a:t>
            </a:r>
            <a:r>
              <a:rPr dirty="0" sz="3300"/>
              <a:t>Visio</a:t>
            </a:r>
            <a:r>
              <a:rPr dirty="0" sz="3300" spc="-30"/>
              <a:t> </a:t>
            </a:r>
            <a:r>
              <a:rPr dirty="0" sz="3300" spc="-10"/>
              <a:t>graphics- </a:t>
            </a:r>
            <a:r>
              <a:rPr dirty="0" sz="3300"/>
              <a:t>charting</a:t>
            </a:r>
            <a:r>
              <a:rPr dirty="0" sz="3300" spc="-50"/>
              <a:t> </a:t>
            </a:r>
            <a:r>
              <a:rPr dirty="0" sz="3300"/>
              <a:t>software</a:t>
            </a:r>
            <a:r>
              <a:rPr dirty="0" sz="3300" spc="-35"/>
              <a:t> </a:t>
            </a:r>
            <a:r>
              <a:rPr dirty="0" sz="1900" spc="-10" b="0">
                <a:latin typeface="Arial"/>
                <a:cs typeface="Arial"/>
              </a:rPr>
              <a:t>(</a:t>
            </a:r>
            <a:r>
              <a:rPr dirty="0" u="sng" sz="19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sloanreview.mit.edu</a:t>
            </a:r>
            <a:r>
              <a:rPr dirty="0" u="sng" sz="1900" spc="-10" b="0"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9" name="object 9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3" name="object 13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0925" y="3688439"/>
            <a:ext cx="52419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4722910"/>
            <a:ext cx="6070600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Measurements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endParaRPr sz="2800">
              <a:latin typeface="Arial"/>
              <a:cs typeface="Arial"/>
            </a:endParaRPr>
          </a:p>
          <a:p>
            <a:pPr marL="3529965">
              <a:lnSpc>
                <a:spcPct val="100000"/>
              </a:lnSpc>
              <a:spcBef>
                <a:spcPts val="236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70839" y="1469020"/>
            <a:ext cx="5830570" cy="3937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behaviour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analytics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Business </a:t>
            </a:r>
            <a:r>
              <a:rPr dirty="0" sz="2000" spc="-10">
                <a:latin typeface="Arial"/>
                <a:cs typeface="Arial"/>
              </a:rPr>
              <a:t>analytics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Financial </a:t>
            </a:r>
            <a:r>
              <a:rPr dirty="0" sz="2000" spc="-10">
                <a:latin typeface="Arial"/>
                <a:cs typeface="Arial"/>
              </a:rPr>
              <a:t>analytics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Operational </a:t>
            </a:r>
            <a:r>
              <a:rPr dirty="0" sz="2000" spc="-10">
                <a:latin typeface="Arial"/>
                <a:cs typeface="Arial"/>
              </a:rPr>
              <a:t>costs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Go</a:t>
            </a:r>
            <a:r>
              <a:rPr dirty="0" sz="2000">
                <a:latin typeface="Times New Roman"/>
                <a:cs typeface="Times New Roman"/>
              </a:rPr>
              <a:t>‐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>
                <a:latin typeface="Times New Roman"/>
                <a:cs typeface="Times New Roman"/>
              </a:rPr>
              <a:t>‐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costs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Sentiment </a:t>
            </a:r>
            <a:r>
              <a:rPr dirty="0" sz="2000" spc="-1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95605" indent="-344170">
              <a:lnSpc>
                <a:spcPct val="100000"/>
              </a:lnSpc>
              <a:buClr>
                <a:srgbClr val="101141"/>
              </a:buClr>
              <a:buChar char="•"/>
              <a:tabLst>
                <a:tab pos="395605" algn="l"/>
                <a:tab pos="396240" algn="l"/>
              </a:tabLst>
            </a:pPr>
            <a:r>
              <a:rPr dirty="0" sz="2000">
                <a:latin typeface="Arial"/>
                <a:cs typeface="Arial"/>
              </a:rPr>
              <a:t>A/B </a:t>
            </a:r>
            <a:r>
              <a:rPr dirty="0" sz="2000" spc="-1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95605" indent="-344170">
              <a:lnSpc>
                <a:spcPct val="100000"/>
              </a:lnSpc>
              <a:buClr>
                <a:srgbClr val="101141"/>
              </a:buClr>
              <a:buChar char="•"/>
              <a:tabLst>
                <a:tab pos="395605" algn="l"/>
                <a:tab pos="396240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study: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</a:t>
            </a:r>
            <a:r>
              <a:rPr dirty="0" sz="2000" spc="-10">
                <a:latin typeface="Arial"/>
                <a:cs typeface="Arial"/>
              </a:rPr>
              <a:t> metrics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966584" cy="210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analytics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Understand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segments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Understand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behaviour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UX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effectiveness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campaigns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539355" cy="2819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behaviour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analytics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(click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paths,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engagement)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analytics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(active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rate,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lifetime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value, retention)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Financial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analytics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(Average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selling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billings)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Performance (load time, </a:t>
            </a:r>
            <a:r>
              <a:rPr dirty="0" sz="2000" spc="-10">
                <a:latin typeface="Arial"/>
                <a:cs typeface="Arial"/>
              </a:rPr>
              <a:t>uptime)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Operational costs (storage, </a:t>
            </a:r>
            <a:r>
              <a:rPr dirty="0" sz="2000" spc="-10">
                <a:latin typeface="Arial"/>
                <a:cs typeface="Arial"/>
              </a:rPr>
              <a:t>hosting)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Go</a:t>
            </a:r>
            <a:r>
              <a:rPr dirty="0" sz="2000">
                <a:latin typeface="Times New Roman"/>
                <a:cs typeface="Times New Roman"/>
              </a:rPr>
              <a:t>‐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>
                <a:latin typeface="Times New Roman"/>
                <a:cs typeface="Times New Roman"/>
              </a:rPr>
              <a:t>‐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(acquisition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sales,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programs)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Sentiment (NPS, customer satisfaction, </a:t>
            </a:r>
            <a:r>
              <a:rPr dirty="0" sz="2000" spc="-10">
                <a:latin typeface="Arial"/>
                <a:cs typeface="Arial"/>
              </a:rPr>
              <a:t>surveys)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Types</a:t>
            </a:r>
            <a:r>
              <a:rPr dirty="0" sz="3600" spc="-125"/>
              <a:t> </a:t>
            </a:r>
            <a:r>
              <a:rPr dirty="0" sz="3600"/>
              <a:t>of</a:t>
            </a:r>
            <a:r>
              <a:rPr dirty="0" sz="3600" spc="-114"/>
              <a:t> </a:t>
            </a:r>
            <a:r>
              <a:rPr dirty="0" sz="3600" spc="-10"/>
              <a:t>analytics</a:t>
            </a:r>
            <a:endParaRPr sz="3600"/>
          </a:p>
        </p:txBody>
      </p:sp>
      <p:sp>
        <p:nvSpPr>
          <p:cNvPr id="13" name="object 13" descr=""/>
          <p:cNvSpPr txBox="1"/>
          <p:nvPr/>
        </p:nvSpPr>
        <p:spPr>
          <a:xfrm>
            <a:off x="719601" y="6092436"/>
            <a:ext cx="24269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Source: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”Inspired”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Chapter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54)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915400" y="6550152"/>
            <a:ext cx="228600" cy="45720"/>
          </a:xfrm>
          <a:custGeom>
            <a:avLst/>
            <a:gdLst/>
            <a:ahLst/>
            <a:cxnLst/>
            <a:rect l="l" t="t" r="r" b="b"/>
            <a:pathLst>
              <a:path w="228600" h="45720">
                <a:moveTo>
                  <a:pt x="0" y="45720"/>
                </a:moveTo>
                <a:lnTo>
                  <a:pt x="228600" y="45720"/>
                </a:lnTo>
                <a:lnTo>
                  <a:pt x="228600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E21C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8915400" y="6553200"/>
            <a:ext cx="228600" cy="45720"/>
          </a:xfrm>
          <a:custGeom>
            <a:avLst/>
            <a:gdLst/>
            <a:ahLst/>
            <a:cxnLst/>
            <a:rect l="l" t="t" r="r" b="b"/>
            <a:pathLst>
              <a:path w="228600" h="45720">
                <a:moveTo>
                  <a:pt x="0" y="45720"/>
                </a:moveTo>
                <a:lnTo>
                  <a:pt x="228600" y="45720"/>
                </a:lnTo>
                <a:lnTo>
                  <a:pt x="228600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6" name="object 6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346709" y="6539436"/>
            <a:ext cx="8315959" cy="0"/>
          </a:xfrm>
          <a:custGeom>
            <a:avLst/>
            <a:gdLst/>
            <a:ahLst/>
            <a:cxnLst/>
            <a:rect l="l" t="t" r="r" b="b"/>
            <a:pathLst>
              <a:path w="8315959" h="0">
                <a:moveTo>
                  <a:pt x="0" y="0"/>
                </a:moveTo>
                <a:lnTo>
                  <a:pt x="8315960" y="0"/>
                </a:lnTo>
              </a:path>
            </a:pathLst>
          </a:custGeom>
          <a:ln w="18380">
            <a:solidFill>
              <a:srgbClr val="C5DF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313943" y="894588"/>
            <a:ext cx="8380730" cy="116205"/>
            <a:chOff x="313943" y="894588"/>
            <a:chExt cx="8380730" cy="11620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894588"/>
              <a:ext cx="8380476" cy="1158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58901" y="931926"/>
              <a:ext cx="8291830" cy="1270"/>
            </a:xfrm>
            <a:custGeom>
              <a:avLst/>
              <a:gdLst/>
              <a:ahLst/>
              <a:cxnLst/>
              <a:rect l="l" t="t" r="r" b="b"/>
              <a:pathLst>
                <a:path w="8291830" h="1269">
                  <a:moveTo>
                    <a:pt x="0" y="0"/>
                  </a:moveTo>
                  <a:lnTo>
                    <a:pt x="8291576" y="1270"/>
                  </a:lnTo>
                </a:path>
              </a:pathLst>
            </a:custGeom>
            <a:ln w="2540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04800" y="6495288"/>
            <a:ext cx="8399145" cy="134620"/>
            <a:chOff x="304800" y="6495288"/>
            <a:chExt cx="8399145" cy="13462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6495288"/>
              <a:ext cx="8398764" cy="13411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46709" y="6539436"/>
              <a:ext cx="8315959" cy="0"/>
            </a:xfrm>
            <a:custGeom>
              <a:avLst/>
              <a:gdLst/>
              <a:ahLst/>
              <a:cxnLst/>
              <a:rect l="l" t="t" r="r" b="b"/>
              <a:pathLst>
                <a:path w="8315959" h="0">
                  <a:moveTo>
                    <a:pt x="0" y="0"/>
                  </a:moveTo>
                  <a:lnTo>
                    <a:pt x="8315960" y="0"/>
                  </a:lnTo>
                </a:path>
              </a:pathLst>
            </a:custGeom>
            <a:ln w="18380">
              <a:solidFill>
                <a:srgbClr val="C5DF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5005" y="336930"/>
            <a:ext cx="801433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0000"/>
                </a:solidFill>
              </a:rPr>
              <a:t>It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is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noticed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that</a:t>
            </a:r>
            <a:r>
              <a:rPr dirty="0" sz="1600" spc="-1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between</a:t>
            </a:r>
            <a:r>
              <a:rPr dirty="0" sz="1600" spc="-75">
                <a:solidFill>
                  <a:srgbClr val="000000"/>
                </a:solidFill>
              </a:rPr>
              <a:t> </a:t>
            </a:r>
            <a:r>
              <a:rPr dirty="0" sz="1600" spc="-10">
                <a:solidFill>
                  <a:srgbClr val="000000"/>
                </a:solidFill>
              </a:rPr>
              <a:t>2009-</a:t>
            </a:r>
            <a:r>
              <a:rPr dirty="0" sz="1600">
                <a:solidFill>
                  <a:srgbClr val="000000"/>
                </a:solidFill>
              </a:rPr>
              <a:t>12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more</a:t>
            </a:r>
            <a:r>
              <a:rPr dirty="0" sz="1600" spc="-2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than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55%</a:t>
            </a:r>
            <a:r>
              <a:rPr dirty="0" sz="1600" spc="-3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of</a:t>
            </a:r>
            <a:r>
              <a:rPr dirty="0" sz="1600" spc="-4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the</a:t>
            </a:r>
            <a:r>
              <a:rPr dirty="0" sz="1600" spc="-2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startup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founders</a:t>
            </a:r>
            <a:r>
              <a:rPr dirty="0" sz="1600" spc="-1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have</a:t>
            </a:r>
            <a:r>
              <a:rPr dirty="0" sz="1600" spc="-20">
                <a:solidFill>
                  <a:srgbClr val="000000"/>
                </a:solidFill>
              </a:rPr>
              <a:t> less</a:t>
            </a:r>
            <a:endParaRPr sz="1600"/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0000"/>
                </a:solidFill>
              </a:rPr>
              <a:t>than</a:t>
            </a:r>
            <a:r>
              <a:rPr dirty="0" sz="1600" spc="-3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10</a:t>
            </a:r>
            <a:r>
              <a:rPr dirty="0" sz="1600" spc="-50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years</a:t>
            </a:r>
            <a:r>
              <a:rPr dirty="0" sz="1600" spc="-5">
                <a:solidFill>
                  <a:srgbClr val="000000"/>
                </a:solidFill>
              </a:rPr>
              <a:t> </a:t>
            </a:r>
            <a:r>
              <a:rPr dirty="0" sz="1600">
                <a:solidFill>
                  <a:srgbClr val="000000"/>
                </a:solidFill>
              </a:rPr>
              <a:t>of</a:t>
            </a:r>
            <a:r>
              <a:rPr dirty="0" sz="1600" spc="-40">
                <a:solidFill>
                  <a:srgbClr val="000000"/>
                </a:solidFill>
              </a:rPr>
              <a:t> </a:t>
            </a:r>
            <a:r>
              <a:rPr dirty="0" sz="1600" spc="-10">
                <a:solidFill>
                  <a:srgbClr val="000000"/>
                </a:solidFill>
              </a:rPr>
              <a:t>experience</a:t>
            </a:r>
            <a:endParaRPr sz="1600"/>
          </a:p>
        </p:txBody>
      </p:sp>
      <p:sp>
        <p:nvSpPr>
          <p:cNvPr id="17" name="object 17" descr=""/>
          <p:cNvSpPr txBox="1"/>
          <p:nvPr/>
        </p:nvSpPr>
        <p:spPr>
          <a:xfrm>
            <a:off x="8853169" y="6671252"/>
            <a:ext cx="70485" cy="14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1000" spc="-5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-11937" y="6536688"/>
            <a:ext cx="8940800" cy="257175"/>
            <a:chOff x="-11937" y="6536688"/>
            <a:chExt cx="8940800" cy="257175"/>
          </a:xfrm>
        </p:grpSpPr>
        <p:sp>
          <p:nvSpPr>
            <p:cNvPr id="19" name="object 19" descr=""/>
            <p:cNvSpPr/>
            <p:nvPr/>
          </p:nvSpPr>
          <p:spPr>
            <a:xfrm>
              <a:off x="0" y="6548626"/>
              <a:ext cx="8915400" cy="231775"/>
            </a:xfrm>
            <a:custGeom>
              <a:avLst/>
              <a:gdLst/>
              <a:ahLst/>
              <a:cxnLst/>
              <a:rect l="l" t="t" r="r" b="b"/>
              <a:pathLst>
                <a:path w="8915400" h="231775">
                  <a:moveTo>
                    <a:pt x="8915400" y="0"/>
                  </a:moveTo>
                  <a:lnTo>
                    <a:pt x="0" y="0"/>
                  </a:lnTo>
                  <a:lnTo>
                    <a:pt x="0" y="231343"/>
                  </a:lnTo>
                  <a:lnTo>
                    <a:pt x="8915400" y="231343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62" y="6549388"/>
              <a:ext cx="8915400" cy="231775"/>
            </a:xfrm>
            <a:custGeom>
              <a:avLst/>
              <a:gdLst/>
              <a:ahLst/>
              <a:cxnLst/>
              <a:rect l="l" t="t" r="r" b="b"/>
              <a:pathLst>
                <a:path w="8915400" h="231775">
                  <a:moveTo>
                    <a:pt x="0" y="231343"/>
                  </a:moveTo>
                  <a:lnTo>
                    <a:pt x="8915400" y="231343"/>
                  </a:lnTo>
                  <a:lnTo>
                    <a:pt x="8915400" y="0"/>
                  </a:lnTo>
                  <a:lnTo>
                    <a:pt x="0" y="0"/>
                  </a:lnTo>
                  <a:lnTo>
                    <a:pt x="0" y="23134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8130" y="6574637"/>
            <a:ext cx="4290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Source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 Founder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profiles: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Linkedin,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Company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Website,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Zinnov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Database</a:t>
            </a:r>
            <a:r>
              <a:rPr dirty="0" sz="900" spc="-25" b="1">
                <a:latin typeface="Arial"/>
                <a:cs typeface="Arial"/>
              </a:rPr>
              <a:t> and </a:t>
            </a:r>
            <a:r>
              <a:rPr dirty="0" sz="900" b="1">
                <a:latin typeface="Arial"/>
                <a:cs typeface="Arial"/>
              </a:rPr>
              <a:t>Secondary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research.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77767" y="1923288"/>
            <a:ext cx="2627376" cy="1542288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4863846" y="1911223"/>
            <a:ext cx="17208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93841" y="2575305"/>
            <a:ext cx="208279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latin typeface="Arial"/>
                <a:cs typeface="Arial"/>
              </a:rPr>
              <a:t>51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583304" y="2318130"/>
            <a:ext cx="208279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latin typeface="Arial"/>
                <a:cs typeface="Arial"/>
              </a:rPr>
              <a:t>33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497704" y="1945970"/>
            <a:ext cx="17208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Arial"/>
                <a:cs typeface="Arial"/>
              </a:rPr>
              <a:t>9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spc="-5"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43555" y="3739896"/>
            <a:ext cx="82295" cy="82295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2647569" y="3651250"/>
            <a:ext cx="551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Fresher </a:t>
            </a:r>
            <a:r>
              <a:rPr dirty="0" sz="1200" spc="-5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68979" y="3739896"/>
            <a:ext cx="82296" cy="82295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3372358" y="3651250"/>
            <a:ext cx="593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Service Provider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9891" y="3739896"/>
            <a:ext cx="82296" cy="82295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4573270" y="3651250"/>
            <a:ext cx="37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"/>
                <a:cs typeface="Arial"/>
              </a:rPr>
              <a:t>MNC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Arial"/>
                <a:cs typeface="Arial"/>
              </a:rPr>
              <a:t>R&amp;D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91328" y="3739896"/>
            <a:ext cx="82296" cy="82295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5395976" y="3651250"/>
            <a:ext cx="9918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Serial Entrepreneurs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409950" y="1050162"/>
            <a:ext cx="300545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Startup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Founder’s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Domain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–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(2009- 2012)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579119" y="3610165"/>
            <a:ext cx="1816735" cy="451484"/>
            <a:chOff x="579119" y="3610165"/>
            <a:chExt cx="1816735" cy="451484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119" y="3610356"/>
              <a:ext cx="1816608" cy="451104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27887" y="3614928"/>
              <a:ext cx="1719580" cy="360045"/>
            </a:xfrm>
            <a:custGeom>
              <a:avLst/>
              <a:gdLst/>
              <a:ahLst/>
              <a:cxnLst/>
              <a:rect l="l" t="t" r="r" b="b"/>
              <a:pathLst>
                <a:path w="1719580" h="360045">
                  <a:moveTo>
                    <a:pt x="1659382" y="0"/>
                  </a:moveTo>
                  <a:lnTo>
                    <a:pt x="59778" y="0"/>
                  </a:lnTo>
                  <a:lnTo>
                    <a:pt x="36512" y="4699"/>
                  </a:lnTo>
                  <a:lnTo>
                    <a:pt x="17513" y="17526"/>
                  </a:lnTo>
                  <a:lnTo>
                    <a:pt x="4699" y="36576"/>
                  </a:lnTo>
                  <a:lnTo>
                    <a:pt x="0" y="59817"/>
                  </a:lnTo>
                  <a:lnTo>
                    <a:pt x="0" y="299720"/>
                  </a:lnTo>
                  <a:lnTo>
                    <a:pt x="4699" y="323088"/>
                  </a:lnTo>
                  <a:lnTo>
                    <a:pt x="17513" y="342138"/>
                  </a:lnTo>
                  <a:lnTo>
                    <a:pt x="36512" y="354965"/>
                  </a:lnTo>
                  <a:lnTo>
                    <a:pt x="59778" y="359664"/>
                  </a:lnTo>
                  <a:lnTo>
                    <a:pt x="1659382" y="359664"/>
                  </a:lnTo>
                  <a:lnTo>
                    <a:pt x="1682623" y="354965"/>
                  </a:lnTo>
                  <a:lnTo>
                    <a:pt x="1701545" y="342138"/>
                  </a:lnTo>
                  <a:lnTo>
                    <a:pt x="1714373" y="323088"/>
                  </a:lnTo>
                  <a:lnTo>
                    <a:pt x="1719072" y="299720"/>
                  </a:lnTo>
                  <a:lnTo>
                    <a:pt x="1719072" y="59817"/>
                  </a:lnTo>
                  <a:lnTo>
                    <a:pt x="1714373" y="36576"/>
                  </a:lnTo>
                  <a:lnTo>
                    <a:pt x="1701545" y="17526"/>
                  </a:lnTo>
                  <a:lnTo>
                    <a:pt x="1682623" y="4699"/>
                  </a:lnTo>
                  <a:lnTo>
                    <a:pt x="1659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27887" y="3614928"/>
              <a:ext cx="1719580" cy="360045"/>
            </a:xfrm>
            <a:custGeom>
              <a:avLst/>
              <a:gdLst/>
              <a:ahLst/>
              <a:cxnLst/>
              <a:rect l="l" t="t" r="r" b="b"/>
              <a:pathLst>
                <a:path w="1719580" h="360045">
                  <a:moveTo>
                    <a:pt x="0" y="59817"/>
                  </a:moveTo>
                  <a:lnTo>
                    <a:pt x="4699" y="36576"/>
                  </a:lnTo>
                  <a:lnTo>
                    <a:pt x="17513" y="17526"/>
                  </a:lnTo>
                  <a:lnTo>
                    <a:pt x="36512" y="4699"/>
                  </a:lnTo>
                  <a:lnTo>
                    <a:pt x="59778" y="0"/>
                  </a:lnTo>
                  <a:lnTo>
                    <a:pt x="1659382" y="0"/>
                  </a:lnTo>
                  <a:lnTo>
                    <a:pt x="1682623" y="4699"/>
                  </a:lnTo>
                  <a:lnTo>
                    <a:pt x="1701545" y="17526"/>
                  </a:lnTo>
                  <a:lnTo>
                    <a:pt x="1714373" y="36576"/>
                  </a:lnTo>
                  <a:lnTo>
                    <a:pt x="1719072" y="59817"/>
                  </a:lnTo>
                  <a:lnTo>
                    <a:pt x="1719072" y="299720"/>
                  </a:lnTo>
                  <a:lnTo>
                    <a:pt x="1714373" y="323088"/>
                  </a:lnTo>
                  <a:lnTo>
                    <a:pt x="1701545" y="342138"/>
                  </a:lnTo>
                  <a:lnTo>
                    <a:pt x="1682623" y="354965"/>
                  </a:lnTo>
                  <a:lnTo>
                    <a:pt x="1659382" y="359664"/>
                  </a:lnTo>
                  <a:lnTo>
                    <a:pt x="59778" y="359664"/>
                  </a:lnTo>
                  <a:lnTo>
                    <a:pt x="36512" y="354965"/>
                  </a:lnTo>
                  <a:lnTo>
                    <a:pt x="17513" y="342138"/>
                  </a:lnTo>
                  <a:lnTo>
                    <a:pt x="4699" y="323088"/>
                  </a:lnTo>
                  <a:lnTo>
                    <a:pt x="0" y="299720"/>
                  </a:lnTo>
                  <a:lnTo>
                    <a:pt x="0" y="59817"/>
                  </a:lnTo>
                  <a:close/>
                </a:path>
              </a:pathLst>
            </a:custGeom>
            <a:ln w="9525">
              <a:solidFill>
                <a:srgbClr val="2E8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091590" y="3678428"/>
            <a:ext cx="522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Total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= </a:t>
            </a:r>
            <a:r>
              <a:rPr dirty="0" sz="1200" spc="-20" b="1">
                <a:latin typeface="Arial"/>
                <a:cs typeface="Arial"/>
              </a:rPr>
              <a:t>1282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438912" y="4096511"/>
            <a:ext cx="8305800" cy="104139"/>
            <a:chOff x="438912" y="4096511"/>
            <a:chExt cx="8305800" cy="104139"/>
          </a:xfrm>
        </p:grpSpPr>
        <p:sp>
          <p:nvSpPr>
            <p:cNvPr id="42" name="object 42" descr=""/>
            <p:cNvSpPr/>
            <p:nvPr/>
          </p:nvSpPr>
          <p:spPr>
            <a:xfrm>
              <a:off x="8668512" y="4123816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4930" y="44577"/>
                  </a:moveTo>
                  <a:lnTo>
                    <a:pt x="38100" y="44577"/>
                  </a:lnTo>
                  <a:lnTo>
                    <a:pt x="1270" y="44577"/>
                  </a:lnTo>
                  <a:lnTo>
                    <a:pt x="2921" y="52959"/>
                  </a:lnTo>
                  <a:lnTo>
                    <a:pt x="11049" y="65151"/>
                  </a:lnTo>
                  <a:lnTo>
                    <a:pt x="23114" y="73279"/>
                  </a:lnTo>
                  <a:lnTo>
                    <a:pt x="37973" y="76327"/>
                  </a:lnTo>
                  <a:lnTo>
                    <a:pt x="52832" y="73406"/>
                  </a:lnTo>
                  <a:lnTo>
                    <a:pt x="65024" y="65278"/>
                  </a:lnTo>
                  <a:lnTo>
                    <a:pt x="73152" y="53213"/>
                  </a:lnTo>
                  <a:lnTo>
                    <a:pt x="74930" y="44577"/>
                  </a:lnTo>
                  <a:close/>
                </a:path>
                <a:path w="76200" h="76835">
                  <a:moveTo>
                    <a:pt x="76200" y="38354"/>
                  </a:moveTo>
                  <a:lnTo>
                    <a:pt x="73279" y="23495"/>
                  </a:lnTo>
                  <a:lnTo>
                    <a:pt x="65151" y="11303"/>
                  </a:lnTo>
                  <a:lnTo>
                    <a:pt x="53086" y="3048"/>
                  </a:lnTo>
                  <a:lnTo>
                    <a:pt x="38227" y="0"/>
                  </a:lnTo>
                  <a:lnTo>
                    <a:pt x="23368" y="3048"/>
                  </a:lnTo>
                  <a:lnTo>
                    <a:pt x="11176" y="11176"/>
                  </a:lnTo>
                  <a:lnTo>
                    <a:pt x="3048" y="23241"/>
                  </a:lnTo>
                  <a:lnTo>
                    <a:pt x="1270" y="31750"/>
                  </a:lnTo>
                  <a:lnTo>
                    <a:pt x="0" y="37719"/>
                  </a:lnTo>
                  <a:lnTo>
                    <a:pt x="0" y="38354"/>
                  </a:lnTo>
                  <a:lnTo>
                    <a:pt x="1270" y="44450"/>
                  </a:lnTo>
                  <a:lnTo>
                    <a:pt x="38100" y="44577"/>
                  </a:lnTo>
                  <a:lnTo>
                    <a:pt x="74930" y="44450"/>
                  </a:lnTo>
                  <a:lnTo>
                    <a:pt x="76200" y="38354"/>
                  </a:lnTo>
                  <a:close/>
                </a:path>
              </a:pathLst>
            </a:custGeom>
            <a:solidFill>
              <a:srgbClr val="2C68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912" y="4096511"/>
              <a:ext cx="74917" cy="7632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76986" y="4128261"/>
              <a:ext cx="8193405" cy="40005"/>
            </a:xfrm>
            <a:custGeom>
              <a:avLst/>
              <a:gdLst/>
              <a:ahLst/>
              <a:cxnLst/>
              <a:rect l="l" t="t" r="r" b="b"/>
              <a:pathLst>
                <a:path w="8193405" h="40004">
                  <a:moveTo>
                    <a:pt x="8192795" y="27305"/>
                  </a:moveTo>
                  <a:lnTo>
                    <a:pt x="36868" y="127"/>
                  </a:lnTo>
                  <a:lnTo>
                    <a:pt x="36842" y="0"/>
                  </a:lnTo>
                  <a:lnTo>
                    <a:pt x="50" y="0"/>
                  </a:lnTo>
                  <a:lnTo>
                    <a:pt x="0" y="12700"/>
                  </a:lnTo>
                  <a:lnTo>
                    <a:pt x="36817" y="12827"/>
                  </a:lnTo>
                  <a:lnTo>
                    <a:pt x="8192795" y="40005"/>
                  </a:lnTo>
                  <a:lnTo>
                    <a:pt x="8191525" y="33274"/>
                  </a:lnTo>
                  <a:lnTo>
                    <a:pt x="8192795" y="27305"/>
                  </a:lnTo>
                  <a:close/>
                </a:path>
              </a:pathLst>
            </a:custGeom>
            <a:solidFill>
              <a:srgbClr val="2C6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/>
          <p:nvPr/>
        </p:nvSpPr>
        <p:spPr>
          <a:xfrm>
            <a:off x="2557272" y="1345691"/>
            <a:ext cx="4396740" cy="1750695"/>
          </a:xfrm>
          <a:custGeom>
            <a:avLst/>
            <a:gdLst/>
            <a:ahLst/>
            <a:cxnLst/>
            <a:rect l="l" t="t" r="r" b="b"/>
            <a:pathLst>
              <a:path w="4396740" h="1750695">
                <a:moveTo>
                  <a:pt x="900811" y="1219454"/>
                </a:moveTo>
                <a:lnTo>
                  <a:pt x="258191" y="1219454"/>
                </a:lnTo>
                <a:lnTo>
                  <a:pt x="303911" y="1162304"/>
                </a:lnTo>
                <a:lnTo>
                  <a:pt x="176911" y="1225804"/>
                </a:lnTo>
                <a:lnTo>
                  <a:pt x="303911" y="1289304"/>
                </a:lnTo>
                <a:lnTo>
                  <a:pt x="258191" y="1232154"/>
                </a:lnTo>
                <a:lnTo>
                  <a:pt x="900811" y="1232154"/>
                </a:lnTo>
                <a:lnTo>
                  <a:pt x="900811" y="1219454"/>
                </a:lnTo>
                <a:close/>
              </a:path>
              <a:path w="4396740" h="1750695">
                <a:moveTo>
                  <a:pt x="2035683" y="552577"/>
                </a:moveTo>
                <a:lnTo>
                  <a:pt x="1024255" y="552577"/>
                </a:lnTo>
                <a:lnTo>
                  <a:pt x="1024255" y="59944"/>
                </a:lnTo>
                <a:lnTo>
                  <a:pt x="1021334" y="57150"/>
                </a:lnTo>
                <a:lnTo>
                  <a:pt x="81280" y="57150"/>
                </a:lnTo>
                <a:lnTo>
                  <a:pt x="127000" y="0"/>
                </a:lnTo>
                <a:lnTo>
                  <a:pt x="0" y="63500"/>
                </a:lnTo>
                <a:lnTo>
                  <a:pt x="127000" y="127000"/>
                </a:lnTo>
                <a:lnTo>
                  <a:pt x="81280" y="69850"/>
                </a:lnTo>
                <a:lnTo>
                  <a:pt x="1011555" y="69850"/>
                </a:lnTo>
                <a:lnTo>
                  <a:pt x="1011555" y="562483"/>
                </a:lnTo>
                <a:lnTo>
                  <a:pt x="1014349" y="565277"/>
                </a:lnTo>
                <a:lnTo>
                  <a:pt x="2035683" y="565277"/>
                </a:lnTo>
                <a:lnTo>
                  <a:pt x="2035683" y="552577"/>
                </a:lnTo>
                <a:close/>
              </a:path>
              <a:path w="4396740" h="1750695">
                <a:moveTo>
                  <a:pt x="4282186" y="215900"/>
                </a:moveTo>
                <a:lnTo>
                  <a:pt x="4155186" y="152400"/>
                </a:lnTo>
                <a:lnTo>
                  <a:pt x="4200906" y="209550"/>
                </a:lnTo>
                <a:lnTo>
                  <a:pt x="2554605" y="209550"/>
                </a:lnTo>
                <a:lnTo>
                  <a:pt x="2551811" y="212344"/>
                </a:lnTo>
                <a:lnTo>
                  <a:pt x="2551811" y="552577"/>
                </a:lnTo>
                <a:lnTo>
                  <a:pt x="2548636" y="552577"/>
                </a:lnTo>
                <a:lnTo>
                  <a:pt x="2548636" y="565277"/>
                </a:lnTo>
                <a:lnTo>
                  <a:pt x="2561717" y="565277"/>
                </a:lnTo>
                <a:lnTo>
                  <a:pt x="2564511" y="562483"/>
                </a:lnTo>
                <a:lnTo>
                  <a:pt x="2564511" y="222250"/>
                </a:lnTo>
                <a:lnTo>
                  <a:pt x="4200906" y="222250"/>
                </a:lnTo>
                <a:lnTo>
                  <a:pt x="4155186" y="279400"/>
                </a:lnTo>
                <a:lnTo>
                  <a:pt x="4282186" y="215900"/>
                </a:lnTo>
                <a:close/>
              </a:path>
              <a:path w="4396740" h="1750695">
                <a:moveTo>
                  <a:pt x="4396740" y="1687195"/>
                </a:moveTo>
                <a:lnTo>
                  <a:pt x="4384040" y="1680845"/>
                </a:lnTo>
                <a:lnTo>
                  <a:pt x="4269613" y="1623695"/>
                </a:lnTo>
                <a:lnTo>
                  <a:pt x="4315333" y="1680845"/>
                </a:lnTo>
                <a:lnTo>
                  <a:pt x="3959606" y="1680845"/>
                </a:lnTo>
                <a:lnTo>
                  <a:pt x="3959606" y="1379728"/>
                </a:lnTo>
                <a:lnTo>
                  <a:pt x="3959606" y="1373378"/>
                </a:lnTo>
                <a:lnTo>
                  <a:pt x="3959606" y="1369568"/>
                </a:lnTo>
                <a:lnTo>
                  <a:pt x="3958018" y="1369568"/>
                </a:lnTo>
                <a:lnTo>
                  <a:pt x="3958018" y="1367028"/>
                </a:lnTo>
                <a:lnTo>
                  <a:pt x="3509772" y="1367028"/>
                </a:lnTo>
                <a:lnTo>
                  <a:pt x="3509772" y="1369568"/>
                </a:lnTo>
                <a:lnTo>
                  <a:pt x="3509772" y="1373378"/>
                </a:lnTo>
                <a:lnTo>
                  <a:pt x="3509772" y="1379728"/>
                </a:lnTo>
                <a:lnTo>
                  <a:pt x="3946779" y="1379728"/>
                </a:lnTo>
                <a:lnTo>
                  <a:pt x="3946779" y="1690751"/>
                </a:lnTo>
                <a:lnTo>
                  <a:pt x="3949700" y="1693545"/>
                </a:lnTo>
                <a:lnTo>
                  <a:pt x="4315333" y="1693545"/>
                </a:lnTo>
                <a:lnTo>
                  <a:pt x="4269613" y="1750695"/>
                </a:lnTo>
                <a:lnTo>
                  <a:pt x="4384040" y="1693545"/>
                </a:lnTo>
                <a:lnTo>
                  <a:pt x="4396740" y="1687195"/>
                </a:lnTo>
                <a:close/>
              </a:path>
            </a:pathLst>
          </a:custGeom>
          <a:solidFill>
            <a:srgbClr val="00AE5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6" name="object 46" descr=""/>
          <p:cNvGraphicFramePr>
            <a:graphicFrameLocks noGrp="1"/>
          </p:cNvGraphicFramePr>
          <p:nvPr/>
        </p:nvGraphicFramePr>
        <p:xfrm>
          <a:off x="6967283" y="2712275"/>
          <a:ext cx="1541780" cy="1316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465455"/>
              </a:tblGrid>
              <a:tr h="540385">
                <a:tc>
                  <a:txBody>
                    <a:bodyPr/>
                    <a:lstStyle/>
                    <a:p>
                      <a:pPr marL="93980" marR="2952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Product Engineerin 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178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Pure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Services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243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ITES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118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114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7" name="object 47" descr=""/>
          <p:cNvSpPr/>
          <p:nvPr/>
        </p:nvSpPr>
        <p:spPr>
          <a:xfrm>
            <a:off x="6880225" y="1327150"/>
            <a:ext cx="1541780" cy="527685"/>
          </a:xfrm>
          <a:custGeom>
            <a:avLst/>
            <a:gdLst/>
            <a:ahLst/>
            <a:cxnLst/>
            <a:rect l="l" t="t" r="r" b="b"/>
            <a:pathLst>
              <a:path w="1541779" h="527685">
                <a:moveTo>
                  <a:pt x="1071499" y="0"/>
                </a:moveTo>
                <a:lnTo>
                  <a:pt x="1071499" y="527685"/>
                </a:lnTo>
              </a:path>
              <a:path w="1541779" h="527685">
                <a:moveTo>
                  <a:pt x="0" y="263778"/>
                </a:moveTo>
                <a:lnTo>
                  <a:pt x="1541779" y="263778"/>
                </a:lnTo>
              </a:path>
              <a:path w="1541779" h="527685">
                <a:moveTo>
                  <a:pt x="4699" y="0"/>
                </a:moveTo>
                <a:lnTo>
                  <a:pt x="4699" y="527685"/>
                </a:lnTo>
              </a:path>
              <a:path w="1541779" h="527685">
                <a:moveTo>
                  <a:pt x="1536953" y="0"/>
                </a:moveTo>
                <a:lnTo>
                  <a:pt x="1536953" y="527685"/>
                </a:lnTo>
              </a:path>
              <a:path w="1541779" h="527685">
                <a:moveTo>
                  <a:pt x="0" y="4699"/>
                </a:moveTo>
                <a:lnTo>
                  <a:pt x="1541779" y="4699"/>
                </a:lnTo>
              </a:path>
              <a:path w="1541779" h="527685">
                <a:moveTo>
                  <a:pt x="0" y="522859"/>
                </a:moveTo>
                <a:lnTo>
                  <a:pt x="1541779" y="522859"/>
                </a:lnTo>
              </a:path>
            </a:pathLst>
          </a:custGeom>
          <a:ln w="9525">
            <a:solidFill>
              <a:srgbClr val="95C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6889686" y="1352550"/>
            <a:ext cx="105727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"/>
                <a:cs typeface="Arial"/>
              </a:rPr>
              <a:t>Tier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951723" y="1318260"/>
            <a:ext cx="465455" cy="273050"/>
          </a:xfrm>
          <a:prstGeom prst="rect">
            <a:avLst/>
          </a:prstGeom>
          <a:ln w="9525">
            <a:solidFill>
              <a:srgbClr val="95C4FF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75"/>
              </a:spcBef>
            </a:pPr>
            <a:r>
              <a:rPr dirty="0" sz="1100" spc="-25"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884923" y="1590928"/>
            <a:ext cx="1066800" cy="259079"/>
          </a:xfrm>
          <a:prstGeom prst="rect">
            <a:avLst/>
          </a:prstGeom>
          <a:ln w="9525">
            <a:solidFill>
              <a:srgbClr val="95C4FF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dirty="0" sz="1100" spc="-10">
                <a:latin typeface="Arial"/>
                <a:cs typeface="Arial"/>
              </a:rPr>
              <a:t>Overseas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951723" y="1590928"/>
            <a:ext cx="465455" cy="259079"/>
          </a:xfrm>
          <a:prstGeom prst="rect">
            <a:avLst/>
          </a:prstGeom>
          <a:ln w="9525">
            <a:solidFill>
              <a:srgbClr val="95C4FF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60"/>
              </a:spcBef>
            </a:pPr>
            <a:r>
              <a:rPr dirty="0" sz="1100" spc="-25">
                <a:latin typeface="Arial"/>
                <a:cs typeface="Arial"/>
              </a:rPr>
              <a:t>44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981455" y="1277111"/>
            <a:ext cx="1066800" cy="257810"/>
          </a:xfrm>
          <a:custGeom>
            <a:avLst/>
            <a:gdLst/>
            <a:ahLst/>
            <a:cxnLst/>
            <a:rect l="l" t="t" r="r" b="b"/>
            <a:pathLst>
              <a:path w="1066800" h="257809">
                <a:moveTo>
                  <a:pt x="0" y="257556"/>
                </a:moveTo>
                <a:lnTo>
                  <a:pt x="1066800" y="257556"/>
                </a:lnTo>
                <a:lnTo>
                  <a:pt x="1066800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ln w="9525">
            <a:solidFill>
              <a:srgbClr val="95C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986218" y="1296365"/>
            <a:ext cx="10572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Arial"/>
                <a:cs typeface="Arial"/>
              </a:rPr>
              <a:t>Founders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2048255" y="1277111"/>
            <a:ext cx="464820" cy="257810"/>
          </a:xfrm>
          <a:custGeom>
            <a:avLst/>
            <a:gdLst/>
            <a:ahLst/>
            <a:cxnLst/>
            <a:rect l="l" t="t" r="r" b="b"/>
            <a:pathLst>
              <a:path w="464819" h="257809">
                <a:moveTo>
                  <a:pt x="0" y="257556"/>
                </a:moveTo>
                <a:lnTo>
                  <a:pt x="464819" y="257556"/>
                </a:lnTo>
                <a:lnTo>
                  <a:pt x="464819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ln w="9525">
            <a:solidFill>
              <a:srgbClr val="95C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2053018" y="1296365"/>
            <a:ext cx="45529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latin typeface="Arial"/>
                <a:cs typeface="Arial"/>
              </a:rPr>
              <a:t>119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2039111" y="1734311"/>
            <a:ext cx="645160" cy="257810"/>
          </a:xfrm>
          <a:custGeom>
            <a:avLst/>
            <a:gdLst/>
            <a:ahLst/>
            <a:cxnLst/>
            <a:rect l="l" t="t" r="r" b="b"/>
            <a:pathLst>
              <a:path w="645160" h="257810">
                <a:moveTo>
                  <a:pt x="644575" y="0"/>
                </a:moveTo>
                <a:lnTo>
                  <a:pt x="0" y="0"/>
                </a:lnTo>
                <a:lnTo>
                  <a:pt x="0" y="257556"/>
                </a:lnTo>
                <a:lnTo>
                  <a:pt x="644575" y="257556"/>
                </a:lnTo>
                <a:lnTo>
                  <a:pt x="6445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7" name="object 57" descr=""/>
          <p:cNvGraphicFramePr>
            <a:graphicFrameLocks noGrp="1"/>
          </p:cNvGraphicFramePr>
          <p:nvPr/>
        </p:nvGraphicFramePr>
        <p:xfrm>
          <a:off x="553212" y="1727136"/>
          <a:ext cx="2133600" cy="1677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915"/>
                <a:gridCol w="645160"/>
              </a:tblGrid>
              <a:tr h="2616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Software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240"/>
                        </a:lnSpc>
                        <a:spcBef>
                          <a:spcPts val="720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196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Telecom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72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207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BFSI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207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91440" marR="6794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Electrical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Electronics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26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Semiconductors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  <a:spcBef>
                          <a:spcPts val="710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Others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  <a:spcBef>
                          <a:spcPts val="710"/>
                        </a:spcBef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76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5C4FF"/>
                      </a:solidFill>
                      <a:prstDash val="solid"/>
                    </a:lnL>
                    <a:lnR w="9525">
                      <a:solidFill>
                        <a:srgbClr val="95C4FF"/>
                      </a:solidFill>
                      <a:prstDash val="solid"/>
                    </a:lnR>
                    <a:lnT w="9525">
                      <a:solidFill>
                        <a:srgbClr val="95C4FF"/>
                      </a:solidFill>
                      <a:prstDash val="solid"/>
                    </a:lnT>
                    <a:lnB w="9525">
                      <a:solidFill>
                        <a:srgbClr val="95C4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8" name="object 58" descr=""/>
          <p:cNvGrpSpPr/>
          <p:nvPr/>
        </p:nvGrpSpPr>
        <p:grpSpPr>
          <a:xfrm>
            <a:off x="845629" y="4779073"/>
            <a:ext cx="7652384" cy="1285240"/>
            <a:chOff x="845629" y="4779073"/>
            <a:chExt cx="7652384" cy="1285240"/>
          </a:xfrm>
        </p:grpSpPr>
        <p:sp>
          <p:nvSpPr>
            <p:cNvPr id="59" name="object 59" descr=""/>
            <p:cNvSpPr/>
            <p:nvPr/>
          </p:nvSpPr>
          <p:spPr>
            <a:xfrm>
              <a:off x="850391" y="5276087"/>
              <a:ext cx="1418590" cy="492125"/>
            </a:xfrm>
            <a:custGeom>
              <a:avLst/>
              <a:gdLst/>
              <a:ahLst/>
              <a:cxnLst/>
              <a:rect l="l" t="t" r="r" b="b"/>
              <a:pathLst>
                <a:path w="1418589" h="492125">
                  <a:moveTo>
                    <a:pt x="0" y="491744"/>
                  </a:moveTo>
                  <a:lnTo>
                    <a:pt x="327571" y="491744"/>
                  </a:lnTo>
                </a:path>
                <a:path w="1418589" h="492125">
                  <a:moveTo>
                    <a:pt x="764794" y="491744"/>
                  </a:moveTo>
                  <a:lnTo>
                    <a:pt x="1418463" y="491744"/>
                  </a:lnTo>
                </a:path>
                <a:path w="1418589" h="492125">
                  <a:moveTo>
                    <a:pt x="0" y="246634"/>
                  </a:moveTo>
                  <a:lnTo>
                    <a:pt x="327571" y="246634"/>
                  </a:lnTo>
                </a:path>
                <a:path w="1418589" h="492125">
                  <a:moveTo>
                    <a:pt x="764794" y="246634"/>
                  </a:moveTo>
                  <a:lnTo>
                    <a:pt x="1418463" y="246634"/>
                  </a:lnTo>
                </a:path>
                <a:path w="1418589" h="492125">
                  <a:moveTo>
                    <a:pt x="0" y="0"/>
                  </a:moveTo>
                  <a:lnTo>
                    <a:pt x="327571" y="0"/>
                  </a:lnTo>
                </a:path>
                <a:path w="1418589" h="492125">
                  <a:moveTo>
                    <a:pt x="764794" y="0"/>
                  </a:moveTo>
                  <a:lnTo>
                    <a:pt x="1418463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178051" y="5266943"/>
              <a:ext cx="437515" cy="748030"/>
            </a:xfrm>
            <a:custGeom>
              <a:avLst/>
              <a:gdLst/>
              <a:ahLst/>
              <a:cxnLst/>
              <a:rect l="l" t="t" r="r" b="b"/>
              <a:pathLst>
                <a:path w="437515" h="748029">
                  <a:moveTo>
                    <a:pt x="0" y="747902"/>
                  </a:moveTo>
                  <a:lnTo>
                    <a:pt x="437260" y="747902"/>
                  </a:lnTo>
                  <a:lnTo>
                    <a:pt x="437260" y="0"/>
                  </a:lnTo>
                  <a:lnTo>
                    <a:pt x="0" y="0"/>
                  </a:lnTo>
                  <a:lnTo>
                    <a:pt x="0" y="747902"/>
                  </a:lnTo>
                  <a:close/>
                </a:path>
              </a:pathLst>
            </a:custGeom>
            <a:ln w="9525">
              <a:solidFill>
                <a:srgbClr val="BBD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50391" y="6010560"/>
              <a:ext cx="1423670" cy="0"/>
            </a:xfrm>
            <a:custGeom>
              <a:avLst/>
              <a:gdLst/>
              <a:ahLst/>
              <a:cxnLst/>
              <a:rect l="l" t="t" r="r" b="b"/>
              <a:pathLst>
                <a:path w="1423670" h="0">
                  <a:moveTo>
                    <a:pt x="0" y="0"/>
                  </a:moveTo>
                  <a:lnTo>
                    <a:pt x="1423416" y="0"/>
                  </a:lnTo>
                </a:path>
              </a:pathLst>
            </a:custGeom>
            <a:ln w="317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797808" y="5767831"/>
              <a:ext cx="655320" cy="0"/>
            </a:xfrm>
            <a:custGeom>
              <a:avLst/>
              <a:gdLst/>
              <a:ahLst/>
              <a:cxnLst/>
              <a:rect l="l" t="t" r="r" b="b"/>
              <a:pathLst>
                <a:path w="655320" h="0">
                  <a:moveTo>
                    <a:pt x="0" y="0"/>
                  </a:moveTo>
                  <a:lnTo>
                    <a:pt x="65531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453127" y="5657087"/>
              <a:ext cx="437515" cy="358140"/>
            </a:xfrm>
            <a:custGeom>
              <a:avLst/>
              <a:gdLst/>
              <a:ahLst/>
              <a:cxnLst/>
              <a:rect l="l" t="t" r="r" b="b"/>
              <a:pathLst>
                <a:path w="437514" h="358139">
                  <a:moveTo>
                    <a:pt x="0" y="358140"/>
                  </a:moveTo>
                  <a:lnTo>
                    <a:pt x="437261" y="358140"/>
                  </a:lnTo>
                  <a:lnTo>
                    <a:pt x="437261" y="0"/>
                  </a:lnTo>
                  <a:lnTo>
                    <a:pt x="0" y="0"/>
                  </a:lnTo>
                  <a:lnTo>
                    <a:pt x="0" y="358140"/>
                  </a:lnTo>
                  <a:close/>
                </a:path>
              </a:pathLst>
            </a:custGeom>
            <a:ln w="9524">
              <a:solidFill>
                <a:srgbClr val="BBD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793236" y="6010560"/>
              <a:ext cx="664845" cy="0"/>
            </a:xfrm>
            <a:custGeom>
              <a:avLst/>
              <a:gdLst/>
              <a:ahLst/>
              <a:cxnLst/>
              <a:rect l="l" t="t" r="r" b="b"/>
              <a:pathLst>
                <a:path w="664845" h="0">
                  <a:moveTo>
                    <a:pt x="0" y="0"/>
                  </a:moveTo>
                  <a:lnTo>
                    <a:pt x="664463" y="0"/>
                  </a:lnTo>
                </a:path>
              </a:pathLst>
            </a:custGeom>
            <a:ln w="317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545836" y="5911593"/>
              <a:ext cx="435609" cy="103505"/>
            </a:xfrm>
            <a:custGeom>
              <a:avLst/>
              <a:gdLst/>
              <a:ahLst/>
              <a:cxnLst/>
              <a:rect l="l" t="t" r="r" b="b"/>
              <a:pathLst>
                <a:path w="435610" h="103504">
                  <a:moveTo>
                    <a:pt x="435483" y="0"/>
                  </a:moveTo>
                  <a:lnTo>
                    <a:pt x="0" y="0"/>
                  </a:lnTo>
                  <a:lnTo>
                    <a:pt x="0" y="103126"/>
                  </a:lnTo>
                  <a:lnTo>
                    <a:pt x="435483" y="103126"/>
                  </a:lnTo>
                  <a:lnTo>
                    <a:pt x="435483" y="0"/>
                  </a:lnTo>
                  <a:close/>
                </a:path>
              </a:pathLst>
            </a:custGeom>
            <a:solidFill>
              <a:srgbClr val="5EA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545836" y="5911593"/>
              <a:ext cx="435609" cy="103505"/>
            </a:xfrm>
            <a:custGeom>
              <a:avLst/>
              <a:gdLst/>
              <a:ahLst/>
              <a:cxnLst/>
              <a:rect l="l" t="t" r="r" b="b"/>
              <a:pathLst>
                <a:path w="435610" h="103504">
                  <a:moveTo>
                    <a:pt x="0" y="103126"/>
                  </a:moveTo>
                  <a:lnTo>
                    <a:pt x="435483" y="103126"/>
                  </a:lnTo>
                  <a:lnTo>
                    <a:pt x="435483" y="0"/>
                  </a:lnTo>
                  <a:lnTo>
                    <a:pt x="0" y="0"/>
                  </a:lnTo>
                  <a:lnTo>
                    <a:pt x="0" y="103126"/>
                  </a:lnTo>
                  <a:close/>
                </a:path>
              </a:pathLst>
            </a:custGeom>
            <a:ln w="9525">
              <a:solidFill>
                <a:srgbClr val="BBD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637020" y="5932930"/>
              <a:ext cx="435609" cy="82550"/>
            </a:xfrm>
            <a:custGeom>
              <a:avLst/>
              <a:gdLst/>
              <a:ahLst/>
              <a:cxnLst/>
              <a:rect l="l" t="t" r="r" b="b"/>
              <a:pathLst>
                <a:path w="435609" h="82550">
                  <a:moveTo>
                    <a:pt x="435482" y="0"/>
                  </a:moveTo>
                  <a:lnTo>
                    <a:pt x="0" y="0"/>
                  </a:lnTo>
                  <a:lnTo>
                    <a:pt x="0" y="82043"/>
                  </a:lnTo>
                  <a:lnTo>
                    <a:pt x="435482" y="82043"/>
                  </a:lnTo>
                  <a:lnTo>
                    <a:pt x="435482" y="0"/>
                  </a:lnTo>
                  <a:close/>
                </a:path>
              </a:pathLst>
            </a:custGeom>
            <a:solidFill>
              <a:srgbClr val="5EA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637020" y="5932930"/>
              <a:ext cx="435609" cy="82550"/>
            </a:xfrm>
            <a:custGeom>
              <a:avLst/>
              <a:gdLst/>
              <a:ahLst/>
              <a:cxnLst/>
              <a:rect l="l" t="t" r="r" b="b"/>
              <a:pathLst>
                <a:path w="435609" h="82550">
                  <a:moveTo>
                    <a:pt x="0" y="82043"/>
                  </a:moveTo>
                  <a:lnTo>
                    <a:pt x="435482" y="82043"/>
                  </a:lnTo>
                  <a:lnTo>
                    <a:pt x="435482" y="0"/>
                  </a:lnTo>
                  <a:lnTo>
                    <a:pt x="0" y="0"/>
                  </a:lnTo>
                  <a:lnTo>
                    <a:pt x="0" y="82043"/>
                  </a:lnTo>
                  <a:close/>
                </a:path>
              </a:pathLst>
            </a:custGeom>
            <a:ln w="9525">
              <a:solidFill>
                <a:srgbClr val="BBD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728203" y="5964932"/>
              <a:ext cx="437515" cy="50165"/>
            </a:xfrm>
            <a:custGeom>
              <a:avLst/>
              <a:gdLst/>
              <a:ahLst/>
              <a:cxnLst/>
              <a:rect l="l" t="t" r="r" b="b"/>
              <a:pathLst>
                <a:path w="437515" h="50164">
                  <a:moveTo>
                    <a:pt x="437260" y="0"/>
                  </a:moveTo>
                  <a:lnTo>
                    <a:pt x="0" y="0"/>
                  </a:lnTo>
                  <a:lnTo>
                    <a:pt x="0" y="49787"/>
                  </a:lnTo>
                  <a:lnTo>
                    <a:pt x="437260" y="49787"/>
                  </a:lnTo>
                  <a:lnTo>
                    <a:pt x="437260" y="0"/>
                  </a:lnTo>
                  <a:close/>
                </a:path>
              </a:pathLst>
            </a:custGeom>
            <a:solidFill>
              <a:srgbClr val="5EA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728203" y="5964932"/>
              <a:ext cx="437515" cy="50165"/>
            </a:xfrm>
            <a:custGeom>
              <a:avLst/>
              <a:gdLst/>
              <a:ahLst/>
              <a:cxnLst/>
              <a:rect l="l" t="t" r="r" b="b"/>
              <a:pathLst>
                <a:path w="437515" h="50164">
                  <a:moveTo>
                    <a:pt x="0" y="49787"/>
                  </a:moveTo>
                  <a:lnTo>
                    <a:pt x="437260" y="49787"/>
                  </a:lnTo>
                  <a:lnTo>
                    <a:pt x="437260" y="0"/>
                  </a:lnTo>
                  <a:lnTo>
                    <a:pt x="0" y="0"/>
                  </a:lnTo>
                  <a:lnTo>
                    <a:pt x="0" y="49787"/>
                  </a:lnTo>
                  <a:close/>
                </a:path>
              </a:pathLst>
            </a:custGeom>
            <a:ln w="9524">
              <a:solidFill>
                <a:srgbClr val="BBD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702052" y="6010560"/>
              <a:ext cx="5791200" cy="0"/>
            </a:xfrm>
            <a:custGeom>
              <a:avLst/>
              <a:gdLst/>
              <a:ahLst/>
              <a:cxnLst/>
              <a:rect l="l" t="t" r="r" b="b"/>
              <a:pathLst>
                <a:path w="5791200" h="0">
                  <a:moveTo>
                    <a:pt x="4239768" y="0"/>
                  </a:moveTo>
                  <a:lnTo>
                    <a:pt x="5791200" y="0"/>
                  </a:lnTo>
                </a:path>
                <a:path w="5791200" h="0">
                  <a:moveTo>
                    <a:pt x="0" y="0"/>
                  </a:moveTo>
                  <a:lnTo>
                    <a:pt x="664463" y="0"/>
                  </a:lnTo>
                </a:path>
              </a:pathLst>
            </a:custGeom>
            <a:ln w="317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50391" y="6015323"/>
              <a:ext cx="7642859" cy="0"/>
            </a:xfrm>
            <a:custGeom>
              <a:avLst/>
              <a:gdLst/>
              <a:ahLst/>
              <a:cxnLst/>
              <a:rect l="l" t="t" r="r" b="b"/>
              <a:pathLst>
                <a:path w="7642859" h="0">
                  <a:moveTo>
                    <a:pt x="0" y="0"/>
                  </a:moveTo>
                  <a:lnTo>
                    <a:pt x="7642859" y="0"/>
                  </a:lnTo>
                </a:path>
              </a:pathLst>
            </a:custGeom>
            <a:ln w="317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50391" y="6015227"/>
              <a:ext cx="7642859" cy="44450"/>
            </a:xfrm>
            <a:custGeom>
              <a:avLst/>
              <a:gdLst/>
              <a:ahLst/>
              <a:cxnLst/>
              <a:rect l="l" t="t" r="r" b="b"/>
              <a:pathLst>
                <a:path w="7642859" h="44450">
                  <a:moveTo>
                    <a:pt x="0" y="0"/>
                  </a:moveTo>
                  <a:lnTo>
                    <a:pt x="0" y="43942"/>
                  </a:lnTo>
                </a:path>
                <a:path w="7642859" h="44450">
                  <a:moveTo>
                    <a:pt x="1092708" y="0"/>
                  </a:moveTo>
                  <a:lnTo>
                    <a:pt x="1092708" y="43942"/>
                  </a:lnTo>
                </a:path>
                <a:path w="7642859" h="44450">
                  <a:moveTo>
                    <a:pt x="2183891" y="0"/>
                  </a:moveTo>
                  <a:lnTo>
                    <a:pt x="2183891" y="43942"/>
                  </a:lnTo>
                </a:path>
                <a:path w="7642859" h="44450">
                  <a:moveTo>
                    <a:pt x="3275076" y="0"/>
                  </a:moveTo>
                  <a:lnTo>
                    <a:pt x="3275076" y="43942"/>
                  </a:lnTo>
                </a:path>
                <a:path w="7642859" h="44450">
                  <a:moveTo>
                    <a:pt x="4367784" y="0"/>
                  </a:moveTo>
                  <a:lnTo>
                    <a:pt x="4367784" y="43942"/>
                  </a:lnTo>
                </a:path>
                <a:path w="7642859" h="44450">
                  <a:moveTo>
                    <a:pt x="5458968" y="0"/>
                  </a:moveTo>
                  <a:lnTo>
                    <a:pt x="5458968" y="43942"/>
                  </a:lnTo>
                </a:path>
                <a:path w="7642859" h="44450">
                  <a:moveTo>
                    <a:pt x="6550152" y="0"/>
                  </a:moveTo>
                  <a:lnTo>
                    <a:pt x="6550152" y="43942"/>
                  </a:lnTo>
                </a:path>
                <a:path w="7642859" h="44450">
                  <a:moveTo>
                    <a:pt x="7642859" y="0"/>
                  </a:moveTo>
                  <a:lnTo>
                    <a:pt x="7642859" y="43942"/>
                  </a:lnTo>
                </a:path>
              </a:pathLst>
            </a:custGeom>
            <a:ln w="952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50391" y="4783835"/>
              <a:ext cx="7642859" cy="984885"/>
            </a:xfrm>
            <a:custGeom>
              <a:avLst/>
              <a:gdLst/>
              <a:ahLst/>
              <a:cxnLst/>
              <a:rect l="l" t="t" r="r" b="b"/>
              <a:pathLst>
                <a:path w="7642859" h="984885">
                  <a:moveTo>
                    <a:pt x="6091428" y="984504"/>
                  </a:moveTo>
                  <a:lnTo>
                    <a:pt x="7642606" y="984504"/>
                  </a:lnTo>
                </a:path>
                <a:path w="7642859" h="984885">
                  <a:moveTo>
                    <a:pt x="1856232" y="983995"/>
                  </a:moveTo>
                  <a:lnTo>
                    <a:pt x="2511552" y="983995"/>
                  </a:lnTo>
                </a:path>
                <a:path w="7642859" h="984885">
                  <a:moveTo>
                    <a:pt x="1856232" y="738885"/>
                  </a:moveTo>
                  <a:lnTo>
                    <a:pt x="2511552" y="738885"/>
                  </a:lnTo>
                </a:path>
                <a:path w="7642859" h="984885">
                  <a:moveTo>
                    <a:pt x="1856232" y="492251"/>
                  </a:moveTo>
                  <a:lnTo>
                    <a:pt x="2511552" y="492251"/>
                  </a:lnTo>
                </a:path>
                <a:path w="7642859" h="984885">
                  <a:moveTo>
                    <a:pt x="0" y="246887"/>
                  </a:moveTo>
                  <a:lnTo>
                    <a:pt x="7642859" y="246887"/>
                  </a:lnTo>
                </a:path>
                <a:path w="7642859" h="984885">
                  <a:moveTo>
                    <a:pt x="2947416" y="738885"/>
                  </a:moveTo>
                  <a:lnTo>
                    <a:pt x="7642479" y="738885"/>
                  </a:lnTo>
                </a:path>
                <a:path w="7642859" h="984885">
                  <a:moveTo>
                    <a:pt x="2947416" y="492251"/>
                  </a:moveTo>
                  <a:lnTo>
                    <a:pt x="7642479" y="492251"/>
                  </a:lnTo>
                </a:path>
                <a:path w="7642859" h="984885">
                  <a:moveTo>
                    <a:pt x="0" y="0"/>
                  </a:moveTo>
                  <a:lnTo>
                    <a:pt x="764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1182624" y="5277611"/>
            <a:ext cx="428625" cy="733425"/>
          </a:xfrm>
          <a:prstGeom prst="rect">
            <a:avLst/>
          </a:prstGeom>
          <a:solidFill>
            <a:srgbClr val="5EA6F4"/>
          </a:solidFill>
        </p:spPr>
        <p:txBody>
          <a:bodyPr wrap="square" lIns="0" tIns="3683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290"/>
              </a:spcBef>
            </a:pPr>
            <a:r>
              <a:rPr dirty="0" sz="1100" spc="-25">
                <a:latin typeface="Arial"/>
                <a:cs typeface="Arial"/>
              </a:rPr>
              <a:t>304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2269235" y="5047488"/>
            <a:ext cx="437515" cy="968375"/>
          </a:xfrm>
          <a:prstGeom prst="rect">
            <a:avLst/>
          </a:prstGeom>
          <a:solidFill>
            <a:srgbClr val="5EA6F4"/>
          </a:solidFill>
          <a:ln w="9525">
            <a:solidFill>
              <a:srgbClr val="BBD0FF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380"/>
              </a:spcBef>
            </a:pPr>
            <a:r>
              <a:rPr dirty="0" sz="1100" spc="-25">
                <a:latin typeface="Arial"/>
                <a:cs typeface="Arial"/>
              </a:rPr>
              <a:t>393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361944" y="5166359"/>
            <a:ext cx="435609" cy="848994"/>
          </a:xfrm>
          <a:prstGeom prst="rect">
            <a:avLst/>
          </a:prstGeom>
          <a:solidFill>
            <a:srgbClr val="5EA6F4"/>
          </a:solidFill>
          <a:ln w="9525">
            <a:solidFill>
              <a:srgbClr val="BBD0FF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375"/>
              </a:spcBef>
            </a:pPr>
            <a:r>
              <a:rPr dirty="0" sz="1100" spc="-25">
                <a:latin typeface="Arial"/>
                <a:cs typeface="Arial"/>
              </a:rPr>
              <a:t>345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693028" y="5690181"/>
            <a:ext cx="156210" cy="15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100" spc="-25">
                <a:latin typeface="Arial"/>
                <a:cs typeface="Arial"/>
              </a:rPr>
              <a:t>42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4457700" y="5661659"/>
            <a:ext cx="2484120" cy="349250"/>
          </a:xfrm>
          <a:custGeom>
            <a:avLst/>
            <a:gdLst/>
            <a:ahLst/>
            <a:cxnLst/>
            <a:rect l="l" t="t" r="r" b="b"/>
            <a:pathLst>
              <a:path w="2484120" h="349250">
                <a:moveTo>
                  <a:pt x="2484120" y="0"/>
                </a:moveTo>
                <a:lnTo>
                  <a:pt x="0" y="0"/>
                </a:lnTo>
                <a:lnTo>
                  <a:pt x="0" y="348995"/>
                </a:lnTo>
                <a:lnTo>
                  <a:pt x="2484120" y="348995"/>
                </a:lnTo>
                <a:lnTo>
                  <a:pt x="2484120" y="0"/>
                </a:lnTo>
                <a:close/>
              </a:path>
            </a:pathLst>
          </a:custGeom>
          <a:solidFill>
            <a:srgbClr val="5EA6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4552315" y="5639206"/>
            <a:ext cx="259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145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360289" y="5701690"/>
            <a:ext cx="1809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864856" y="5717235"/>
            <a:ext cx="1809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291844" y="6081471"/>
            <a:ext cx="14986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0-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2348610" y="6081471"/>
            <a:ext cx="1809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6-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25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3405378" y="6081471"/>
            <a:ext cx="2279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11-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25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5589270" y="6081471"/>
            <a:ext cx="3835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21-</a:t>
            </a:r>
            <a:r>
              <a:rPr dirty="0" sz="1100" spc="-35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491732" y="6081471"/>
            <a:ext cx="3835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26-</a:t>
            </a:r>
            <a:r>
              <a:rPr dirty="0" sz="1100" spc="-35"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831328" y="6081471"/>
            <a:ext cx="1809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3094989" y="4181602"/>
            <a:ext cx="275844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Startup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Founder’s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Experience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50" b="1">
                <a:latin typeface="Arial"/>
                <a:cs typeface="Arial"/>
              </a:rPr>
              <a:t>– </a:t>
            </a:r>
            <a:r>
              <a:rPr dirty="0" sz="1300" spc="-10" b="1">
                <a:latin typeface="Arial"/>
                <a:cs typeface="Arial"/>
              </a:rPr>
              <a:t>(2009-2012)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6876288" y="4399788"/>
            <a:ext cx="1835150" cy="475615"/>
            <a:chOff x="6876288" y="4399788"/>
            <a:chExt cx="1835150" cy="475615"/>
          </a:xfrm>
        </p:grpSpPr>
        <p:pic>
          <p:nvPicPr>
            <p:cNvPr id="91" name="object 9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288" y="4399788"/>
              <a:ext cx="1834896" cy="475488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6934200" y="4419600"/>
              <a:ext cx="1719580" cy="358140"/>
            </a:xfrm>
            <a:custGeom>
              <a:avLst/>
              <a:gdLst/>
              <a:ahLst/>
              <a:cxnLst/>
              <a:rect l="l" t="t" r="r" b="b"/>
              <a:pathLst>
                <a:path w="1719579" h="358139">
                  <a:moveTo>
                    <a:pt x="1659254" y="0"/>
                  </a:moveTo>
                  <a:lnTo>
                    <a:pt x="59817" y="0"/>
                  </a:lnTo>
                  <a:lnTo>
                    <a:pt x="36575" y="4699"/>
                  </a:lnTo>
                  <a:lnTo>
                    <a:pt x="17525" y="17525"/>
                  </a:lnTo>
                  <a:lnTo>
                    <a:pt x="4699" y="36449"/>
                  </a:lnTo>
                  <a:lnTo>
                    <a:pt x="0" y="59689"/>
                  </a:lnTo>
                  <a:lnTo>
                    <a:pt x="0" y="298450"/>
                  </a:lnTo>
                  <a:lnTo>
                    <a:pt x="4699" y="321691"/>
                  </a:lnTo>
                  <a:lnTo>
                    <a:pt x="17525" y="340613"/>
                  </a:lnTo>
                  <a:lnTo>
                    <a:pt x="36575" y="353441"/>
                  </a:lnTo>
                  <a:lnTo>
                    <a:pt x="59817" y="358139"/>
                  </a:lnTo>
                  <a:lnTo>
                    <a:pt x="1659254" y="358139"/>
                  </a:lnTo>
                  <a:lnTo>
                    <a:pt x="1682496" y="353441"/>
                  </a:lnTo>
                  <a:lnTo>
                    <a:pt x="1701546" y="340613"/>
                  </a:lnTo>
                  <a:lnTo>
                    <a:pt x="1714373" y="321691"/>
                  </a:lnTo>
                  <a:lnTo>
                    <a:pt x="1719072" y="298450"/>
                  </a:lnTo>
                  <a:lnTo>
                    <a:pt x="1719072" y="59689"/>
                  </a:lnTo>
                  <a:lnTo>
                    <a:pt x="1714373" y="36449"/>
                  </a:lnTo>
                  <a:lnTo>
                    <a:pt x="1701546" y="17525"/>
                  </a:lnTo>
                  <a:lnTo>
                    <a:pt x="1682496" y="4699"/>
                  </a:lnTo>
                  <a:lnTo>
                    <a:pt x="1659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934200" y="4419600"/>
              <a:ext cx="1719580" cy="358140"/>
            </a:xfrm>
            <a:custGeom>
              <a:avLst/>
              <a:gdLst/>
              <a:ahLst/>
              <a:cxnLst/>
              <a:rect l="l" t="t" r="r" b="b"/>
              <a:pathLst>
                <a:path w="1719579" h="358139">
                  <a:moveTo>
                    <a:pt x="0" y="59689"/>
                  </a:moveTo>
                  <a:lnTo>
                    <a:pt x="4699" y="36449"/>
                  </a:lnTo>
                  <a:lnTo>
                    <a:pt x="17525" y="17525"/>
                  </a:lnTo>
                  <a:lnTo>
                    <a:pt x="36575" y="4699"/>
                  </a:lnTo>
                  <a:lnTo>
                    <a:pt x="59817" y="0"/>
                  </a:lnTo>
                  <a:lnTo>
                    <a:pt x="1659254" y="0"/>
                  </a:lnTo>
                  <a:lnTo>
                    <a:pt x="1682496" y="4699"/>
                  </a:lnTo>
                  <a:lnTo>
                    <a:pt x="1701546" y="17525"/>
                  </a:lnTo>
                  <a:lnTo>
                    <a:pt x="1714373" y="36449"/>
                  </a:lnTo>
                  <a:lnTo>
                    <a:pt x="1719072" y="59689"/>
                  </a:lnTo>
                  <a:lnTo>
                    <a:pt x="1719072" y="298450"/>
                  </a:lnTo>
                  <a:lnTo>
                    <a:pt x="1714373" y="321691"/>
                  </a:lnTo>
                  <a:lnTo>
                    <a:pt x="1701546" y="340613"/>
                  </a:lnTo>
                  <a:lnTo>
                    <a:pt x="1682496" y="353441"/>
                  </a:lnTo>
                  <a:lnTo>
                    <a:pt x="1659254" y="358139"/>
                  </a:lnTo>
                  <a:lnTo>
                    <a:pt x="59817" y="358139"/>
                  </a:lnTo>
                  <a:lnTo>
                    <a:pt x="36575" y="353441"/>
                  </a:lnTo>
                  <a:lnTo>
                    <a:pt x="17525" y="340613"/>
                  </a:lnTo>
                  <a:lnTo>
                    <a:pt x="4699" y="321691"/>
                  </a:lnTo>
                  <a:lnTo>
                    <a:pt x="0" y="298450"/>
                  </a:lnTo>
                  <a:lnTo>
                    <a:pt x="0" y="59689"/>
                  </a:lnTo>
                  <a:close/>
                </a:path>
              </a:pathLst>
            </a:custGeom>
            <a:ln w="9525">
              <a:solidFill>
                <a:srgbClr val="2E8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7400035" y="4483354"/>
            <a:ext cx="522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Total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= </a:t>
            </a:r>
            <a:r>
              <a:rPr dirty="0" sz="1200" spc="-20" b="1">
                <a:latin typeface="Arial"/>
                <a:cs typeface="Arial"/>
              </a:rPr>
              <a:t>1282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4288916" y="6032398"/>
            <a:ext cx="772795" cy="62928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95"/>
              </a:spcBef>
            </a:pPr>
            <a:r>
              <a:rPr dirty="0" sz="1100" spc="-10">
                <a:latin typeface="Arial"/>
                <a:cs typeface="Arial"/>
              </a:rPr>
              <a:t>16-</a:t>
            </a:r>
            <a:r>
              <a:rPr dirty="0" sz="1100" spc="-35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395"/>
              </a:spcBef>
            </a:pPr>
            <a:r>
              <a:rPr dirty="0" sz="1100" b="1">
                <a:latin typeface="Arial"/>
                <a:cs typeface="Arial"/>
              </a:rPr>
              <a:t>Years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of </a:t>
            </a:r>
            <a:r>
              <a:rPr dirty="0" sz="1100" spc="-10" b="1">
                <a:latin typeface="Arial"/>
                <a:cs typeface="Arial"/>
              </a:rPr>
              <a:t>Experience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837438" y="4559046"/>
            <a:ext cx="3272154" cy="1804670"/>
          </a:xfrm>
          <a:custGeom>
            <a:avLst/>
            <a:gdLst/>
            <a:ahLst/>
            <a:cxnLst/>
            <a:rect l="l" t="t" r="r" b="b"/>
            <a:pathLst>
              <a:path w="3272154" h="1804670">
                <a:moveTo>
                  <a:pt x="0" y="300608"/>
                </a:moveTo>
                <a:lnTo>
                  <a:pt x="3937" y="251967"/>
                </a:lnTo>
                <a:lnTo>
                  <a:pt x="15328" y="205612"/>
                </a:lnTo>
                <a:lnTo>
                  <a:pt x="33566" y="162559"/>
                </a:lnTo>
                <a:lnTo>
                  <a:pt x="58026" y="123062"/>
                </a:lnTo>
                <a:lnTo>
                  <a:pt x="88087" y="88137"/>
                </a:lnTo>
                <a:lnTo>
                  <a:pt x="123126" y="58038"/>
                </a:lnTo>
                <a:lnTo>
                  <a:pt x="162534" y="33527"/>
                </a:lnTo>
                <a:lnTo>
                  <a:pt x="205676" y="15366"/>
                </a:lnTo>
                <a:lnTo>
                  <a:pt x="251955" y="3936"/>
                </a:lnTo>
                <a:lnTo>
                  <a:pt x="300736" y="0"/>
                </a:lnTo>
                <a:lnTo>
                  <a:pt x="2971291" y="0"/>
                </a:lnTo>
                <a:lnTo>
                  <a:pt x="3020060" y="3936"/>
                </a:lnTo>
                <a:lnTo>
                  <a:pt x="3066288" y="15366"/>
                </a:lnTo>
                <a:lnTo>
                  <a:pt x="3109467" y="33527"/>
                </a:lnTo>
                <a:lnTo>
                  <a:pt x="3148838" y="58038"/>
                </a:lnTo>
                <a:lnTo>
                  <a:pt x="3183890" y="88137"/>
                </a:lnTo>
                <a:lnTo>
                  <a:pt x="3213862" y="123062"/>
                </a:lnTo>
                <a:lnTo>
                  <a:pt x="3238373" y="162559"/>
                </a:lnTo>
                <a:lnTo>
                  <a:pt x="3256661" y="205612"/>
                </a:lnTo>
                <a:lnTo>
                  <a:pt x="3267964" y="251967"/>
                </a:lnTo>
                <a:lnTo>
                  <a:pt x="3271901" y="300608"/>
                </a:lnTo>
                <a:lnTo>
                  <a:pt x="3271901" y="1503514"/>
                </a:lnTo>
                <a:lnTo>
                  <a:pt x="3267964" y="1552295"/>
                </a:lnTo>
                <a:lnTo>
                  <a:pt x="3256661" y="1598561"/>
                </a:lnTo>
                <a:lnTo>
                  <a:pt x="3238373" y="1641703"/>
                </a:lnTo>
                <a:lnTo>
                  <a:pt x="3213862" y="1681111"/>
                </a:lnTo>
                <a:lnTo>
                  <a:pt x="3183890" y="1716151"/>
                </a:lnTo>
                <a:lnTo>
                  <a:pt x="3148838" y="1746199"/>
                </a:lnTo>
                <a:lnTo>
                  <a:pt x="3109467" y="1770659"/>
                </a:lnTo>
                <a:lnTo>
                  <a:pt x="3066288" y="1788896"/>
                </a:lnTo>
                <a:lnTo>
                  <a:pt x="3020060" y="1800288"/>
                </a:lnTo>
                <a:lnTo>
                  <a:pt x="2971291" y="1804225"/>
                </a:lnTo>
                <a:lnTo>
                  <a:pt x="300736" y="1804225"/>
                </a:lnTo>
                <a:lnTo>
                  <a:pt x="251955" y="1800288"/>
                </a:lnTo>
                <a:lnTo>
                  <a:pt x="205676" y="1788896"/>
                </a:lnTo>
                <a:lnTo>
                  <a:pt x="162534" y="1770659"/>
                </a:lnTo>
                <a:lnTo>
                  <a:pt x="123126" y="1746199"/>
                </a:lnTo>
                <a:lnTo>
                  <a:pt x="88087" y="1716151"/>
                </a:lnTo>
                <a:lnTo>
                  <a:pt x="58026" y="1681111"/>
                </a:lnTo>
                <a:lnTo>
                  <a:pt x="33566" y="1641703"/>
                </a:lnTo>
                <a:lnTo>
                  <a:pt x="15328" y="1598561"/>
                </a:lnTo>
                <a:lnTo>
                  <a:pt x="3937" y="1552295"/>
                </a:lnTo>
                <a:lnTo>
                  <a:pt x="0" y="1503514"/>
                </a:lnTo>
                <a:lnTo>
                  <a:pt x="0" y="300608"/>
                </a:lnTo>
                <a:close/>
              </a:path>
            </a:pathLst>
          </a:custGeom>
          <a:ln w="381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1863217" y="4671822"/>
            <a:ext cx="11969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4/5</a:t>
            </a:r>
            <a:r>
              <a:rPr dirty="0" baseline="23809" sz="1575" b="1">
                <a:latin typeface="Arial"/>
                <a:cs typeface="Arial"/>
              </a:rPr>
              <a:t>th</a:t>
            </a:r>
            <a:r>
              <a:rPr dirty="0" baseline="23809" sz="1575" spc="-37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total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4377944" y="4937886"/>
            <a:ext cx="385635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Affinity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Startup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very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high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among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people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4377944" y="5151247"/>
            <a:ext cx="1875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9995" algn="l"/>
              </a:tabLst>
            </a:pPr>
            <a:r>
              <a:rPr dirty="0" sz="1400" spc="-25" b="1">
                <a:solidFill>
                  <a:srgbClr val="FF0000"/>
                </a:solidFill>
                <a:latin typeface="Arial"/>
                <a:cs typeface="Arial"/>
              </a:rPr>
              <a:t>&lt;15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400">
                <a:latin typeface="Arial"/>
                <a:cs typeface="Arial"/>
              </a:rPr>
              <a:t>years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595873" y="5364226"/>
            <a:ext cx="9455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experience!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426959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popular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least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friction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issues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running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into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engaged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often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long)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heavy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occasional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freeloaders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workflow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like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User</a:t>
            </a:r>
            <a:r>
              <a:rPr dirty="0" sz="3600" spc="-15"/>
              <a:t> </a:t>
            </a:r>
            <a:r>
              <a:rPr dirty="0" sz="3600"/>
              <a:t>behaviour</a:t>
            </a:r>
            <a:r>
              <a:rPr dirty="0" sz="3600" spc="-5"/>
              <a:t> </a:t>
            </a:r>
            <a:r>
              <a:rPr dirty="0" sz="3600" spc="-10"/>
              <a:t>analytics</a:t>
            </a:r>
            <a:endParaRPr sz="3600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30736" y="6550025"/>
            <a:ext cx="4513580" cy="49530"/>
            <a:chOff x="4630736" y="6550025"/>
            <a:chExt cx="451358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495800" y="6553200"/>
            <a:ext cx="4648200" cy="46355"/>
            <a:chOff x="4495800" y="6553200"/>
            <a:chExt cx="4648200" cy="46355"/>
          </a:xfrm>
        </p:grpSpPr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0" name="object 10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Sample</a:t>
            </a:r>
            <a:r>
              <a:rPr dirty="0" sz="3600" spc="-10"/>
              <a:t> </a:t>
            </a:r>
            <a:r>
              <a:rPr dirty="0" sz="3600"/>
              <a:t>User</a:t>
            </a:r>
            <a:r>
              <a:rPr dirty="0" sz="3600" spc="-10"/>
              <a:t> journey metrics</a:t>
            </a:r>
            <a:endParaRPr sz="3600"/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548" y="1676400"/>
            <a:ext cx="7822158" cy="396353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81670" y="6063227"/>
            <a:ext cx="3696970" cy="51625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latin typeface="Arial"/>
                <a:cs typeface="Arial"/>
              </a:rPr>
              <a:t>Source: “Product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Analytics </a:t>
            </a:r>
            <a:r>
              <a:rPr dirty="0" sz="1400" spc="-25"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  <a:p>
            <a:pPr marL="776605">
              <a:lnSpc>
                <a:spcPct val="100000"/>
              </a:lnSpc>
              <a:spcBef>
                <a:spcPts val="250"/>
              </a:spcBef>
              <a:tabLst>
                <a:tab pos="3683635" algn="l"/>
              </a:tabLst>
            </a:pPr>
            <a:r>
              <a:rPr dirty="0" sz="1400" spc="-10">
                <a:latin typeface="Arial"/>
                <a:cs typeface="Arial"/>
              </a:rPr>
              <a:t>Dum</a:t>
            </a:r>
            <a:r>
              <a:rPr dirty="0" u="heavy" sz="1400" spc="-10"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mies”</a:t>
            </a:r>
            <a:r>
              <a:rPr dirty="0" u="heavy" sz="1400"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79132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make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these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insights?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popular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least?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friction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issues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running</a:t>
            </a:r>
            <a:r>
              <a:rPr dirty="0" sz="2000" spc="-10">
                <a:latin typeface="Arial"/>
                <a:cs typeface="Arial"/>
              </a:rPr>
              <a:t> into?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engaged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often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long)?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heavy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occasional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freeloaders?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workflow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User</a:t>
            </a:r>
            <a:r>
              <a:rPr dirty="0" sz="3600" spc="-15"/>
              <a:t> </a:t>
            </a:r>
            <a:r>
              <a:rPr dirty="0" sz="3600"/>
              <a:t>behaviour</a:t>
            </a:r>
            <a:r>
              <a:rPr dirty="0" sz="3600" spc="-5"/>
              <a:t> </a:t>
            </a:r>
            <a:r>
              <a:rPr dirty="0" sz="3600" spc="-10"/>
              <a:t>analytics</a:t>
            </a:r>
            <a:endParaRPr sz="3600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8022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behavior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analytics?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</a:t>
            </a:r>
            <a:endParaRPr sz="3600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40157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Dave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McClure’s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AARRR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framework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Business</a:t>
            </a:r>
            <a:r>
              <a:rPr dirty="0" sz="3600" spc="-40"/>
              <a:t> </a:t>
            </a:r>
            <a:r>
              <a:rPr dirty="0" sz="3600" spc="-10"/>
              <a:t>analytics</a:t>
            </a:r>
            <a:endParaRPr sz="3600"/>
          </a:p>
        </p:txBody>
      </p:sp>
      <p:grpSp>
        <p:nvGrpSpPr>
          <p:cNvPr id="13" name="object 13" descr=""/>
          <p:cNvGrpSpPr/>
          <p:nvPr/>
        </p:nvGrpSpPr>
        <p:grpSpPr>
          <a:xfrm>
            <a:off x="1282700" y="1879600"/>
            <a:ext cx="5885815" cy="4579620"/>
            <a:chOff x="1282700" y="1879600"/>
            <a:chExt cx="5885815" cy="457962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700" y="1879600"/>
              <a:ext cx="5878287" cy="457957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073544" y="3076244"/>
              <a:ext cx="1082040" cy="200660"/>
            </a:xfrm>
            <a:custGeom>
              <a:avLst/>
              <a:gdLst/>
              <a:ahLst/>
              <a:cxnLst/>
              <a:rect l="l" t="t" r="r" b="b"/>
              <a:pathLst>
                <a:path w="1082040" h="200660">
                  <a:moveTo>
                    <a:pt x="1081999" y="0"/>
                  </a:moveTo>
                  <a:lnTo>
                    <a:pt x="0" y="200371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979886" y="3208396"/>
              <a:ext cx="136525" cy="125095"/>
            </a:xfrm>
            <a:custGeom>
              <a:avLst/>
              <a:gdLst/>
              <a:ahLst/>
              <a:cxnLst/>
              <a:rect l="l" t="t" r="r" b="b"/>
              <a:pathLst>
                <a:path w="136525" h="125095">
                  <a:moveTo>
                    <a:pt x="136439" y="124876"/>
                  </a:moveTo>
                  <a:lnTo>
                    <a:pt x="113314" y="0"/>
                  </a:lnTo>
                  <a:lnTo>
                    <a:pt x="0" y="85563"/>
                  </a:lnTo>
                  <a:lnTo>
                    <a:pt x="136439" y="1248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073543" y="2237869"/>
              <a:ext cx="1082040" cy="200660"/>
            </a:xfrm>
            <a:custGeom>
              <a:avLst/>
              <a:gdLst/>
              <a:ahLst/>
              <a:cxnLst/>
              <a:rect l="l" t="t" r="r" b="b"/>
              <a:pathLst>
                <a:path w="1082040" h="200660">
                  <a:moveTo>
                    <a:pt x="1081999" y="0"/>
                  </a:moveTo>
                  <a:lnTo>
                    <a:pt x="0" y="200370"/>
                  </a:lnTo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79885" y="2370021"/>
              <a:ext cx="136525" cy="125095"/>
            </a:xfrm>
            <a:custGeom>
              <a:avLst/>
              <a:gdLst/>
              <a:ahLst/>
              <a:cxnLst/>
              <a:rect l="l" t="t" r="r" b="b"/>
              <a:pathLst>
                <a:path w="136525" h="125094">
                  <a:moveTo>
                    <a:pt x="136439" y="124876"/>
                  </a:moveTo>
                  <a:lnTo>
                    <a:pt x="113314" y="0"/>
                  </a:lnTo>
                  <a:lnTo>
                    <a:pt x="0" y="85563"/>
                  </a:lnTo>
                  <a:lnTo>
                    <a:pt x="136439" y="1248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481010" y="2079889"/>
            <a:ext cx="1181735" cy="1062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Visits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800" spc="-10">
                <a:latin typeface="Arial"/>
                <a:cs typeface="Arial"/>
              </a:rPr>
              <a:t>Conversion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31695"/>
            <a:ext cx="7848600" cy="408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Acquisition: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(new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visitors)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website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ads,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Google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search,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61214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Activation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/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Conversion: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percentage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that </a:t>
            </a:r>
            <a:r>
              <a:rPr dirty="0" sz="2000">
                <a:latin typeface="Arial"/>
                <a:cs typeface="Arial"/>
              </a:rPr>
              <a:t>come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website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0">
                <a:latin typeface="Arial"/>
                <a:cs typeface="Arial"/>
              </a:rPr>
              <a:t> customers?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116839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Retention: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percentage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remain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active</a:t>
            </a:r>
            <a:r>
              <a:rPr dirty="0" sz="2000" spc="-20">
                <a:latin typeface="Arial"/>
                <a:cs typeface="Arial"/>
              </a:rPr>
              <a:t> over </a:t>
            </a:r>
            <a:r>
              <a:rPr dirty="0" sz="2000" spc="-10">
                <a:latin typeface="Arial"/>
                <a:cs typeface="Arial"/>
              </a:rPr>
              <a:t>time?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Revenue: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generate?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Referral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refer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0">
                <a:latin typeface="Arial"/>
                <a:cs typeface="Arial"/>
              </a:rPr>
              <a:t> friends?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Dave</a:t>
            </a:r>
            <a:r>
              <a:rPr dirty="0" sz="3600" spc="-40"/>
              <a:t> </a:t>
            </a:r>
            <a:r>
              <a:rPr dirty="0" sz="3600" spc="-10"/>
              <a:t>McClure’s</a:t>
            </a:r>
            <a:r>
              <a:rPr dirty="0" sz="3600" spc="-160"/>
              <a:t> </a:t>
            </a:r>
            <a:r>
              <a:rPr dirty="0" sz="3600" spc="-10"/>
              <a:t>AARRR</a:t>
            </a:r>
            <a:endParaRPr sz="3600"/>
          </a:p>
          <a:p>
            <a:pPr marL="469900">
              <a:lnSpc>
                <a:spcPct val="100000"/>
              </a:lnSpc>
            </a:pPr>
            <a:r>
              <a:rPr dirty="0" sz="3600" spc="-10"/>
              <a:t>framework</a:t>
            </a:r>
            <a:endParaRPr sz="3600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31695"/>
            <a:ext cx="7848600" cy="480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help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us?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Acquisition: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(new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visitors)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website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ads,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Google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search,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61214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Activation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/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Conversion: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percentage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that </a:t>
            </a:r>
            <a:r>
              <a:rPr dirty="0" sz="2000">
                <a:latin typeface="Arial"/>
                <a:cs typeface="Arial"/>
              </a:rPr>
              <a:t>come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website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0">
                <a:latin typeface="Arial"/>
                <a:cs typeface="Arial"/>
              </a:rPr>
              <a:t> customers?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116839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Retention: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percentage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remain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active</a:t>
            </a:r>
            <a:r>
              <a:rPr dirty="0" sz="2000" spc="-20">
                <a:latin typeface="Arial"/>
                <a:cs typeface="Arial"/>
              </a:rPr>
              <a:t> over </a:t>
            </a:r>
            <a:r>
              <a:rPr dirty="0" sz="2000" spc="-10">
                <a:latin typeface="Arial"/>
                <a:cs typeface="Arial"/>
              </a:rPr>
              <a:t>time?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Revenue: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generate?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000" b="1">
                <a:latin typeface="Arial"/>
                <a:cs typeface="Arial"/>
              </a:rPr>
              <a:t>Referral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refer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0">
                <a:latin typeface="Arial"/>
                <a:cs typeface="Arial"/>
              </a:rPr>
              <a:t> friends?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Dave</a:t>
            </a:r>
            <a:r>
              <a:rPr dirty="0" sz="3600" spc="-40"/>
              <a:t> </a:t>
            </a:r>
            <a:r>
              <a:rPr dirty="0" sz="3600" spc="-10"/>
              <a:t>McClure’s</a:t>
            </a:r>
            <a:r>
              <a:rPr dirty="0" sz="3600" spc="-160"/>
              <a:t> </a:t>
            </a:r>
            <a:r>
              <a:rPr dirty="0" sz="3600" spc="-10"/>
              <a:t>AARRR</a:t>
            </a:r>
            <a:endParaRPr sz="3600"/>
          </a:p>
          <a:p>
            <a:pPr marL="469900">
              <a:lnSpc>
                <a:spcPct val="100000"/>
              </a:lnSpc>
            </a:pPr>
            <a:r>
              <a:rPr dirty="0" sz="3600" spc="-10"/>
              <a:t>framework</a:t>
            </a:r>
            <a:endParaRPr sz="3600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775325" cy="5003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metric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try 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first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 </a:t>
            </a:r>
            <a:r>
              <a:rPr dirty="0" sz="2000" spc="-20"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Acquisition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Retention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Revenue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Referral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Recommended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Order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optimization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0">
                <a:latin typeface="Arial"/>
                <a:cs typeface="Arial"/>
              </a:rPr>
              <a:t>Retention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0">
                <a:latin typeface="Arial"/>
                <a:cs typeface="Arial"/>
              </a:rPr>
              <a:t>Acquisition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AutoNum type="arabicPeriod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20"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  <a:p>
            <a:pPr lvl="1"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retain,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implies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lack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value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Order of </a:t>
            </a:r>
            <a:r>
              <a:rPr dirty="0" sz="3600" spc="-10"/>
              <a:t>optimization</a:t>
            </a:r>
            <a:endParaRPr sz="3600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017384" cy="1701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just" marL="356235" indent="-343535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Launched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product,</a:t>
            </a:r>
            <a:endParaRPr sz="2000">
              <a:latin typeface="Arial"/>
              <a:cs typeface="Arial"/>
            </a:endParaRPr>
          </a:p>
          <a:p>
            <a:pPr algn="just" marL="356235" indent="-343535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Wanted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track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percentage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had </a:t>
            </a:r>
            <a:r>
              <a:rPr dirty="0" sz="2000">
                <a:latin typeface="Arial"/>
                <a:cs typeface="Arial"/>
              </a:rPr>
              <a:t>expected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446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25"/>
              <a:t> </a:t>
            </a:r>
            <a:r>
              <a:rPr dirty="0" sz="3600" spc="-10"/>
              <a:t>Intuit</a:t>
            </a:r>
            <a:endParaRPr sz="3600"/>
          </a:p>
          <a:p>
            <a:pPr marL="241300">
              <a:lnSpc>
                <a:spcPct val="100000"/>
              </a:lnSpc>
              <a:spcBef>
                <a:spcPts val="30"/>
              </a:spcBef>
            </a:pP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(Improving </a:t>
            </a:r>
            <a:r>
              <a:rPr dirty="0" sz="2400" spc="-10" b="0">
                <a:solidFill>
                  <a:srgbClr val="000000"/>
                </a:solidFill>
                <a:latin typeface="Arial"/>
                <a:cs typeface="Arial"/>
              </a:rPr>
              <a:t>conversion)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73811" y="6047888"/>
            <a:ext cx="303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Source: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Book: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Lean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Product </a:t>
            </a:r>
            <a:r>
              <a:rPr dirty="0" sz="1400" spc="-10">
                <a:latin typeface="Arial"/>
                <a:cs typeface="Arial"/>
              </a:rPr>
              <a:t>Playbook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99705" cy="378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analysis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improvements: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Sign-up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long.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dropping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points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sign-</a:t>
            </a:r>
            <a:r>
              <a:rPr dirty="0" sz="2000" spc="-25">
                <a:latin typeface="Arial"/>
                <a:cs typeface="Arial"/>
              </a:rPr>
              <a:t>up </a:t>
            </a:r>
            <a:r>
              <a:rPr dirty="0" sz="2000" spc="-10"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  <a:p>
            <a:pPr marL="355600" marR="37846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Conducted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usability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Discovered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several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UX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issues.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Quickly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made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UX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10">
                <a:latin typeface="Arial"/>
                <a:cs typeface="Arial"/>
              </a:rPr>
              <a:t> improvements.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Result: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25"/>
              <a:t> </a:t>
            </a:r>
            <a:r>
              <a:rPr dirty="0" sz="3600" spc="-10"/>
              <a:t>Intuit…</a:t>
            </a:r>
            <a:endParaRPr sz="3600"/>
          </a:p>
        </p:txBody>
      </p:sp>
      <p:sp>
        <p:nvSpPr>
          <p:cNvPr id="13" name="object 13" descr=""/>
          <p:cNvSpPr txBox="1"/>
          <p:nvPr/>
        </p:nvSpPr>
        <p:spPr>
          <a:xfrm>
            <a:off x="673811" y="6047888"/>
            <a:ext cx="303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Source: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Book: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Lean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Product </a:t>
            </a:r>
            <a:r>
              <a:rPr dirty="0" sz="1400" spc="-10">
                <a:latin typeface="Arial"/>
                <a:cs typeface="Arial"/>
              </a:rPr>
              <a:t>Playbook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066"/>
            <a:ext cx="187071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126" y="5508752"/>
            <a:ext cx="2042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3570477"/>
            <a:ext cx="5982970" cy="1695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Measuring</a:t>
            </a:r>
            <a:r>
              <a:rPr dirty="0" sz="3600" spc="-55"/>
              <a:t> </a:t>
            </a:r>
            <a:r>
              <a:rPr dirty="0" sz="3600"/>
              <a:t>retention</a:t>
            </a:r>
            <a:r>
              <a:rPr dirty="0" sz="3600" spc="-40"/>
              <a:t> </a:t>
            </a:r>
            <a:r>
              <a:rPr dirty="0" sz="3600" spc="-20"/>
              <a:t>rate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574800"/>
            <a:ext cx="6574970" cy="43275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3811" y="6047888"/>
            <a:ext cx="303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Source: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Book: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Lean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Product </a:t>
            </a:r>
            <a:r>
              <a:rPr dirty="0" sz="1400" spc="-10">
                <a:latin typeface="Arial"/>
                <a:cs typeface="Arial"/>
              </a:rPr>
              <a:t>Playbook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649209" cy="4578985"/>
            <a:chOff x="0" y="1295400"/>
            <a:chExt cx="7649209" cy="457898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600" y="1295400"/>
              <a:ext cx="6531427" cy="457898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58451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Measuring</a:t>
            </a:r>
            <a:r>
              <a:rPr dirty="0" sz="3600" spc="-20"/>
              <a:t> </a:t>
            </a:r>
            <a:r>
              <a:rPr dirty="0" sz="3600"/>
              <a:t>improvement</a:t>
            </a:r>
            <a:r>
              <a:rPr dirty="0" sz="3600" spc="-20"/>
              <a:t> </a:t>
            </a:r>
            <a:r>
              <a:rPr dirty="0" sz="3600" spc="-25"/>
              <a:t>in </a:t>
            </a:r>
            <a:r>
              <a:rPr dirty="0" sz="3600"/>
              <a:t>retention</a:t>
            </a:r>
            <a:r>
              <a:rPr dirty="0" sz="3600" spc="-55"/>
              <a:t> </a:t>
            </a:r>
            <a:r>
              <a:rPr dirty="0" sz="3600" spc="-20"/>
              <a:t>rate</a:t>
            </a:r>
            <a:endParaRPr sz="3600"/>
          </a:p>
        </p:txBody>
      </p:sp>
      <p:sp>
        <p:nvSpPr>
          <p:cNvPr id="13" name="object 13" descr=""/>
          <p:cNvSpPr txBox="1"/>
          <p:nvPr/>
        </p:nvSpPr>
        <p:spPr>
          <a:xfrm>
            <a:off x="841830" y="5903412"/>
            <a:ext cx="7213600" cy="392430"/>
          </a:xfrm>
          <a:prstGeom prst="rect">
            <a:avLst/>
          </a:prstGeom>
          <a:solidFill>
            <a:srgbClr val="F2DADA"/>
          </a:solidFill>
        </p:spPr>
        <p:txBody>
          <a:bodyPr wrap="square" lIns="0" tIns="63500" rIns="0" bIns="0" rtlCol="0" vert="horz">
            <a:spAutoFit/>
          </a:bodyPr>
          <a:lstStyle/>
          <a:p>
            <a:pPr marL="503555">
              <a:lnSpc>
                <a:spcPct val="100000"/>
              </a:lnSpc>
              <a:spcBef>
                <a:spcPts val="500"/>
              </a:spcBef>
            </a:pPr>
            <a:r>
              <a:rPr dirty="0" sz="1800">
                <a:latin typeface="Arial"/>
                <a:cs typeface="Arial"/>
              </a:rPr>
              <a:t>Retention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rate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cohorts,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product-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66031" y="6269933"/>
            <a:ext cx="965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improved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9354" y="6352687"/>
            <a:ext cx="303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Source: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Book: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Lean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Product </a:t>
            </a:r>
            <a:r>
              <a:rPr dirty="0" sz="1400" spc="-10">
                <a:latin typeface="Arial"/>
                <a:cs typeface="Arial"/>
              </a:rPr>
              <a:t>Playbook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710268" y="1365679"/>
            <a:ext cx="648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Cohorts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451725" cy="2819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Average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user: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ARPU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Example: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Amazon,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Ola,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RazorPay,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Slack,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Zoom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Life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ARPU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Avg.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life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(in </a:t>
            </a:r>
            <a:r>
              <a:rPr dirty="0" sz="2000">
                <a:latin typeface="Arial"/>
                <a:cs typeface="Arial"/>
              </a:rPr>
              <a:t>months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years) *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Gross </a:t>
            </a:r>
            <a:r>
              <a:rPr dirty="0" sz="2000" spc="-10">
                <a:latin typeface="Arial"/>
                <a:cs typeface="Arial"/>
              </a:rPr>
              <a:t>margin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help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us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pricing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product?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Revenue</a:t>
            </a:r>
            <a:r>
              <a:rPr dirty="0" sz="3600" spc="-35"/>
              <a:t> </a:t>
            </a:r>
            <a:r>
              <a:rPr dirty="0" sz="3600"/>
              <a:t>related</a:t>
            </a:r>
            <a:r>
              <a:rPr dirty="0" sz="3600" spc="-35"/>
              <a:t> </a:t>
            </a:r>
            <a:r>
              <a:rPr dirty="0" sz="3600" spc="-10"/>
              <a:t>metrics</a:t>
            </a:r>
            <a:endParaRPr sz="3600"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696200" cy="3886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“How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recommend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friend?”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9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 </a:t>
            </a:r>
            <a:r>
              <a:rPr dirty="0" sz="2000" spc="-10">
                <a:latin typeface="Arial"/>
                <a:cs typeface="Arial"/>
              </a:rPr>
              <a:t>promoters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7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8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 </a:t>
            </a:r>
            <a:r>
              <a:rPr dirty="0" sz="2000" spc="-10">
                <a:latin typeface="Arial"/>
                <a:cs typeface="Arial"/>
              </a:rPr>
              <a:t>passives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0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 6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called </a:t>
            </a:r>
            <a:r>
              <a:rPr dirty="0" sz="2000" spc="-10">
                <a:latin typeface="Arial"/>
                <a:cs typeface="Arial"/>
              </a:rPr>
              <a:t>detractors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NPS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%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promoters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%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detractors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NPS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product-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fit.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Include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survey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open-</a:t>
            </a:r>
            <a:r>
              <a:rPr dirty="0" sz="2000">
                <a:latin typeface="Arial"/>
                <a:cs typeface="Arial"/>
              </a:rPr>
              <a:t>ended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question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asking</a:t>
            </a:r>
            <a:r>
              <a:rPr dirty="0" sz="2000" spc="-10">
                <a:latin typeface="Arial"/>
                <a:cs typeface="Arial"/>
              </a:rPr>
              <a:t> customers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i="1">
                <a:latin typeface="Arial"/>
                <a:cs typeface="Arial"/>
              </a:rPr>
              <a:t>why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gave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score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 </a:t>
            </a:r>
            <a:r>
              <a:rPr dirty="0" sz="2000" spc="-25">
                <a:latin typeface="Arial"/>
                <a:cs typeface="Arial"/>
              </a:rPr>
              <a:t>did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Sentiment</a:t>
            </a:r>
            <a:r>
              <a:rPr dirty="0" sz="3600" spc="-25"/>
              <a:t> </a:t>
            </a:r>
            <a:r>
              <a:rPr dirty="0" sz="3600"/>
              <a:t>analysis:</a:t>
            </a:r>
            <a:r>
              <a:rPr dirty="0" sz="3600" spc="-20"/>
              <a:t> </a:t>
            </a:r>
            <a:r>
              <a:rPr dirty="0" sz="3600" spc="-25"/>
              <a:t>Net </a:t>
            </a:r>
            <a:r>
              <a:rPr dirty="0" sz="3600"/>
              <a:t>Promoter Score </a:t>
            </a:r>
            <a:r>
              <a:rPr dirty="0" sz="3600" spc="-10"/>
              <a:t>(NPS)</a:t>
            </a:r>
            <a:endParaRPr sz="3600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57277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NPS?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117715" cy="317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negative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impact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high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A/B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 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-20"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 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UI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 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recommendation </a:t>
            </a:r>
            <a:r>
              <a:rPr dirty="0" sz="2000" spc="-1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feature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Any </a:t>
            </a:r>
            <a:r>
              <a:rPr dirty="0" sz="2000" spc="-10">
                <a:latin typeface="Arial"/>
                <a:cs typeface="Arial"/>
              </a:rPr>
              <a:t>other?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A/B</a:t>
            </a:r>
            <a:r>
              <a:rPr dirty="0" sz="3600" spc="-15"/>
              <a:t> </a:t>
            </a:r>
            <a:r>
              <a:rPr dirty="0" sz="3600" spc="-10"/>
              <a:t>testing</a:t>
            </a:r>
            <a:endParaRPr sz="3600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39902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Let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landing</a:t>
            </a:r>
            <a:r>
              <a:rPr dirty="0" sz="2000" spc="-10">
                <a:latin typeface="Arial"/>
                <a:cs typeface="Arial"/>
              </a:rPr>
              <a:t> page.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5244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35">
                <a:latin typeface="Arial"/>
                <a:cs typeface="Arial"/>
              </a:rPr>
              <a:t>You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analytics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5 </a:t>
            </a:r>
            <a:r>
              <a:rPr dirty="0" sz="2000">
                <a:latin typeface="Arial"/>
                <a:cs typeface="Arial"/>
              </a:rPr>
              <a:t>percent,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be;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version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page.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Now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%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page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A/B</a:t>
            </a:r>
            <a:r>
              <a:rPr dirty="0" sz="3600" spc="-120"/>
              <a:t> </a:t>
            </a:r>
            <a:r>
              <a:rPr dirty="0" sz="3600" spc="-10"/>
              <a:t>Testing:</a:t>
            </a:r>
            <a:r>
              <a:rPr dirty="0" sz="3600" spc="-120"/>
              <a:t> </a:t>
            </a:r>
            <a:r>
              <a:rPr dirty="0" sz="3600" spc="-10"/>
              <a:t>Example</a:t>
            </a:r>
            <a:endParaRPr sz="3600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38745" cy="378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Let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increased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5%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6%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Is this finding </a:t>
            </a:r>
            <a:r>
              <a:rPr dirty="0" sz="2000" spc="-10">
                <a:latin typeface="Arial"/>
                <a:cs typeface="Arial"/>
              </a:rPr>
              <a:t>reliable?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 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very </a:t>
            </a:r>
            <a:r>
              <a:rPr dirty="0" sz="2000" spc="-10">
                <a:latin typeface="Arial"/>
                <a:cs typeface="Arial"/>
              </a:rPr>
              <a:t>reliable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sample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large,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reliable </a:t>
            </a:r>
            <a:r>
              <a:rPr dirty="0" sz="2000" spc="-10">
                <a:latin typeface="Arial"/>
                <a:cs typeface="Arial"/>
              </a:rPr>
              <a:t>(statistically significant)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61087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tools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formulas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determine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change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not.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</a:t>
            </a:r>
            <a:r>
              <a:rPr dirty="0" sz="3600" spc="-30"/>
              <a:t> </a:t>
            </a:r>
            <a:r>
              <a:rPr dirty="0" sz="3600"/>
              <a:t>of</a:t>
            </a:r>
            <a:r>
              <a:rPr dirty="0" sz="3600" spc="-15"/>
              <a:t> </a:t>
            </a:r>
            <a:r>
              <a:rPr dirty="0" sz="3600" spc="-10"/>
              <a:t>statistical significance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4900" y="5575300"/>
            <a:ext cx="1328058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68565" cy="434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Chief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Officer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Neil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Hunt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“We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A/B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almost everything”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40">
                <a:latin typeface="Arial"/>
                <a:cs typeface="Arial"/>
              </a:rPr>
              <a:t>Test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interface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variations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40">
                <a:latin typeface="Arial"/>
                <a:cs typeface="Arial"/>
              </a:rPr>
              <a:t>Test </a:t>
            </a:r>
            <a:r>
              <a:rPr dirty="0" sz="2000">
                <a:latin typeface="Arial"/>
                <a:cs typeface="Arial"/>
              </a:rPr>
              <a:t>recommendation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algorithms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40">
                <a:latin typeface="Arial"/>
                <a:cs typeface="Arial"/>
              </a:rPr>
              <a:t>Test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button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placements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sizes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 marR="15367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says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realize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most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time,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don't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know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up-front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customers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want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feedback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quickly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us </a:t>
            </a:r>
            <a:r>
              <a:rPr dirty="0" sz="2000">
                <a:latin typeface="Arial"/>
                <a:cs typeface="Arial"/>
              </a:rPr>
              <a:t>straight,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really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focused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at </a:t>
            </a:r>
            <a:r>
              <a:rPr dirty="0" sz="2000">
                <a:latin typeface="Arial"/>
                <a:cs typeface="Arial"/>
              </a:rPr>
              <a:t>optimizing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things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customer experience.”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A/B</a:t>
            </a:r>
            <a:r>
              <a:rPr dirty="0" sz="3600" spc="-95"/>
              <a:t> </a:t>
            </a:r>
            <a:r>
              <a:rPr dirty="0" sz="3600" spc="-10"/>
              <a:t>Testing</a:t>
            </a:r>
            <a:r>
              <a:rPr dirty="0" sz="3600" spc="-85"/>
              <a:t> </a:t>
            </a:r>
            <a:r>
              <a:rPr dirty="0" sz="3600"/>
              <a:t>in</a:t>
            </a:r>
            <a:r>
              <a:rPr dirty="0" sz="3600" spc="-75"/>
              <a:t> </a:t>
            </a:r>
            <a:r>
              <a:rPr dirty="0" sz="3600" spc="-10"/>
              <a:t>Netflix</a:t>
            </a:r>
            <a:endParaRPr sz="3600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65481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purpose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A/B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6488430" cy="267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Evo</a:t>
            </a:r>
            <a:r>
              <a:rPr dirty="0" sz="1800">
                <a:latin typeface="Arial"/>
                <a:cs typeface="Arial"/>
              </a:rPr>
              <a:t>lution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0">
                <a:latin typeface="Arial"/>
                <a:cs typeface="Arial"/>
              </a:rPr>
              <a:t> organizations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Why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fail?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management: Relationship with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company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Lifecycle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adoption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lifecycle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Journey of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companies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 spc="-10">
                <a:latin typeface="Arial"/>
                <a:cs typeface="Arial"/>
              </a:rPr>
              <a:t>Multi-</a:t>
            </a:r>
            <a:r>
              <a:rPr dirty="0" sz="1800">
                <a:latin typeface="Arial"/>
                <a:cs typeface="Arial"/>
              </a:rPr>
              <a:t>faceted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manager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Contents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1"/>
            <a:ext cx="23793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Friendster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Viral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Loop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13626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Case</a:t>
            </a:r>
            <a:r>
              <a:rPr dirty="0" sz="2800" spc="-35"/>
              <a:t> </a:t>
            </a:r>
            <a:r>
              <a:rPr dirty="0" sz="2800"/>
              <a:t>study:</a:t>
            </a:r>
            <a:r>
              <a:rPr dirty="0" sz="2800" spc="-20"/>
              <a:t> </a:t>
            </a:r>
            <a:r>
              <a:rPr dirty="0" sz="2800"/>
              <a:t>Friendster’s</a:t>
            </a:r>
            <a:r>
              <a:rPr dirty="0" sz="2800" spc="-20"/>
              <a:t> </a:t>
            </a:r>
            <a:r>
              <a:rPr dirty="0" sz="2800"/>
              <a:t>viral</a:t>
            </a:r>
            <a:r>
              <a:rPr dirty="0" sz="2800" spc="-20"/>
              <a:t> loop</a:t>
            </a:r>
            <a:endParaRPr sz="2800"/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Improving</a:t>
            </a: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revenue by</a:t>
            </a: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choosing right metrics to </a:t>
            </a:r>
            <a:r>
              <a:rPr dirty="0" sz="1800" spc="-10" b="0">
                <a:solidFill>
                  <a:srgbClr val="000000"/>
                </a:solidFill>
                <a:latin typeface="Arial"/>
                <a:cs typeface="Arial"/>
              </a:rPr>
              <a:t>improve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00" y="2578100"/>
            <a:ext cx="8679540" cy="3367315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21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/>
              <a:t>Friendster</a:t>
            </a:r>
            <a:r>
              <a:rPr dirty="0" spc="-30"/>
              <a:t> </a:t>
            </a:r>
            <a:r>
              <a:rPr dirty="0"/>
              <a:t>Viral</a:t>
            </a:r>
            <a:r>
              <a:rPr dirty="0" spc="-20"/>
              <a:t> </a:t>
            </a:r>
            <a:r>
              <a:rPr dirty="0"/>
              <a:t>Loop</a:t>
            </a:r>
            <a:r>
              <a:rPr dirty="0" spc="-20"/>
              <a:t> </a:t>
            </a:r>
            <a:r>
              <a:rPr dirty="0" spc="-10"/>
              <a:t>Metrics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2451099"/>
            <a:ext cx="8069943" cy="3236684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882005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Percentage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invites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15</a:t>
            </a:r>
            <a:r>
              <a:rPr dirty="0" sz="2000" spc="-10">
                <a:latin typeface="Arial"/>
                <a:cs typeface="Arial"/>
              </a:rPr>
              <a:t> percent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Average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number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invites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sender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2.3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Registration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conversion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85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percent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25" y="3653420"/>
            <a:ext cx="4458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metric should we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try to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improve?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Baseline</a:t>
            </a:r>
            <a:r>
              <a:rPr dirty="0" sz="3600" spc="-40"/>
              <a:t> </a:t>
            </a:r>
            <a:r>
              <a:rPr dirty="0" sz="3600" spc="-10"/>
              <a:t>metrics</a:t>
            </a:r>
            <a:endParaRPr sz="3600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2093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The</a:t>
            </a:r>
            <a:r>
              <a:rPr dirty="0" sz="2800" spc="-5"/>
              <a:t> </a:t>
            </a:r>
            <a:r>
              <a:rPr dirty="0" sz="2800"/>
              <a:t>Upside</a:t>
            </a:r>
            <a:r>
              <a:rPr dirty="0" sz="2800" spc="-10"/>
              <a:t> </a:t>
            </a:r>
            <a:r>
              <a:rPr dirty="0" sz="2800"/>
              <a:t>Potential</a:t>
            </a:r>
            <a:r>
              <a:rPr dirty="0" sz="2800" spc="-5"/>
              <a:t> </a:t>
            </a:r>
            <a:r>
              <a:rPr dirty="0" sz="2800"/>
              <a:t>of</a:t>
            </a:r>
            <a:r>
              <a:rPr dirty="0" sz="2800" spc="-5"/>
              <a:t> </a:t>
            </a:r>
            <a:r>
              <a:rPr dirty="0" sz="2800"/>
              <a:t>a</a:t>
            </a:r>
            <a:r>
              <a:rPr dirty="0" sz="2800" spc="-10"/>
              <a:t> Metric</a:t>
            </a:r>
            <a:endParaRPr sz="2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431800" y="1955800"/>
            <a:ext cx="8099425" cy="3527425"/>
            <a:chOff x="431800" y="1955800"/>
            <a:chExt cx="8099425" cy="352742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1955800"/>
              <a:ext cx="8098970" cy="329474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126513" y="4992007"/>
              <a:ext cx="0" cy="491490"/>
            </a:xfrm>
            <a:custGeom>
              <a:avLst/>
              <a:gdLst/>
              <a:ahLst/>
              <a:cxnLst/>
              <a:rect l="l" t="t" r="r" b="b"/>
              <a:pathLst>
                <a:path w="0" h="491489">
                  <a:moveTo>
                    <a:pt x="0" y="49108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088413" y="493485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102153" y="5593961"/>
            <a:ext cx="2021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dirty="0" sz="1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max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upside</a:t>
            </a:r>
            <a:r>
              <a:rPr dirty="0" sz="1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potential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67625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4572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average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100-</a:t>
            </a:r>
            <a:r>
              <a:rPr dirty="0" sz="2000">
                <a:latin typeface="Arial"/>
                <a:cs typeface="Arial"/>
              </a:rPr>
              <a:t>200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friends.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2.3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100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significant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improvement.</a:t>
            </a:r>
            <a:endParaRPr sz="20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introduced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import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book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Gmail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or </a:t>
            </a:r>
            <a:r>
              <a:rPr dirty="0" sz="2000" spc="-10">
                <a:latin typeface="Arial"/>
                <a:cs typeface="Arial"/>
              </a:rPr>
              <a:t>Yahoo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select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friends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send </a:t>
            </a:r>
            <a:r>
              <a:rPr dirty="0" sz="2000">
                <a:latin typeface="Arial"/>
                <a:cs typeface="Arial"/>
              </a:rPr>
              <a:t>invite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algn="just" marL="356235" indent="-343535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invites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2.3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Action</a:t>
            </a:r>
            <a:r>
              <a:rPr dirty="0" sz="3600" spc="-20"/>
              <a:t> </a:t>
            </a:r>
            <a:r>
              <a:rPr dirty="0" sz="3600"/>
              <a:t>to</a:t>
            </a:r>
            <a:r>
              <a:rPr dirty="0" sz="3600" spc="-15"/>
              <a:t> </a:t>
            </a:r>
            <a:r>
              <a:rPr dirty="0" sz="3600" spc="-10"/>
              <a:t>improve</a:t>
            </a:r>
            <a:endParaRPr sz="3600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00" y="1295400"/>
            <a:ext cx="6596060" cy="52215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Outcome</a:t>
            </a:r>
            <a:endParaRPr sz="3600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0925" y="3688439"/>
            <a:ext cx="52419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4722910"/>
            <a:ext cx="6070600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Ongoing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 marL="3529965">
              <a:lnSpc>
                <a:spcPct val="100000"/>
              </a:lnSpc>
              <a:spcBef>
                <a:spcPts val="236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6381750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enhancements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Situations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triggering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change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Continuous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innovations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(value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enhancement)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Software Product </a:t>
            </a:r>
            <a:r>
              <a:rPr dirty="0" sz="2000" spc="-10">
                <a:latin typeface="Arial"/>
                <a:cs typeface="Arial"/>
              </a:rPr>
              <a:t>Lines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34261" y="3323285"/>
            <a:ext cx="604710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Software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products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scenario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842000" cy="16662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organization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goes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following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stages: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 spc="-10">
                <a:latin typeface="Arial"/>
                <a:cs typeface="Arial"/>
              </a:rPr>
              <a:t>Startup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Growth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stage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 spc="-10">
                <a:latin typeface="Arial"/>
                <a:cs typeface="Arial"/>
              </a:rPr>
              <a:t>Enterprise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2140" y="3949445"/>
            <a:ext cx="5586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characteristics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stage…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Evolution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product organizations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827009" cy="3124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activities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begin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Some </a:t>
            </a:r>
            <a:r>
              <a:rPr dirty="0" sz="2000" spc="-10">
                <a:latin typeface="Arial"/>
                <a:cs typeface="Arial"/>
              </a:rPr>
              <a:t>examples:</a:t>
            </a:r>
            <a:endParaRPr sz="20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Resolving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issues</a:t>
            </a:r>
            <a:endParaRPr sz="20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Improving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UX,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fixes,</a:t>
            </a:r>
            <a:r>
              <a:rPr dirty="0" sz="2000" spc="-10">
                <a:latin typeface="Arial"/>
                <a:cs typeface="Arial"/>
              </a:rPr>
              <a:t> security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2000" spc="-25">
                <a:latin typeface="Arial"/>
                <a:cs typeface="Arial"/>
              </a:rPr>
              <a:t>fix</a:t>
            </a:r>
            <a:endParaRPr sz="20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Keep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relevant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whole</a:t>
            </a:r>
            <a:r>
              <a:rPr dirty="0" sz="2000" spc="-10">
                <a:latin typeface="Arial"/>
                <a:cs typeface="Arial"/>
              </a:rPr>
              <a:t> product</a:t>
            </a:r>
            <a:endParaRPr sz="20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Adapt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technology, competition</a:t>
            </a:r>
            <a:endParaRPr sz="20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Leverage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source,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line,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new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segments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26425" y="1520522"/>
            <a:ext cx="7708900" cy="4378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Quick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effective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service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paramount.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How?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marR="153035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support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non-issue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Support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sufficiently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staffed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knowledgeable</a:t>
            </a:r>
            <a:endParaRPr sz="1800">
              <a:latin typeface="Arial"/>
              <a:cs typeface="Arial"/>
            </a:endParaRPr>
          </a:p>
          <a:p>
            <a:pPr marL="355600" marR="12827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Recruit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degree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empathy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Empower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staff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refunds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genuine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excellence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support</a:t>
            </a:r>
            <a:endParaRPr sz="18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IBM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delivery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flying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engineer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site,</a:t>
            </a:r>
            <a:endParaRPr sz="1800">
              <a:latin typeface="Arial"/>
              <a:cs typeface="Arial"/>
            </a:endParaRPr>
          </a:p>
          <a:p>
            <a:pPr lvl="1" marL="698500" marR="297180" indent="-342900">
              <a:lnSpc>
                <a:spcPct val="100000"/>
              </a:lnSpc>
              <a:spcBef>
                <a:spcPts val="400"/>
              </a:spcBef>
              <a:buSzPct val="111111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Buffer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superior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support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market itself</a:t>
            </a:r>
            <a:endParaRPr sz="1800">
              <a:latin typeface="Arial"/>
              <a:cs typeface="Arial"/>
            </a:endParaRPr>
          </a:p>
          <a:p>
            <a:pPr lvl="1" marL="698500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111111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examples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great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customer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service?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Customer</a:t>
            </a:r>
            <a:r>
              <a:rPr dirty="0" sz="3600" spc="-40"/>
              <a:t> </a:t>
            </a:r>
            <a:r>
              <a:rPr dirty="0" sz="3600" spc="-10"/>
              <a:t>support</a:t>
            </a:r>
            <a:endParaRPr sz="3600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5859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Measuring</a:t>
            </a:r>
            <a:r>
              <a:rPr dirty="0" sz="2000" spc="-30"/>
              <a:t> </a:t>
            </a:r>
            <a:r>
              <a:rPr dirty="0" sz="2000"/>
              <a:t>customer</a:t>
            </a:r>
            <a:r>
              <a:rPr dirty="0" sz="2000" spc="-25"/>
              <a:t> </a:t>
            </a:r>
            <a:r>
              <a:rPr dirty="0" sz="2000"/>
              <a:t>service</a:t>
            </a:r>
            <a:r>
              <a:rPr dirty="0" sz="2000" spc="-25"/>
              <a:t> </a:t>
            </a:r>
            <a:r>
              <a:rPr dirty="0" sz="2000"/>
              <a:t>at</a:t>
            </a:r>
            <a:r>
              <a:rPr dirty="0" sz="2000" spc="-25"/>
              <a:t> </a:t>
            </a:r>
            <a:r>
              <a:rPr dirty="0" sz="2000"/>
              <a:t>Buffer</a:t>
            </a:r>
            <a:r>
              <a:rPr dirty="0" sz="2000" spc="-20"/>
              <a:t> Inc.</a:t>
            </a:r>
            <a:endParaRPr sz="2000"/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951" y="2463800"/>
            <a:ext cx="2221374" cy="156955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23248" y="2078386"/>
            <a:ext cx="1438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Email </a:t>
            </a:r>
            <a:r>
              <a:rPr dirty="0" sz="1400" spc="-10" b="1">
                <a:solidFill>
                  <a:srgbClr val="C00000"/>
                </a:solidFill>
                <a:latin typeface="Arial"/>
                <a:cs typeface="Arial"/>
              </a:rPr>
              <a:t>responses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0263" y="2556154"/>
            <a:ext cx="3491382" cy="237688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562807" y="2244251"/>
            <a:ext cx="1534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C00000"/>
                </a:solidFill>
                <a:latin typeface="Arial"/>
                <a:cs typeface="Arial"/>
              </a:rPr>
              <a:t>Twitter</a:t>
            </a:r>
            <a:r>
              <a:rPr dirty="0" sz="1400" spc="-3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C00000"/>
                </a:solidFill>
                <a:latin typeface="Arial"/>
                <a:cs typeface="Arial"/>
              </a:rPr>
              <a:t>responses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2358" y="4610100"/>
            <a:ext cx="2371805" cy="1627982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545778" y="4065186"/>
            <a:ext cx="13589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Resolution</a:t>
            </a:r>
            <a:r>
              <a:rPr dirty="0" sz="1400" spc="-5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C00000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2725" y="6537518"/>
            <a:ext cx="5597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https://buffer.com/resources/june-</a:t>
            </a:r>
            <a:r>
              <a:rPr dirty="0" sz="1400">
                <a:latin typeface="Arial"/>
                <a:cs typeface="Arial"/>
              </a:rPr>
              <a:t>happiness-report-self-select-</a:t>
            </a:r>
            <a:r>
              <a:rPr dirty="0" sz="1400" spc="-10">
                <a:latin typeface="Arial"/>
                <a:cs typeface="Arial"/>
              </a:rPr>
              <a:t>urgency/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676515" cy="4851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Several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 channels can 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used:</a:t>
            </a:r>
            <a:endParaRPr sz="2000">
              <a:latin typeface="Arial"/>
              <a:cs typeface="Arial"/>
            </a:endParaRPr>
          </a:p>
          <a:p>
            <a:pPr lvl="1" marL="812800" marR="50673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Email,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Twitter,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Facebook,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Phone,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Remote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desktop,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FAQ, </a:t>
            </a:r>
            <a:r>
              <a:rPr dirty="0" sz="2000">
                <a:latin typeface="Arial"/>
                <a:cs typeface="Arial"/>
              </a:rPr>
              <a:t>Ticketing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Bot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channels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support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exist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your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organization?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touch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10">
                <a:latin typeface="Arial"/>
                <a:cs typeface="Arial"/>
              </a:rPr>
              <a:t> touch:</a:t>
            </a:r>
            <a:endParaRPr sz="2000">
              <a:latin typeface="Arial"/>
              <a:cs typeface="Arial"/>
            </a:endParaRPr>
          </a:p>
          <a:p>
            <a:pPr lvl="1" marL="812800" marR="461645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touch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involves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human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interaction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against </a:t>
            </a:r>
            <a:r>
              <a:rPr dirty="0" sz="2000">
                <a:latin typeface="Arial"/>
                <a:cs typeface="Arial"/>
              </a:rPr>
              <a:t>automated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(IVR),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FAQ,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lvl="1" marL="812800" marR="508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Mission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critical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SAP,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Navitaire,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Shopify,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touch</a:t>
            </a:r>
            <a:r>
              <a:rPr dirty="0" sz="2000" spc="-10">
                <a:latin typeface="Arial"/>
                <a:cs typeface="Arial"/>
              </a:rPr>
              <a:t> support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Choose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channel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Wistia: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optimize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support?</a:t>
            </a:r>
            <a:endParaRPr sz="20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latin typeface="Arial"/>
                <a:cs typeface="Arial"/>
              </a:rPr>
              <a:t>StudioPress: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Support </a:t>
            </a:r>
            <a:r>
              <a:rPr dirty="0" sz="3600" spc="-10"/>
              <a:t>channels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5473700"/>
            <a:ext cx="9144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6319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Ensure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concepts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SERVQUAL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Service </a:t>
            </a:r>
            <a:r>
              <a:rPr dirty="0" sz="3600" spc="-10"/>
              <a:t>Quality</a:t>
            </a:r>
            <a:endParaRPr sz="3600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characteristics</a:t>
            </a:r>
            <a:r>
              <a:rPr dirty="0" spc="-25"/>
              <a:t> of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service</a:t>
            </a:r>
            <a:r>
              <a:rPr dirty="0" spc="-15"/>
              <a:t> </a:t>
            </a:r>
            <a:r>
              <a:rPr dirty="0"/>
              <a:t>quality</a:t>
            </a:r>
            <a:r>
              <a:rPr dirty="0" spc="-10"/>
              <a:t> (SERVQUAL)?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910" y="1559902"/>
            <a:ext cx="4583598" cy="422287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93125" y="6133797"/>
            <a:ext cx="7012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quality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characteristic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most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project?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Service </a:t>
            </a:r>
            <a:r>
              <a:rPr dirty="0" sz="3600" spc="-10"/>
              <a:t>Quality</a:t>
            </a:r>
            <a:endParaRPr sz="3600"/>
          </a:p>
        </p:txBody>
      </p:sp>
      <p:sp>
        <p:nvSpPr>
          <p:cNvPr id="12" name="object 12" descr=""/>
          <p:cNvSpPr txBox="1"/>
          <p:nvPr/>
        </p:nvSpPr>
        <p:spPr>
          <a:xfrm>
            <a:off x="383525" y="1845642"/>
            <a:ext cx="7694295" cy="39547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Reliability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firm’s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promised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service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accurately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dependably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Responsiveness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firm’s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willingness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provide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prompt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55600" marR="126364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Assurance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courtesy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employees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ability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inspire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trust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confidence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Empathy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individualized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attention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250">
              <a:latin typeface="Arial"/>
              <a:cs typeface="Arial"/>
            </a:endParaRPr>
          </a:p>
          <a:p>
            <a:pPr marL="355600" marR="431165" indent="-342900">
              <a:lnSpc>
                <a:spcPct val="100000"/>
              </a:lnSpc>
              <a:buClr>
                <a:srgbClr val="101141"/>
              </a:buClr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1800" b="1">
                <a:latin typeface="Arial"/>
                <a:cs typeface="Arial"/>
              </a:rPr>
              <a:t>Tangibles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refers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physical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facilities,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equipment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appearance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of </a:t>
            </a:r>
            <a:r>
              <a:rPr dirty="0" sz="1800" spc="-10">
                <a:latin typeface="Arial"/>
                <a:cs typeface="Arial"/>
              </a:rPr>
              <a:t>personnel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83525" y="1521223"/>
            <a:ext cx="6598284" cy="4498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quality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referring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scenario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described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below: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84455" indent="-72390">
              <a:lnSpc>
                <a:spcPct val="100000"/>
              </a:lnSpc>
              <a:buClr>
                <a:srgbClr val="101141"/>
              </a:buClr>
              <a:buSzPct val="93750"/>
              <a:buChar char="•"/>
              <a:tabLst>
                <a:tab pos="85090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hotel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pleasing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colours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 spc="-10">
                <a:latin typeface="Arial"/>
                <a:cs typeface="Arial"/>
              </a:rPr>
              <a:t>Tangibles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150">
              <a:latin typeface="Arial"/>
              <a:cs typeface="Arial"/>
            </a:endParaRPr>
          </a:p>
          <a:p>
            <a:pPr marL="84455" indent="-72390">
              <a:lnSpc>
                <a:spcPct val="100000"/>
              </a:lnSpc>
              <a:buClr>
                <a:srgbClr val="101141"/>
              </a:buClr>
              <a:buSzPct val="93750"/>
              <a:buChar char="•"/>
              <a:tabLst>
                <a:tab pos="85090" algn="l"/>
              </a:tabLst>
            </a:pP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problem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fixed,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another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appears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 spc="-10">
                <a:latin typeface="Arial"/>
                <a:cs typeface="Arial"/>
              </a:rPr>
              <a:t>Reliability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150">
              <a:latin typeface="Arial"/>
              <a:cs typeface="Arial"/>
            </a:endParaRPr>
          </a:p>
          <a:p>
            <a:pPr marL="84455" indent="-72390">
              <a:lnSpc>
                <a:spcPct val="100000"/>
              </a:lnSpc>
              <a:buClr>
                <a:srgbClr val="101141"/>
              </a:buClr>
              <a:buSzPct val="93750"/>
              <a:buChar char="•"/>
              <a:tabLst>
                <a:tab pos="85090" algn="l"/>
              </a:tabLst>
            </a:pP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network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fails,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fixed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hour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 spc="-10">
                <a:latin typeface="Arial"/>
                <a:cs typeface="Arial"/>
              </a:rPr>
              <a:t>Responsiveness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150">
              <a:latin typeface="Arial"/>
              <a:cs typeface="Arial"/>
            </a:endParaRPr>
          </a:p>
          <a:p>
            <a:pPr marL="84455" indent="-72390">
              <a:lnSpc>
                <a:spcPct val="100000"/>
              </a:lnSpc>
              <a:buClr>
                <a:srgbClr val="101141"/>
              </a:buClr>
              <a:buSzPct val="93750"/>
              <a:buChar char="•"/>
              <a:tabLst>
                <a:tab pos="85090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engineer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clear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doubts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satisfactorily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 spc="-10">
                <a:latin typeface="Arial"/>
                <a:cs typeface="Arial"/>
              </a:rPr>
              <a:t>Assurance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150">
              <a:latin typeface="Arial"/>
              <a:cs typeface="Arial"/>
            </a:endParaRPr>
          </a:p>
          <a:p>
            <a:pPr marL="84455" indent="-72390">
              <a:lnSpc>
                <a:spcPct val="100000"/>
              </a:lnSpc>
              <a:buClr>
                <a:srgbClr val="101141"/>
              </a:buClr>
              <a:buSzPct val="93750"/>
              <a:buChar char="•"/>
              <a:tabLst>
                <a:tab pos="85090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engineer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understands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urgency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extra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mile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help</a:t>
            </a:r>
            <a:endParaRPr sz="16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755650" algn="l"/>
                <a:tab pos="756285" algn="l"/>
              </a:tabLst>
            </a:pPr>
            <a:r>
              <a:rPr dirty="0" sz="1600" spc="-10">
                <a:latin typeface="Arial"/>
                <a:cs typeface="Arial"/>
              </a:rPr>
              <a:t>Empathy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Exercise: </a:t>
            </a:r>
            <a:r>
              <a:rPr dirty="0" sz="3600" spc="-10"/>
              <a:t>SERVQUAL</a:t>
            </a:r>
            <a:endParaRPr sz="3600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99375" cy="408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Improve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Slack: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Integrations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email,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channels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10">
                <a:latin typeface="Arial"/>
                <a:cs typeface="Arial"/>
              </a:rPr>
              <a:t> chats</a:t>
            </a:r>
            <a:endParaRPr sz="2000">
              <a:latin typeface="Arial"/>
              <a:cs typeface="Arial"/>
            </a:endParaRPr>
          </a:p>
          <a:p>
            <a:pPr lvl="1" marL="698500" marR="63881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Postman: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Documenting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APIs,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Mocking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APIs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front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end </a:t>
            </a:r>
            <a:r>
              <a:rPr dirty="0" sz="2000" spc="-10">
                <a:latin typeface="Arial"/>
                <a:cs typeface="Arial"/>
              </a:rPr>
              <a:t>development)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Any </a:t>
            </a:r>
            <a:r>
              <a:rPr dirty="0" sz="2000" spc="-10">
                <a:latin typeface="Arial"/>
                <a:cs typeface="Arial"/>
              </a:rPr>
              <a:t>other?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improvement: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listen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customers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implementing: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Interview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Jim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Lynch, </a:t>
            </a:r>
            <a:r>
              <a:rPr dirty="0" sz="2000">
                <a:latin typeface="Arial"/>
                <a:cs typeface="Arial"/>
              </a:rPr>
              <a:t>Salesforce.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 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 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case </a:t>
            </a:r>
            <a:r>
              <a:rPr dirty="0" sz="2000" spc="-10">
                <a:latin typeface="Arial"/>
                <a:cs typeface="Arial"/>
              </a:rPr>
              <a:t>study?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54641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improvements </a:t>
            </a:r>
            <a:r>
              <a:rPr dirty="0" sz="3600" spc="-50"/>
              <a:t>&amp; </a:t>
            </a:r>
            <a:r>
              <a:rPr dirty="0" sz="3600" spc="-10"/>
              <a:t>enhancements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6400" y="5575300"/>
            <a:ext cx="9144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2529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suggestions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analyzed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your </a:t>
            </a:r>
            <a:r>
              <a:rPr dirty="0" sz="2000" spc="-10">
                <a:latin typeface="Arial"/>
                <a:cs typeface="Arial"/>
              </a:rPr>
              <a:t>organization?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506720" cy="300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rying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achieve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product-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fit,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Limited</a:t>
            </a:r>
            <a:r>
              <a:rPr dirty="0" sz="1800" spc="-10">
                <a:latin typeface="Arial"/>
                <a:cs typeface="Arial"/>
              </a:rPr>
              <a:t> funding,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Learns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quickly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Little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bureaucracy,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fail,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succeed 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good 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discovery,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Risky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rewarding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things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well.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Examples: WhiteHat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Jr,</a:t>
            </a:r>
            <a:r>
              <a:rPr dirty="0" sz="18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Simpl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Startup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stage</a:t>
            </a: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6765290" cy="3937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Minor releases to fix critical </a:t>
            </a:r>
            <a:r>
              <a:rPr dirty="0" sz="2000" spc="-10">
                <a:latin typeface="Arial"/>
                <a:cs typeface="Arial"/>
              </a:rPr>
              <a:t>issues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Major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releases containing new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features &amp; </a:t>
            </a:r>
            <a:r>
              <a:rPr dirty="0" sz="2000" spc="-10">
                <a:latin typeface="Arial"/>
                <a:cs typeface="Arial"/>
              </a:rPr>
              <a:t>enhancements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prioritization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Value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match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Cost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Technical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complexity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dependencies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Urgency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refactoring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release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planning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happen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company?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Release</a:t>
            </a:r>
            <a:r>
              <a:rPr dirty="0" sz="3600" spc="-35"/>
              <a:t> </a:t>
            </a:r>
            <a:r>
              <a:rPr dirty="0" sz="3600" spc="-10"/>
              <a:t>planning</a:t>
            </a:r>
            <a:endParaRPr sz="3600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3618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Word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6.0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01141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01141"/>
              </a:buClr>
              <a:buFont typeface="Arial"/>
              <a:buChar char="•"/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Questions: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did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Microsoft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want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converge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Word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Windows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that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Mac?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did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they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idea?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0"/>
              <a:t> </a:t>
            </a:r>
            <a:r>
              <a:rPr dirty="0" sz="3600"/>
              <a:t>study</a:t>
            </a:r>
            <a:r>
              <a:rPr dirty="0" sz="3600" spc="-15"/>
              <a:t> </a:t>
            </a:r>
            <a:r>
              <a:rPr dirty="0" sz="3600"/>
              <a:t>of</a:t>
            </a:r>
            <a:r>
              <a:rPr dirty="0" sz="3600" spc="-10"/>
              <a:t> product </a:t>
            </a:r>
            <a:r>
              <a:rPr dirty="0" sz="3600"/>
              <a:t>improvement:</a:t>
            </a:r>
            <a:r>
              <a:rPr dirty="0" sz="3600" spc="-35"/>
              <a:t> </a:t>
            </a:r>
            <a:r>
              <a:rPr dirty="0" sz="3600"/>
              <a:t>Word</a:t>
            </a:r>
            <a:r>
              <a:rPr dirty="0" sz="3600" spc="-30"/>
              <a:t> </a:t>
            </a:r>
            <a:r>
              <a:rPr dirty="0" sz="3600" spc="-25"/>
              <a:t>6.0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8900" y="4902200"/>
            <a:ext cx="1462313" cy="1416617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656830" cy="4648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Changing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needs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Amazon Pay-on-</a:t>
            </a:r>
            <a:r>
              <a:rPr dirty="0" sz="2000" spc="-10">
                <a:latin typeface="Arial"/>
                <a:cs typeface="Arial"/>
              </a:rPr>
              <a:t>delivery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Ola SOS </a:t>
            </a:r>
            <a:r>
              <a:rPr dirty="0" sz="2000" spc="-10">
                <a:latin typeface="Arial"/>
                <a:cs typeface="Arial"/>
              </a:rPr>
              <a:t>button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Changing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regulations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SOX,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GST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  <a:tab pos="3654425" algn="l"/>
              </a:tabLst>
            </a:pPr>
            <a:r>
              <a:rPr dirty="0" sz="2000">
                <a:latin typeface="Arial"/>
                <a:cs typeface="Arial"/>
              </a:rPr>
              <a:t>Changing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standards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Word</a:t>
            </a:r>
            <a:r>
              <a:rPr dirty="0" sz="2000">
                <a:latin typeface="Arial"/>
                <a:cs typeface="Arial"/>
              </a:rPr>
              <a:t>	introduced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‘Save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PDF’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Changing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Amazon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moved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monolithic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architecture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Micro-</a:t>
            </a:r>
            <a:r>
              <a:rPr dirty="0" sz="2000" spc="-10"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other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change?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study: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Creative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Cloud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Desktop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Cloud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challenges?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overcome?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Situations </a:t>
            </a:r>
            <a:r>
              <a:rPr dirty="0" sz="3600" spc="-10"/>
              <a:t>triggering </a:t>
            </a:r>
            <a:r>
              <a:rPr dirty="0" sz="3600"/>
              <a:t>Product </a:t>
            </a:r>
            <a:r>
              <a:rPr dirty="0" sz="3600" spc="-10"/>
              <a:t>change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4100" y="5105400"/>
            <a:ext cx="1357086" cy="1314677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0859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challenges did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face in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making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major changes to 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your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30736" y="6550025"/>
            <a:ext cx="4513580" cy="49530"/>
            <a:chOff x="4630736" y="6550025"/>
            <a:chExt cx="451358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495800" y="6553200"/>
            <a:ext cx="4648200" cy="46355"/>
            <a:chOff x="4495800" y="6553200"/>
            <a:chExt cx="4648200" cy="46355"/>
          </a:xfrm>
        </p:grpSpPr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0" name="object 10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12125" y="1519820"/>
            <a:ext cx="7665720" cy="510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continuously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clients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Examples:</a:t>
            </a:r>
            <a:endParaRPr sz="2000">
              <a:latin typeface="Arial"/>
              <a:cs typeface="Arial"/>
            </a:endParaRPr>
          </a:p>
          <a:p>
            <a:pPr lvl="1" marL="698500" marR="12065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Netflix: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order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DVD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rental,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recommendations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feature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choose, video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streaming,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own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productions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AirBnB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Covid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pivot: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Virtual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Jungle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safari,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magic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shows,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street </a:t>
            </a:r>
            <a:r>
              <a:rPr dirty="0" sz="2000" spc="-25">
                <a:latin typeface="Arial"/>
                <a:cs typeface="Arial"/>
              </a:rPr>
              <a:t>art</a:t>
            </a:r>
            <a:endParaRPr sz="2000">
              <a:latin typeface="Arial"/>
              <a:cs typeface="Arial"/>
            </a:endParaRPr>
          </a:p>
          <a:p>
            <a:pPr lvl="1" marL="698500" marR="16764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BigBasket: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Vending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machine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apartment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complex,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Booking </a:t>
            </a:r>
            <a:r>
              <a:rPr dirty="0" sz="2000">
                <a:latin typeface="Arial"/>
                <a:cs typeface="Arial"/>
              </a:rPr>
              <a:t>delivery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slot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Women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safety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Ola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Amazon: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eCom,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Prime,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AWS,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Alexa,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Amazon Go, </a:t>
            </a:r>
            <a:r>
              <a:rPr dirty="0" sz="2000" spc="-5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eBay: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‘Buy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now,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later’,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seller</a:t>
            </a:r>
            <a:r>
              <a:rPr dirty="0" sz="2000" spc="-10">
                <a:latin typeface="Arial"/>
                <a:cs typeface="Arial"/>
              </a:rPr>
              <a:t> negotiations,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Auto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search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every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Paytm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KYC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Other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u="heavy" sz="2000">
                <a:solidFill>
                  <a:srgbClr val="FF0000"/>
                </a:solidFill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xamples</a:t>
            </a:r>
            <a:r>
              <a:rPr dirty="0" u="heavy" sz="2000" spc="-15">
                <a:solidFill>
                  <a:srgbClr val="FF0000"/>
                </a:solidFill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solidFill>
                  <a:srgbClr val="FF0000"/>
                </a:solidFill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of</a:t>
            </a:r>
            <a:r>
              <a:rPr dirty="0" u="heavy" sz="2000" spc="-15">
                <a:solidFill>
                  <a:srgbClr val="FF0000"/>
                </a:solidFill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solidFill>
                  <a:srgbClr val="FF0000"/>
                </a:solidFill>
                <a:uFill>
                  <a:solidFill>
                    <a:srgbClr val="FCB017"/>
                  </a:solidFill>
                </a:uFill>
                <a:latin typeface="Arial"/>
                <a:cs typeface="Arial"/>
              </a:rPr>
              <a:t>continuous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innovation?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2093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Continuous</a:t>
            </a:r>
            <a:r>
              <a:rPr dirty="0" sz="2800" spc="-30"/>
              <a:t> </a:t>
            </a:r>
            <a:r>
              <a:rPr dirty="0" sz="2800"/>
              <a:t>product</a:t>
            </a:r>
            <a:r>
              <a:rPr dirty="0" sz="2800" spc="-20"/>
              <a:t> </a:t>
            </a:r>
            <a:r>
              <a:rPr dirty="0" sz="2800" spc="-10"/>
              <a:t>innovations</a:t>
            </a:r>
            <a:endParaRPr sz="2800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570470" cy="4140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lvl="1" marL="698500" marR="422275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Telelink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inter-</a:t>
            </a:r>
            <a:r>
              <a:rPr dirty="0" sz="2000">
                <a:latin typeface="Arial"/>
                <a:cs typeface="Arial"/>
              </a:rPr>
              <a:t>office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email: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UUCP,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Netware, </a:t>
            </a:r>
            <a:r>
              <a:rPr dirty="0" sz="2000">
                <a:latin typeface="Arial"/>
                <a:cs typeface="Arial"/>
              </a:rPr>
              <a:t>RABMN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(1990s)</a:t>
            </a:r>
            <a:endParaRPr sz="2000">
              <a:latin typeface="Arial"/>
              <a:cs typeface="Arial"/>
            </a:endParaRPr>
          </a:p>
          <a:p>
            <a:pPr lvl="1" marL="698500" marR="508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Rockwell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Collins: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Helicopter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cockpit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multiple </a:t>
            </a:r>
            <a:r>
              <a:rPr dirty="0" sz="2000">
                <a:latin typeface="Arial"/>
                <a:cs typeface="Arial"/>
              </a:rPr>
              <a:t>types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helicopters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SAP: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Manufacturing,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Insurance,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Telecom, </a:t>
            </a:r>
            <a:r>
              <a:rPr dirty="0" sz="2000" spc="-10">
                <a:latin typeface="Arial"/>
                <a:cs typeface="Arial"/>
              </a:rPr>
              <a:t>Retail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Any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other?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lines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features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26225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Achieves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order-of-</a:t>
            </a:r>
            <a:r>
              <a:rPr dirty="0" sz="2000">
                <a:latin typeface="Arial"/>
                <a:cs typeface="Arial"/>
              </a:rPr>
              <a:t>magnitude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improvements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market, </a:t>
            </a:r>
            <a:r>
              <a:rPr dirty="0" sz="2000">
                <a:latin typeface="Arial"/>
                <a:cs typeface="Arial"/>
              </a:rPr>
              <a:t>cost,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productivity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quality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Software Product </a:t>
            </a:r>
            <a:r>
              <a:rPr dirty="0" sz="3600" spc="-10"/>
              <a:t>Lines</a:t>
            </a:r>
            <a:endParaRPr sz="3600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10922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Case</a:t>
            </a:r>
            <a:r>
              <a:rPr dirty="0" sz="2800" spc="-30"/>
              <a:t> </a:t>
            </a:r>
            <a:r>
              <a:rPr dirty="0" sz="2800"/>
              <a:t>study:</a:t>
            </a:r>
            <a:r>
              <a:rPr dirty="0" sz="2800" spc="-20"/>
              <a:t> </a:t>
            </a:r>
            <a:r>
              <a:rPr dirty="0" sz="2800"/>
              <a:t>Saturn</a:t>
            </a:r>
            <a:r>
              <a:rPr dirty="0" sz="2800" spc="-114"/>
              <a:t> </a:t>
            </a:r>
            <a:r>
              <a:rPr dirty="0" sz="2800" spc="-10"/>
              <a:t>Aviation </a:t>
            </a:r>
            <a:r>
              <a:rPr dirty="0" sz="2800"/>
              <a:t>Diagnostics</a:t>
            </a:r>
            <a:r>
              <a:rPr dirty="0" sz="2800" spc="-35"/>
              <a:t> </a:t>
            </a:r>
            <a:r>
              <a:rPr dirty="0" sz="2800"/>
              <a:t>and</a:t>
            </a:r>
            <a:r>
              <a:rPr dirty="0" sz="2800" spc="-35"/>
              <a:t> </a:t>
            </a:r>
            <a:r>
              <a:rPr dirty="0" sz="2800" spc="-10"/>
              <a:t>Maintenance</a:t>
            </a:r>
            <a:endParaRPr sz="2800"/>
          </a:p>
          <a:p>
            <a:pPr marL="241300">
              <a:lnSpc>
                <a:spcPct val="100000"/>
              </a:lnSpc>
              <a:spcBef>
                <a:spcPts val="35"/>
              </a:spcBef>
            </a:pPr>
            <a:r>
              <a:rPr dirty="0" u="sng" sz="14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https://resources.sei.cmu.edu/library/asset-view.cfm?assetid=21312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200" y="1422399"/>
            <a:ext cx="7344227" cy="5392511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733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Case</a:t>
            </a:r>
            <a:r>
              <a:rPr dirty="0" sz="2800" spc="-30"/>
              <a:t> </a:t>
            </a:r>
            <a:r>
              <a:rPr dirty="0" sz="2800"/>
              <a:t>study:</a:t>
            </a:r>
            <a:r>
              <a:rPr dirty="0" sz="2800" spc="-20"/>
              <a:t> </a:t>
            </a:r>
            <a:r>
              <a:rPr dirty="0" sz="2800"/>
              <a:t>Saturn</a:t>
            </a:r>
            <a:r>
              <a:rPr dirty="0" sz="2800" spc="-114"/>
              <a:t> </a:t>
            </a:r>
            <a:r>
              <a:rPr dirty="0" sz="2800" spc="-10"/>
              <a:t>Aviation </a:t>
            </a:r>
            <a:r>
              <a:rPr dirty="0" sz="2800"/>
              <a:t>Diagnostics</a:t>
            </a:r>
            <a:r>
              <a:rPr dirty="0" sz="2800" spc="-35"/>
              <a:t> </a:t>
            </a:r>
            <a:r>
              <a:rPr dirty="0" sz="2800"/>
              <a:t>and</a:t>
            </a:r>
            <a:r>
              <a:rPr dirty="0" sz="2800" spc="-35"/>
              <a:t> </a:t>
            </a:r>
            <a:r>
              <a:rPr dirty="0" sz="2800" spc="-10"/>
              <a:t>Maintenance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1498600"/>
            <a:ext cx="7245576" cy="5195888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295400"/>
            <a:ext cx="7019925" cy="5370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733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Case</a:t>
            </a:r>
            <a:r>
              <a:rPr dirty="0" sz="2800" spc="-30"/>
              <a:t> </a:t>
            </a:r>
            <a:r>
              <a:rPr dirty="0" sz="2800"/>
              <a:t>study:</a:t>
            </a:r>
            <a:r>
              <a:rPr dirty="0" sz="2800" spc="-20"/>
              <a:t> </a:t>
            </a:r>
            <a:r>
              <a:rPr dirty="0" sz="2800"/>
              <a:t>Saturn</a:t>
            </a:r>
            <a:r>
              <a:rPr dirty="0" sz="2800" spc="-114"/>
              <a:t> </a:t>
            </a:r>
            <a:r>
              <a:rPr dirty="0" sz="2800" spc="-10"/>
              <a:t>Aviation </a:t>
            </a:r>
            <a:r>
              <a:rPr dirty="0" sz="2800"/>
              <a:t>Diagnostics</a:t>
            </a:r>
            <a:r>
              <a:rPr dirty="0" sz="2800" spc="-35"/>
              <a:t> </a:t>
            </a:r>
            <a:r>
              <a:rPr dirty="0" sz="2800"/>
              <a:t>and</a:t>
            </a:r>
            <a:r>
              <a:rPr dirty="0" sz="2800" spc="-35"/>
              <a:t> </a:t>
            </a:r>
            <a:r>
              <a:rPr dirty="0" sz="2800" spc="-10"/>
              <a:t>Maintenance</a:t>
            </a:r>
            <a:endParaRPr sz="2800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733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Case</a:t>
            </a:r>
            <a:r>
              <a:rPr dirty="0" sz="2800" spc="-30"/>
              <a:t> </a:t>
            </a:r>
            <a:r>
              <a:rPr dirty="0" sz="2800"/>
              <a:t>study:</a:t>
            </a:r>
            <a:r>
              <a:rPr dirty="0" sz="2800" spc="-20"/>
              <a:t> </a:t>
            </a:r>
            <a:r>
              <a:rPr dirty="0" sz="2800"/>
              <a:t>Saturn</a:t>
            </a:r>
            <a:r>
              <a:rPr dirty="0" sz="2800" spc="-114"/>
              <a:t> </a:t>
            </a:r>
            <a:r>
              <a:rPr dirty="0" sz="2800" spc="-10"/>
              <a:t>Aviation </a:t>
            </a:r>
            <a:r>
              <a:rPr dirty="0" sz="2800"/>
              <a:t>Diagnostics</a:t>
            </a:r>
            <a:r>
              <a:rPr dirty="0" sz="2800" spc="-35"/>
              <a:t> </a:t>
            </a:r>
            <a:r>
              <a:rPr dirty="0" sz="2800"/>
              <a:t>and</a:t>
            </a:r>
            <a:r>
              <a:rPr dirty="0" sz="2800" spc="-35"/>
              <a:t> </a:t>
            </a:r>
            <a:r>
              <a:rPr dirty="0" sz="2800" spc="-10"/>
              <a:t>Maintenance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1422400"/>
            <a:ext cx="7032625" cy="535146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239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006FC0"/>
                </a:solidFill>
              </a:rPr>
              <a:t>Product-</a:t>
            </a:r>
            <a:r>
              <a:rPr dirty="0" sz="2800">
                <a:solidFill>
                  <a:srgbClr val="006FC0"/>
                </a:solidFill>
              </a:rPr>
              <a:t>Market</a:t>
            </a:r>
            <a:r>
              <a:rPr dirty="0" sz="2800" spc="2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fit</a:t>
            </a:r>
            <a:r>
              <a:rPr dirty="0" sz="2800" spc="-10">
                <a:solidFill>
                  <a:srgbClr val="006FC0"/>
                </a:solidFill>
              </a:rPr>
              <a:t> concept</a:t>
            </a:r>
            <a:endParaRPr sz="28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547" y="1787651"/>
            <a:ext cx="6797040" cy="4408932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103109" cy="1397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Architecture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foundation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common</a:t>
            </a:r>
            <a:r>
              <a:rPr dirty="0" sz="2000" spc="-10">
                <a:latin typeface="Arial"/>
                <a:cs typeface="Arial"/>
              </a:rPr>
              <a:t> elements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organization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structure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maintain</a:t>
            </a:r>
            <a:r>
              <a:rPr dirty="0" sz="2000" spc="-10">
                <a:latin typeface="Arial"/>
                <a:cs typeface="Arial"/>
              </a:rPr>
              <a:t> common </a:t>
            </a:r>
            <a:r>
              <a:rPr dirty="0" sz="2000">
                <a:latin typeface="Arial"/>
                <a:cs typeface="Arial"/>
              </a:rPr>
              <a:t>elements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build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specific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Lessons in Product </a:t>
            </a:r>
            <a:r>
              <a:rPr dirty="0" sz="3600" spc="-10"/>
              <a:t>lines</a:t>
            </a:r>
            <a:endParaRPr sz="3600"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2125" y="1519820"/>
            <a:ext cx="75501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challenges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did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face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developing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products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using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product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concept?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sharing…</a:t>
            </a:r>
            <a:endParaRPr sz="3600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712" y="5510832"/>
            <a:ext cx="20478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2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aspects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546725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 team </a:t>
            </a:r>
            <a:r>
              <a:rPr dirty="0" sz="2000" spc="-10">
                <a:latin typeface="Arial"/>
                <a:cs typeface="Arial"/>
              </a:rPr>
              <a:t>roles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Principles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strong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teams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role: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Variations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across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companies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takes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Profile: Jane Manning 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Google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AdWords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2430145" cy="210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Key </a:t>
            </a:r>
            <a:r>
              <a:rPr dirty="0" sz="2000" spc="-10">
                <a:latin typeface="Arial"/>
                <a:cs typeface="Arial"/>
              </a:rPr>
              <a:t>roles: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 </a:t>
            </a:r>
            <a:r>
              <a:rPr dirty="0" sz="2000" spc="-10"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Designer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Engineer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 </a:t>
            </a:r>
            <a:r>
              <a:rPr dirty="0" sz="2000" spc="-10">
                <a:latin typeface="Arial"/>
                <a:cs typeface="Arial"/>
              </a:rPr>
              <a:t>Marketing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16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</a:t>
            </a:r>
            <a:r>
              <a:rPr dirty="0" sz="3600" spc="-105"/>
              <a:t> </a:t>
            </a:r>
            <a:r>
              <a:rPr dirty="0" sz="3600" spc="-20"/>
              <a:t>Team</a:t>
            </a:r>
            <a:r>
              <a:rPr dirty="0" sz="3600" spc="-100"/>
              <a:t> </a:t>
            </a:r>
            <a:r>
              <a:rPr dirty="0" sz="3600" spc="-10"/>
              <a:t>roles</a:t>
            </a:r>
            <a:endParaRPr sz="3600"/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sz="1800" b="0">
                <a:latin typeface="Arial"/>
                <a:cs typeface="Arial"/>
              </a:rPr>
              <a:t>(Book: </a:t>
            </a:r>
            <a:r>
              <a:rPr dirty="0" sz="1800" spc="-10" b="0">
                <a:latin typeface="Arial"/>
                <a:cs typeface="Arial"/>
              </a:rPr>
              <a:t>Inspired)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660640" cy="3733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Overall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in-</a:t>
            </a:r>
            <a:r>
              <a:rPr dirty="0" sz="2000">
                <a:latin typeface="Arial"/>
                <a:cs typeface="Arial"/>
              </a:rPr>
              <a:t>charge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product</a:t>
            </a:r>
            <a:endParaRPr sz="2000">
              <a:latin typeface="Arial"/>
              <a:cs typeface="Arial"/>
            </a:endParaRPr>
          </a:p>
          <a:p>
            <a:pPr marL="355600" marR="858519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Drive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concept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continuous evolution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Work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closely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UX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Engineering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Possesses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Technology </a:t>
            </a:r>
            <a:r>
              <a:rPr dirty="0" sz="2000">
                <a:latin typeface="Arial"/>
                <a:cs typeface="Arial"/>
              </a:rPr>
              <a:t>sophistication: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knowledge,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trends,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lvl="1" marL="698500" marR="12192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Deep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knowledge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issues,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pains,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desires,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how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think,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buy.</a:t>
            </a:r>
            <a:endParaRPr sz="2000">
              <a:latin typeface="Arial"/>
              <a:cs typeface="Arial"/>
            </a:endParaRPr>
          </a:p>
          <a:p>
            <a:pPr lvl="1" marL="698500" marR="508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Market &amp; Industry knowledge: competitors, technology </a:t>
            </a:r>
            <a:r>
              <a:rPr dirty="0" sz="2000" spc="-10">
                <a:latin typeface="Arial"/>
                <a:cs typeface="Arial"/>
              </a:rPr>
              <a:t>trends, </a:t>
            </a:r>
            <a:r>
              <a:rPr dirty="0" sz="2000">
                <a:latin typeface="Arial"/>
                <a:cs typeface="Arial"/>
              </a:rPr>
              <a:t>understanding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social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customers, trade magazines, </a:t>
            </a:r>
            <a:r>
              <a:rPr dirty="0" sz="2000" spc="-10">
                <a:latin typeface="Arial"/>
                <a:cs typeface="Arial"/>
              </a:rPr>
              <a:t>conferences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</a:t>
            </a:r>
            <a:r>
              <a:rPr dirty="0" sz="3600" spc="-10"/>
              <a:t>manager</a:t>
            </a:r>
            <a:endParaRPr sz="3600"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703570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Understands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personas,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journeys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UX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Carry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usability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accessibility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Designer</a:t>
            </a:r>
            <a:endParaRPr sz="3600"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248660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Architect the </a:t>
            </a:r>
            <a:r>
              <a:rPr dirty="0" sz="2000" spc="-10">
                <a:latin typeface="Arial"/>
                <a:cs typeface="Arial"/>
              </a:rPr>
              <a:t>solution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Develop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Proof-of-</a:t>
            </a:r>
            <a:r>
              <a:rPr dirty="0" sz="2000" spc="-10">
                <a:latin typeface="Arial"/>
                <a:cs typeface="Arial"/>
              </a:rPr>
              <a:t>concept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Agile,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DevOps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Carry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A/B</a:t>
            </a:r>
            <a:r>
              <a:rPr dirty="0" sz="2000" spc="-10">
                <a:latin typeface="Arial"/>
                <a:cs typeface="Arial"/>
              </a:rPr>
              <a:t> testing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Engineer</a:t>
            </a:r>
            <a:endParaRPr sz="3600"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170170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Understand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segments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Positioning, messaging, Go-to-market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Measure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impact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campaigns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</a:t>
            </a:r>
            <a:r>
              <a:rPr dirty="0" sz="3600" spc="-10"/>
              <a:t>marketing</a:t>
            </a:r>
            <a:endParaRPr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316470" cy="4306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WhiteHat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Jr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Founded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2018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Offers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coding &amp;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courses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children aged 6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14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years.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Aims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empower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children 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become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creators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BYJU‘s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acquired 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$300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million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Simpl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Started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2016</a:t>
            </a:r>
            <a:endParaRPr sz="1800">
              <a:latin typeface="Arial"/>
              <a:cs typeface="Arial"/>
            </a:endParaRPr>
          </a:p>
          <a:p>
            <a:pPr marL="354965" marR="68580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Online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payment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method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allows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pay </a:t>
            </a:r>
            <a:r>
              <a:rPr dirty="0" sz="1800" spc="-10">
                <a:latin typeface="Arial"/>
                <a:cs typeface="Arial"/>
              </a:rPr>
              <a:t>later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Digitalizing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old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Khata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system 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payment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grocer,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milkman,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Simpl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under-</a:t>
            </a:r>
            <a:r>
              <a:rPr dirty="0" sz="1800">
                <a:latin typeface="Arial"/>
                <a:cs typeface="Arial"/>
              </a:rPr>
              <a:t>writes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payments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USP: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Transparent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financial services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single click</a:t>
            </a:r>
            <a:r>
              <a:rPr dirty="0" sz="1800" spc="-10">
                <a:latin typeface="Arial"/>
                <a:cs typeface="Arial"/>
              </a:rPr>
              <a:t> payment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Startup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stage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examples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0480" y="1967483"/>
            <a:ext cx="1240535" cy="124053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6595" y="4390644"/>
            <a:ext cx="1283207" cy="1284732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752080" cy="3947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76835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Missionaries: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committed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their customers</a:t>
            </a:r>
            <a:endParaRPr sz="1800">
              <a:latin typeface="Arial"/>
              <a:cs typeface="Arial"/>
            </a:endParaRPr>
          </a:p>
          <a:p>
            <a:pPr marL="355600" marR="177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empowered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figure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meet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objectives,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accountable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results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30">
                <a:latin typeface="Arial"/>
                <a:cs typeface="Arial"/>
              </a:rPr>
              <a:t>Team </a:t>
            </a:r>
            <a:r>
              <a:rPr dirty="0" sz="1800">
                <a:latin typeface="Arial"/>
                <a:cs typeface="Arial"/>
              </a:rPr>
              <a:t>size: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Around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8–12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engineers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two</a:t>
            </a:r>
            <a:r>
              <a:rPr dirty="0" sz="1800" i="1">
                <a:latin typeface="Times New Roman"/>
                <a:cs typeface="Times New Roman"/>
              </a:rPr>
              <a:t>‐</a:t>
            </a:r>
            <a:r>
              <a:rPr dirty="0" sz="1800" i="1">
                <a:latin typeface="Arial"/>
                <a:cs typeface="Arial"/>
              </a:rPr>
              <a:t>pizza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rule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True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collaboration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hierarchy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Preferably co-</a:t>
            </a:r>
            <a:r>
              <a:rPr dirty="0" sz="1800" spc="-10">
                <a:latin typeface="Arial"/>
                <a:cs typeface="Arial"/>
              </a:rPr>
              <a:t>located</a:t>
            </a:r>
            <a:endParaRPr sz="1800">
              <a:latin typeface="Arial"/>
              <a:cs typeface="Arial"/>
            </a:endParaRPr>
          </a:p>
          <a:p>
            <a:pPr marL="355600" marR="451484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Scope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defined: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might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at </a:t>
            </a:r>
            <a:r>
              <a:rPr dirty="0" sz="1800">
                <a:latin typeface="Arial"/>
                <a:cs typeface="Arial"/>
              </a:rPr>
              <a:t>eBay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that's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responsible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detecting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preventing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frauds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30">
                <a:latin typeface="Arial"/>
                <a:cs typeface="Arial"/>
              </a:rPr>
              <a:t>Team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duration: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another,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stick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longer</a:t>
            </a:r>
            <a:endParaRPr sz="1800">
              <a:latin typeface="Arial"/>
              <a:cs typeface="Arial"/>
            </a:endParaRPr>
          </a:p>
          <a:p>
            <a:pPr marL="355600" marR="61531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30">
                <a:latin typeface="Arial"/>
                <a:cs typeface="Arial"/>
              </a:rPr>
              <a:t>Team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autonomy: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assigned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fit.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366097"/>
            <a:ext cx="5914390" cy="7004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Principles</a:t>
            </a:r>
            <a:r>
              <a:rPr dirty="0" sz="2800" spc="-10"/>
              <a:t> </a:t>
            </a:r>
            <a:r>
              <a:rPr dirty="0" sz="2800"/>
              <a:t>of</a:t>
            </a:r>
            <a:r>
              <a:rPr dirty="0" sz="2800" spc="-5"/>
              <a:t> </a:t>
            </a:r>
            <a:r>
              <a:rPr dirty="0" sz="2800"/>
              <a:t>strong</a:t>
            </a:r>
            <a:r>
              <a:rPr dirty="0" sz="2800" spc="-10"/>
              <a:t> </a:t>
            </a:r>
            <a:r>
              <a:rPr dirty="0" sz="2800"/>
              <a:t>product</a:t>
            </a:r>
            <a:r>
              <a:rPr dirty="0" sz="2800" spc="-5"/>
              <a:t> </a:t>
            </a:r>
            <a:r>
              <a:rPr dirty="0" sz="2800" spc="-10"/>
              <a:t>teams</a:t>
            </a:r>
            <a:endParaRPr sz="2800"/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 b="0">
                <a:latin typeface="Arial"/>
                <a:cs typeface="Arial"/>
              </a:rPr>
              <a:t>(Book: </a:t>
            </a:r>
            <a:r>
              <a:rPr dirty="0" sz="1600" spc="-10" b="0">
                <a:latin typeface="Arial"/>
                <a:cs typeface="Arial"/>
              </a:rPr>
              <a:t>Inspired)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511101" y="2843980"/>
            <a:ext cx="58140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Case</a:t>
            </a:r>
            <a:r>
              <a:rPr dirty="0" sz="24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study</a:t>
            </a:r>
            <a:r>
              <a:rPr dirty="0" sz="24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–</a:t>
            </a:r>
            <a:r>
              <a:rPr dirty="0" sz="24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Stages</a:t>
            </a:r>
            <a:r>
              <a:rPr dirty="0" sz="24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dirty="0" sz="24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45" b="0">
                <a:solidFill>
                  <a:srgbClr val="000000"/>
                </a:solidFill>
                <a:latin typeface="Arial"/>
                <a:cs typeface="Arial"/>
              </a:rPr>
              <a:t>Team</a:t>
            </a:r>
            <a:r>
              <a:rPr dirty="0" sz="24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0"/>
            <a:ext cx="9138285" cy="6642734"/>
            <a:chOff x="0" y="0"/>
            <a:chExt cx="9138285" cy="6642734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0" y="0"/>
              <a:ext cx="9124981" cy="6642493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31125" y="6499829"/>
            <a:ext cx="7463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Source: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Book: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Project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Managerial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process,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Erik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469020"/>
            <a:ext cx="7963534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solved?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meetings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beginning?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own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</a:t>
            </a:r>
            <a:r>
              <a:rPr dirty="0" sz="2000" spc="-10">
                <a:latin typeface="Arial"/>
                <a:cs typeface="Arial"/>
              </a:rPr>
              <a:t> responsibility?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impact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improvement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achieved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teams?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formation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maturing?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‘Rat</a:t>
            </a:r>
            <a:r>
              <a:rPr dirty="0" sz="3600" spc="-20"/>
              <a:t> </a:t>
            </a:r>
            <a:r>
              <a:rPr dirty="0" sz="3600"/>
              <a:t>Fax’</a:t>
            </a:r>
            <a:r>
              <a:rPr dirty="0" sz="3600" spc="-200"/>
              <a:t> </a:t>
            </a:r>
            <a:r>
              <a:rPr dirty="0" sz="3600"/>
              <a:t>case</a:t>
            </a:r>
            <a:r>
              <a:rPr dirty="0" sz="3600" spc="-10"/>
              <a:t> study</a:t>
            </a:r>
            <a:endParaRPr sz="3600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Different</a:t>
            </a:r>
            <a:r>
              <a:rPr dirty="0" sz="3600" spc="-35"/>
              <a:t> </a:t>
            </a:r>
            <a:r>
              <a:rPr dirty="0" sz="3600"/>
              <a:t>stages</a:t>
            </a:r>
            <a:r>
              <a:rPr dirty="0" sz="3600" spc="-20"/>
              <a:t> </a:t>
            </a:r>
            <a:r>
              <a:rPr dirty="0" sz="3600"/>
              <a:t>of</a:t>
            </a:r>
            <a:r>
              <a:rPr dirty="0" sz="3600" spc="-15"/>
              <a:t> </a:t>
            </a:r>
            <a:r>
              <a:rPr dirty="0" sz="3600"/>
              <a:t>a</a:t>
            </a:r>
            <a:r>
              <a:rPr dirty="0" sz="3600" spc="-20"/>
              <a:t> team</a:t>
            </a:r>
            <a:endParaRPr sz="3600"/>
          </a:p>
        </p:txBody>
      </p:sp>
      <p:pic>
        <p:nvPicPr>
          <p:cNvPr id="26" name="object 2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133600"/>
            <a:ext cx="8839200" cy="3243262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2898124" y="5817885"/>
            <a:ext cx="3214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Created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Psychologist</a:t>
            </a:r>
            <a:r>
              <a:rPr dirty="0" sz="1800" spc="-10">
                <a:latin typeface="Arial"/>
                <a:cs typeface="Arial"/>
              </a:rPr>
              <a:t> Bruce Tuckman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519821"/>
            <a:ext cx="8019415" cy="226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productivity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between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average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turned-on,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high-</a:t>
            </a:r>
            <a:r>
              <a:rPr dirty="0" sz="2000">
                <a:latin typeface="Arial"/>
                <a:cs typeface="Arial"/>
              </a:rPr>
              <a:t>performing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percent,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30 </a:t>
            </a:r>
            <a:r>
              <a:rPr dirty="0" sz="2000">
                <a:latin typeface="Arial"/>
                <a:cs typeface="Arial"/>
              </a:rPr>
              <a:t>percent,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100</a:t>
            </a:r>
            <a:r>
              <a:rPr dirty="0" sz="20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percent,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200</a:t>
            </a:r>
            <a:r>
              <a:rPr dirty="0" sz="20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percent,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even</a:t>
            </a:r>
            <a:r>
              <a:rPr dirty="0" sz="20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500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percent</a:t>
            </a:r>
            <a:r>
              <a:rPr dirty="0" sz="2000">
                <a:latin typeface="Arial"/>
                <a:cs typeface="Arial"/>
              </a:rPr>
              <a:t>!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—</a:t>
            </a:r>
            <a:r>
              <a:rPr dirty="0" sz="2000" spc="-25">
                <a:solidFill>
                  <a:srgbClr val="0070C0"/>
                </a:solidFill>
                <a:latin typeface="Arial"/>
                <a:cs typeface="Arial"/>
              </a:rPr>
              <a:t>Tom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Peters,</a:t>
            </a:r>
            <a:r>
              <a:rPr dirty="0" sz="20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management consultant</a:t>
            </a:r>
            <a:r>
              <a:rPr dirty="0" sz="20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and</a:t>
            </a:r>
            <a:r>
              <a:rPr dirty="0" sz="20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writer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84010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  <a:tab pos="2261235" algn="l"/>
              </a:tabLst>
            </a:pPr>
            <a:r>
              <a:rPr dirty="0" sz="2000">
                <a:latin typeface="Arial"/>
                <a:cs typeface="Arial"/>
              </a:rPr>
              <a:t>An </a:t>
            </a:r>
            <a:r>
              <a:rPr dirty="0" sz="2000" spc="-10">
                <a:latin typeface="Arial"/>
                <a:cs typeface="Arial"/>
              </a:rPr>
              <a:t>organization</a:t>
            </a:r>
            <a:r>
              <a:rPr dirty="0" sz="2000">
                <a:latin typeface="Arial"/>
                <a:cs typeface="Arial"/>
              </a:rPr>
              <a:t>	succeeds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trust</a:t>
            </a:r>
            <a:r>
              <a:rPr dirty="0" sz="20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cooperate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other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Why</a:t>
            </a:r>
            <a:r>
              <a:rPr dirty="0" sz="3600" spc="-10"/>
              <a:t> </a:t>
            </a:r>
            <a:r>
              <a:rPr dirty="0" sz="3600"/>
              <a:t>teaming</a:t>
            </a:r>
            <a:r>
              <a:rPr dirty="0" sz="3600" spc="-10"/>
              <a:t> </a:t>
            </a:r>
            <a:r>
              <a:rPr dirty="0" sz="3600"/>
              <a:t>is</a:t>
            </a:r>
            <a:r>
              <a:rPr dirty="0" sz="3600" spc="-10"/>
              <a:t> important?</a:t>
            </a:r>
            <a:endParaRPr sz="3600"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74913" y="3210994"/>
            <a:ext cx="77235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15"/>
              <a:t> </a:t>
            </a:r>
            <a:r>
              <a:rPr dirty="0" sz="3600"/>
              <a:t>study</a:t>
            </a:r>
            <a:r>
              <a:rPr dirty="0" sz="3600" spc="-10"/>
              <a:t> </a:t>
            </a:r>
            <a:r>
              <a:rPr dirty="0" sz="3600"/>
              <a:t>in</a:t>
            </a:r>
            <a:r>
              <a:rPr dirty="0" sz="3600" spc="-5"/>
              <a:t> </a:t>
            </a:r>
            <a:r>
              <a:rPr dirty="0" sz="3600"/>
              <a:t>building</a:t>
            </a:r>
            <a:r>
              <a:rPr dirty="0" sz="3600" spc="-5"/>
              <a:t> </a:t>
            </a:r>
            <a:r>
              <a:rPr dirty="0" sz="3600"/>
              <a:t>a</a:t>
            </a:r>
            <a:r>
              <a:rPr dirty="0" sz="3600" spc="-10"/>
              <a:t> </a:t>
            </a:r>
            <a:r>
              <a:rPr dirty="0" sz="3600"/>
              <a:t>good</a:t>
            </a:r>
            <a:r>
              <a:rPr dirty="0" sz="3600" spc="-5"/>
              <a:t> </a:t>
            </a:r>
            <a:r>
              <a:rPr dirty="0" sz="3600" spc="-20"/>
              <a:t>team</a:t>
            </a:r>
            <a:endParaRPr sz="3600"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0"/>
            <a:ext cx="8853805" cy="6694805"/>
            <a:chOff x="0" y="0"/>
            <a:chExt cx="8853805" cy="669480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53713" cy="6694714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31125" y="6514345"/>
            <a:ext cx="7463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Source: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Book: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Project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Managerial</a:t>
            </a:r>
            <a:r>
              <a:rPr dirty="0" sz="1800" spc="45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process,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47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Erik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519820"/>
            <a:ext cx="71640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lessons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team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building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learn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2000" spc="-50">
                <a:solidFill>
                  <a:srgbClr val="FF0000"/>
                </a:solidFill>
                <a:latin typeface="Arial"/>
                <a:cs typeface="Arial"/>
              </a:rPr>
              <a:t> Tom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West?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Data</a:t>
            </a:r>
            <a:r>
              <a:rPr dirty="0" sz="3600" spc="-25"/>
              <a:t> </a:t>
            </a:r>
            <a:r>
              <a:rPr dirty="0" sz="3600"/>
              <a:t>General</a:t>
            </a:r>
            <a:r>
              <a:rPr dirty="0" sz="3600" spc="-10"/>
              <a:t> </a:t>
            </a:r>
            <a:r>
              <a:rPr dirty="0" sz="3600"/>
              <a:t>case</a:t>
            </a:r>
            <a:r>
              <a:rPr dirty="0" sz="3600" spc="-15"/>
              <a:t> </a:t>
            </a:r>
            <a:r>
              <a:rPr dirty="0" sz="3600" spc="-10"/>
              <a:t>study</a:t>
            </a:r>
            <a:endParaRPr sz="3600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Creating</a:t>
            </a:r>
            <a:r>
              <a:rPr dirty="0" sz="3600" spc="-20"/>
              <a:t> </a:t>
            </a:r>
            <a:r>
              <a:rPr dirty="0" sz="3600"/>
              <a:t>a</a:t>
            </a:r>
            <a:r>
              <a:rPr dirty="0" sz="3600" spc="-15"/>
              <a:t> </a:t>
            </a:r>
            <a:r>
              <a:rPr dirty="0" sz="3600"/>
              <a:t>good</a:t>
            </a:r>
            <a:r>
              <a:rPr dirty="0" sz="3600" spc="-10"/>
              <a:t> vision</a:t>
            </a:r>
            <a:endParaRPr sz="3600"/>
          </a:p>
        </p:txBody>
      </p:sp>
      <p:pic>
        <p:nvPicPr>
          <p:cNvPr id="26" name="object 2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676400"/>
            <a:ext cx="5105400" cy="4419600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7372350" y="4653113"/>
            <a:ext cx="14103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Vision</a:t>
            </a:r>
            <a:r>
              <a:rPr dirty="0" sz="1800" spc="-6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should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have</a:t>
            </a:r>
            <a:r>
              <a:rPr dirty="0" sz="1800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 higher purpose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766838" y="6047187"/>
            <a:ext cx="411035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Ex.</a:t>
            </a:r>
            <a:r>
              <a:rPr dirty="0" sz="1600" spc="-3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CEO</a:t>
            </a:r>
            <a:r>
              <a:rPr dirty="0" sz="16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16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pharma</a:t>
            </a:r>
            <a:r>
              <a:rPr dirty="0" sz="16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company</a:t>
            </a:r>
            <a:r>
              <a:rPr dirty="0" sz="16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said</a:t>
            </a:r>
            <a:r>
              <a:rPr dirty="0" sz="16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–</a:t>
            </a:r>
            <a:r>
              <a:rPr dirty="0" sz="16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070C0"/>
                </a:solidFill>
                <a:latin typeface="Arial"/>
                <a:cs typeface="Arial"/>
              </a:rPr>
              <a:t>let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404100" y="1245885"/>
            <a:ext cx="111887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Something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that 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aligns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with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strategy </a:t>
            </a:r>
            <a:r>
              <a:rPr dirty="0" sz="1800" spc="-25">
                <a:solidFill>
                  <a:srgbClr val="0070C0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org.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66699" y="5308298"/>
            <a:ext cx="11817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175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Something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that </a:t>
            </a:r>
            <a:r>
              <a:rPr dirty="0" sz="1800" spc="-10">
                <a:solidFill>
                  <a:srgbClr val="0070C0"/>
                </a:solidFill>
                <a:latin typeface="Arial"/>
                <a:cs typeface="Arial"/>
              </a:rPr>
              <a:t>excites </a:t>
            </a: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28599" y="1550685"/>
            <a:ext cx="1295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0" marR="5080" indent="-520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70C0"/>
                </a:solidFill>
                <a:latin typeface="Arial"/>
                <a:cs typeface="Arial"/>
              </a:rPr>
              <a:t>Discuss</a:t>
            </a:r>
            <a:r>
              <a:rPr dirty="0" sz="1800" spc="-3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70C0"/>
                </a:solidFill>
                <a:latin typeface="Arial"/>
                <a:cs typeface="Arial"/>
              </a:rPr>
              <a:t>with </a:t>
            </a:r>
            <a:r>
              <a:rPr dirty="0" sz="1800" spc="-25">
                <a:solidFill>
                  <a:srgbClr val="0070C0"/>
                </a:solidFill>
                <a:latin typeface="Arial"/>
                <a:cs typeface="Arial"/>
              </a:rPr>
              <a:t>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05725" y="6291026"/>
            <a:ext cx="857567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3270">
              <a:lnSpc>
                <a:spcPts val="1600"/>
              </a:lnSpc>
              <a:spcBef>
                <a:spcPts val="100"/>
              </a:spcBef>
            </a:pP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us</a:t>
            </a:r>
            <a:r>
              <a:rPr dirty="0" sz="16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develop</a:t>
            </a:r>
            <a:r>
              <a:rPr dirty="0" sz="16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16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drug</a:t>
            </a:r>
            <a:r>
              <a:rPr dirty="0" sz="16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that</a:t>
            </a:r>
            <a:r>
              <a:rPr dirty="0" sz="16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will</a:t>
            </a:r>
            <a:r>
              <a:rPr dirty="0" sz="16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70C0"/>
                </a:solidFill>
                <a:latin typeface="Arial"/>
                <a:cs typeface="Arial"/>
              </a:rPr>
              <a:t>eradicate</a:t>
            </a:r>
            <a:r>
              <a:rPr dirty="0" sz="16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70C0"/>
                </a:solidFill>
                <a:latin typeface="Arial"/>
                <a:cs typeface="Arial"/>
              </a:rPr>
              <a:t>Malaria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600"/>
              </a:lnSpc>
            </a:pPr>
            <a:r>
              <a:rPr dirty="0" sz="1100">
                <a:latin typeface="Arial"/>
                <a:cs typeface="Arial"/>
              </a:rPr>
              <a:t>Source: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Book: Project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Management –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 Managerial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process,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by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Erik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Lars</a:t>
            </a:r>
            <a:r>
              <a:rPr dirty="0" sz="1100" spc="-545">
                <a:latin typeface="Arial"/>
                <a:cs typeface="Arial"/>
              </a:rPr>
              <a:t>o</a:t>
            </a:r>
            <a:r>
              <a:rPr dirty="0" baseline="-22569" sz="2400" spc="-7">
                <a:solidFill>
                  <a:srgbClr val="0070C0"/>
                </a:solidFill>
                <a:latin typeface="Arial"/>
                <a:cs typeface="Arial"/>
              </a:rPr>
              <a:t>f</a:t>
            </a:r>
            <a:r>
              <a:rPr dirty="0" baseline="-22569" sz="2400" spc="-667">
                <a:solidFill>
                  <a:srgbClr val="0070C0"/>
                </a:solidFill>
                <a:latin typeface="Arial"/>
                <a:cs typeface="Arial"/>
              </a:rPr>
              <a:t>r</a:t>
            </a:r>
            <a:r>
              <a:rPr dirty="0" sz="1100" spc="-180">
                <a:latin typeface="Arial"/>
                <a:cs typeface="Arial"/>
              </a:rPr>
              <a:t>n</a:t>
            </a:r>
            <a:r>
              <a:rPr dirty="0" baseline="-22569" sz="2400" spc="-7">
                <a:solidFill>
                  <a:srgbClr val="0070C0"/>
                </a:solidFill>
                <a:latin typeface="Arial"/>
                <a:cs typeface="Arial"/>
              </a:rPr>
              <a:t>om</a:t>
            </a:r>
            <a:r>
              <a:rPr dirty="0" baseline="-22569" sz="2400" spc="-13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baseline="-22569" sz="2400">
                <a:solidFill>
                  <a:srgbClr val="0070C0"/>
                </a:solidFill>
                <a:latin typeface="Arial"/>
                <a:cs typeface="Arial"/>
              </a:rPr>
              <a:t>Africa.</a:t>
            </a:r>
            <a:r>
              <a:rPr dirty="0" baseline="-22569" sz="2400" spc="-52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baseline="-22569" sz="2400">
                <a:solidFill>
                  <a:srgbClr val="0070C0"/>
                </a:solidFill>
                <a:latin typeface="Arial"/>
                <a:cs typeface="Arial"/>
              </a:rPr>
              <a:t>This inspired</a:t>
            </a:r>
            <a:r>
              <a:rPr dirty="0" baseline="-22569" sz="24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baseline="-22569" sz="2400">
                <a:solidFill>
                  <a:srgbClr val="0070C0"/>
                </a:solidFill>
                <a:latin typeface="Arial"/>
                <a:cs typeface="Arial"/>
              </a:rPr>
              <a:t>the</a:t>
            </a:r>
            <a:r>
              <a:rPr dirty="0" baseline="-22569" sz="2400" spc="-7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baseline="-22569" sz="2400">
                <a:solidFill>
                  <a:srgbClr val="0070C0"/>
                </a:solidFill>
                <a:latin typeface="Arial"/>
                <a:cs typeface="Arial"/>
              </a:rPr>
              <a:t>whole</a:t>
            </a:r>
            <a:r>
              <a:rPr dirty="0" baseline="-22569" sz="2400" spc="-7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baseline="-22569" sz="2400" spc="-37">
                <a:solidFill>
                  <a:srgbClr val="0070C0"/>
                </a:solidFill>
                <a:latin typeface="Arial"/>
                <a:cs typeface="Arial"/>
              </a:rPr>
              <a:t>org</a:t>
            </a:r>
            <a:endParaRPr baseline="-22569"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71740" cy="2891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Sca</a:t>
            </a:r>
            <a:r>
              <a:rPr dirty="0" sz="1800">
                <a:latin typeface="Arial"/>
                <a:cs typeface="Arial"/>
              </a:rPr>
              <a:t>le up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Replicate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earlier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adjacent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services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– </a:t>
            </a:r>
            <a:r>
              <a:rPr dirty="0" sz="1800">
                <a:latin typeface="Arial"/>
                <a:cs typeface="Arial"/>
              </a:rPr>
              <a:t>MakeMyTrip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flight,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train,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hotel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infrastructure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stretched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(Netflix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growth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stage)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technical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debt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(Amazon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monolithic to</a:t>
            </a:r>
            <a:r>
              <a:rPr dirty="0" sz="1800" spc="-10">
                <a:latin typeface="Arial"/>
                <a:cs typeface="Arial"/>
              </a:rPr>
              <a:t> microservices)</a:t>
            </a:r>
            <a:endParaRPr sz="1800">
              <a:latin typeface="Arial"/>
              <a:cs typeface="Arial"/>
            </a:endParaRPr>
          </a:p>
          <a:p>
            <a:pPr marL="354965" marR="78295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  <a:tab pos="3065780" algn="l"/>
              </a:tabLst>
            </a:pPr>
            <a:r>
              <a:rPr dirty="0" sz="1800">
                <a:latin typeface="Arial"/>
                <a:cs typeface="Arial"/>
              </a:rPr>
              <a:t>Goes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 IPO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 gets </a:t>
            </a:r>
            <a:r>
              <a:rPr dirty="0" sz="1800" spc="-20">
                <a:latin typeface="Arial"/>
                <a:cs typeface="Arial"/>
              </a:rPr>
              <a:t>sold</a:t>
            </a:r>
            <a:r>
              <a:rPr dirty="0" sz="1800">
                <a:latin typeface="Arial"/>
                <a:cs typeface="Arial"/>
              </a:rPr>
              <a:t>	(MakeMyTrip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IPO,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WhatsApp sold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 spc="-10">
                <a:latin typeface="Arial"/>
                <a:cs typeface="Arial"/>
              </a:rPr>
              <a:t>Facebook)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Examples:</a:t>
            </a:r>
            <a:r>
              <a:rPr dirty="0" sz="1800" spc="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Bounce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(2016),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Postman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(2014),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KissFlow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(2013).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Growth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stage</a:t>
            </a: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519820"/>
            <a:ext cx="78924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Design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vision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goal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product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project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will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truly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inspire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entire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team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Exercise:</a:t>
            </a:r>
            <a:r>
              <a:rPr dirty="0" sz="3600" spc="-25"/>
              <a:t> </a:t>
            </a:r>
            <a:r>
              <a:rPr dirty="0" sz="3600"/>
              <a:t>Defining</a:t>
            </a:r>
            <a:r>
              <a:rPr dirty="0" sz="3600" spc="-15"/>
              <a:t> </a:t>
            </a:r>
            <a:r>
              <a:rPr dirty="0" sz="3600"/>
              <a:t>a</a:t>
            </a:r>
            <a:r>
              <a:rPr dirty="0" sz="3600" spc="-15"/>
              <a:t> </a:t>
            </a:r>
            <a:r>
              <a:rPr dirty="0" sz="3600" spc="-10"/>
              <a:t>vision</a:t>
            </a:r>
            <a:endParaRPr sz="3600"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346354"/>
            <a:ext cx="7796530" cy="4770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42595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Good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teams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have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1800" spc="-1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compelling</a:t>
            </a:r>
            <a:r>
              <a:rPr dirty="0" sz="1800" spc="-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product</a:t>
            </a:r>
            <a:r>
              <a:rPr dirty="0" sz="1800" spc="-1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vision</a:t>
            </a:r>
            <a:r>
              <a:rPr dirty="0" sz="1800" spc="-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that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they</a:t>
            </a:r>
            <a:r>
              <a:rPr dirty="0" sz="1800" spc="-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pursue</a:t>
            </a:r>
            <a:r>
              <a:rPr dirty="0" sz="1800" spc="-1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with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50" i="1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1800" spc="-5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missionary</a:t>
            </a:r>
            <a:r>
              <a:rPr dirty="0" sz="1800" i="1">
                <a:solidFill>
                  <a:srgbClr val="0070C0"/>
                </a:solidFill>
                <a:latin typeface="Times New Roman"/>
                <a:cs typeface="Times New Roman"/>
              </a:rPr>
              <a:t>‐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like</a:t>
            </a:r>
            <a:r>
              <a:rPr dirty="0" sz="1800" spc="-3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passion.</a:t>
            </a:r>
            <a:r>
              <a:rPr dirty="0" sz="1800" spc="-2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Bad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teams</a:t>
            </a:r>
            <a:r>
              <a:rPr dirty="0" sz="1800" spc="-1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70C0"/>
                </a:solidFill>
                <a:latin typeface="Arial"/>
                <a:cs typeface="Arial"/>
              </a:rPr>
              <a:t>are</a:t>
            </a:r>
            <a:r>
              <a:rPr dirty="0" sz="1800" spc="-15" i="1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0070C0"/>
                </a:solidFill>
                <a:latin typeface="Arial"/>
                <a:cs typeface="Arial"/>
              </a:rPr>
              <a:t>mercenaries.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inspiration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observing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customers'</a:t>
            </a:r>
            <a:r>
              <a:rPr dirty="0" sz="1800" spc="-10">
                <a:latin typeface="Arial"/>
                <a:cs typeface="Arial"/>
              </a:rPr>
              <a:t> struggle</a:t>
            </a:r>
            <a:endParaRPr sz="1800">
              <a:latin typeface="Arial"/>
              <a:cs typeface="Arial"/>
            </a:endParaRPr>
          </a:p>
          <a:p>
            <a:pPr marL="355600" marR="16192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 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skilled 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many techniques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 rapidly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 out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 ideas</a:t>
            </a:r>
            <a:endParaRPr sz="1800">
              <a:latin typeface="Arial"/>
              <a:cs typeface="Arial"/>
            </a:endParaRPr>
          </a:p>
          <a:p>
            <a:pPr marL="355600" marR="2667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brainstorming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discussions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thought </a:t>
            </a:r>
            <a:r>
              <a:rPr dirty="0" sz="1800">
                <a:latin typeface="Arial"/>
                <a:cs typeface="Arial"/>
              </a:rPr>
              <a:t>leaders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across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company.</a:t>
            </a:r>
            <a:endParaRPr sz="1800">
              <a:latin typeface="Arial"/>
              <a:cs typeface="Arial"/>
            </a:endParaRPr>
          </a:p>
          <a:p>
            <a:pPr marL="355600" marR="16446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engineering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side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side,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embrace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functionality,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user </a:t>
            </a:r>
            <a:r>
              <a:rPr dirty="0" sz="1800">
                <a:latin typeface="Arial"/>
                <a:cs typeface="Arial"/>
              </a:rPr>
              <a:t>experience,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enabling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technology.</a:t>
            </a:r>
            <a:endParaRPr sz="1800">
              <a:latin typeface="Arial"/>
              <a:cs typeface="Arial"/>
            </a:endParaRPr>
          </a:p>
          <a:p>
            <a:pPr marL="355600" marR="30416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engage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directly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their </a:t>
            </a:r>
            <a:r>
              <a:rPr dirty="0" sz="1800">
                <a:latin typeface="Arial"/>
                <a:cs typeface="Arial"/>
              </a:rPr>
              <a:t>customers,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see 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customer's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response 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latest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ideas.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favourite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won't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10">
                <a:latin typeface="Arial"/>
                <a:cs typeface="Arial"/>
              </a:rPr>
              <a:t> working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10">
                <a:latin typeface="Arial"/>
                <a:cs typeface="Arial"/>
              </a:rPr>
              <a:t>customers.</a:t>
            </a:r>
            <a:endParaRPr sz="1800">
              <a:latin typeface="Arial"/>
              <a:cs typeface="Arial"/>
            </a:endParaRPr>
          </a:p>
          <a:p>
            <a:pPr marL="355600" marR="2349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rapid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iteration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key to </a:t>
            </a:r>
            <a:r>
              <a:rPr dirty="0" sz="1800" spc="-10">
                <a:latin typeface="Arial"/>
                <a:cs typeface="Arial"/>
              </a:rPr>
              <a:t>innovation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334214"/>
            <a:ext cx="5851525" cy="762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good</a:t>
            </a:r>
            <a:r>
              <a:rPr dirty="0" spc="-20"/>
              <a:t> </a:t>
            </a:r>
            <a:r>
              <a:rPr dirty="0" spc="-10"/>
              <a:t>teams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600" b="0">
                <a:latin typeface="Arial"/>
                <a:cs typeface="Arial"/>
              </a:rPr>
              <a:t>(Book: </a:t>
            </a:r>
            <a:r>
              <a:rPr dirty="0" sz="1600" spc="-10" b="0">
                <a:latin typeface="Arial"/>
                <a:cs typeface="Arial"/>
              </a:rPr>
              <a:t>Inspired)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Power</a:t>
            </a:r>
            <a:r>
              <a:rPr dirty="0" sz="3600" spc="-10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/>
              <a:t>a</a:t>
            </a:r>
            <a:r>
              <a:rPr dirty="0" sz="3600" spc="-10"/>
              <a:t> </a:t>
            </a:r>
            <a:r>
              <a:rPr dirty="0" sz="3600"/>
              <a:t>common</a:t>
            </a:r>
            <a:r>
              <a:rPr dirty="0" sz="3600" spc="-10"/>
              <a:t> </a:t>
            </a:r>
            <a:r>
              <a:rPr dirty="0" sz="3600" spc="-20"/>
              <a:t>goal</a:t>
            </a:r>
            <a:endParaRPr sz="3600"/>
          </a:p>
        </p:txBody>
      </p:sp>
      <p:sp>
        <p:nvSpPr>
          <p:cNvPr id="26" name="object 26" descr=""/>
          <p:cNvSpPr txBox="1"/>
          <p:nvPr/>
        </p:nvSpPr>
        <p:spPr>
          <a:xfrm>
            <a:off x="383524" y="1367011"/>
            <a:ext cx="5729605" cy="541464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00"/>
              </a:spcBef>
            </a:pPr>
            <a:r>
              <a:rPr dirty="0" sz="1600" b="1">
                <a:latin typeface="Arial"/>
                <a:cs typeface="Arial"/>
              </a:rPr>
              <a:t>Apollo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  <a:p>
            <a:pPr algn="just" marL="355600" marR="271145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1969,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Neil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Armstrong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Buzz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Aldrin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became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first </a:t>
            </a:r>
            <a:r>
              <a:rPr dirty="0" sz="1600">
                <a:latin typeface="Arial"/>
                <a:cs typeface="Arial"/>
              </a:rPr>
              <a:t>men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walk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moon,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momentous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achievement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in </a:t>
            </a:r>
            <a:r>
              <a:rPr dirty="0" sz="1600">
                <a:latin typeface="Arial"/>
                <a:cs typeface="Arial"/>
              </a:rPr>
              <a:t>human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history,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yet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surpassed.</a:t>
            </a:r>
            <a:endParaRPr sz="1600">
              <a:latin typeface="Arial"/>
              <a:cs typeface="Arial"/>
            </a:endParaRPr>
          </a:p>
          <a:p>
            <a:pPr marL="355600" marR="9525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While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two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gone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down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history, </a:t>
            </a:r>
            <a:r>
              <a:rPr dirty="0" sz="1600" spc="-20">
                <a:latin typeface="Arial"/>
                <a:cs typeface="Arial"/>
              </a:rPr>
              <a:t>they </a:t>
            </a:r>
            <a:r>
              <a:rPr dirty="0" sz="1600">
                <a:latin typeface="Arial"/>
                <a:cs typeface="Arial"/>
              </a:rPr>
              <a:t>wouldn’t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made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ground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without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massive </a:t>
            </a:r>
            <a:r>
              <a:rPr dirty="0" sz="1600" spc="-10">
                <a:latin typeface="Arial"/>
                <a:cs typeface="Arial"/>
              </a:rPr>
              <a:t>team.</a:t>
            </a:r>
            <a:endParaRPr sz="1600">
              <a:latin typeface="Arial"/>
              <a:cs typeface="Arial"/>
            </a:endParaRPr>
          </a:p>
          <a:p>
            <a:pPr algn="just" marL="355600" marR="170180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Over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300,000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women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collaborated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Apollo </a:t>
            </a:r>
            <a:r>
              <a:rPr dirty="0" sz="1600">
                <a:latin typeface="Arial"/>
                <a:cs typeface="Arial"/>
              </a:rPr>
              <a:t>launch,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surveyors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engineers,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astronauts themselves.</a:t>
            </a:r>
            <a:endParaRPr sz="1600">
              <a:latin typeface="Arial"/>
              <a:cs typeface="Arial"/>
            </a:endParaRPr>
          </a:p>
          <a:p>
            <a:pPr algn="just" marL="355600" marR="90805" indent="-342900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Every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person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worked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moon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landing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understood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goal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working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towards.</a:t>
            </a:r>
            <a:endParaRPr sz="1600">
              <a:latin typeface="Arial"/>
              <a:cs typeface="Arial"/>
            </a:endParaRPr>
          </a:p>
          <a:p>
            <a:pPr algn="just" marL="356235" indent="-343535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best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exemplified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President</a:t>
            </a:r>
            <a:r>
              <a:rPr dirty="0" sz="1600" spc="-10">
                <a:latin typeface="Arial"/>
                <a:cs typeface="Arial"/>
              </a:rPr>
              <a:t> Kennedy’s</a:t>
            </a:r>
            <a:endParaRPr sz="1600">
              <a:latin typeface="Arial"/>
              <a:cs typeface="Arial"/>
            </a:endParaRPr>
          </a:p>
          <a:p>
            <a:pPr algn="just" marL="3556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conversation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janitor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visited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Nasa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1962.</a:t>
            </a:r>
            <a:endParaRPr sz="1600">
              <a:latin typeface="Arial"/>
              <a:cs typeface="Arial"/>
            </a:endParaRPr>
          </a:p>
          <a:p>
            <a:pPr algn="just" marL="356235" indent="-343535">
              <a:lnSpc>
                <a:spcPct val="100000"/>
              </a:lnSpc>
              <a:spcBef>
                <a:spcPts val="300"/>
              </a:spcBef>
              <a:buClr>
                <a:srgbClr val="101141"/>
              </a:buClr>
              <a:buChar char="•"/>
              <a:tabLst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president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asked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did,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man</a:t>
            </a:r>
            <a:endParaRPr sz="1600">
              <a:latin typeface="Arial"/>
              <a:cs typeface="Arial"/>
            </a:endParaRPr>
          </a:p>
          <a:p>
            <a:pPr algn="just" marL="3556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proudly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replied.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“I’m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helping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put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moon.”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think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happened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even</a:t>
            </a:r>
            <a:r>
              <a:rPr dirty="0"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janitor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0000"/>
                </a:solidFill>
                <a:latin typeface="Arial"/>
                <a:cs typeface="Arial"/>
              </a:rPr>
              <a:t>is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inspired?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1400">
                <a:latin typeface="Arial"/>
                <a:cs typeface="Arial"/>
              </a:rPr>
              <a:t>Ref: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vouchforme.co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0" y="4648200"/>
            <a:ext cx="2514600" cy="167843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9400" y="2717800"/>
            <a:ext cx="2456864" cy="170022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6700" y="0"/>
            <a:ext cx="2452759" cy="2470636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83525" y="155134"/>
            <a:ext cx="6100445" cy="106807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Example</a:t>
            </a:r>
            <a:r>
              <a:rPr dirty="0" sz="3600" spc="-5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/>
              <a:t>great</a:t>
            </a:r>
            <a:r>
              <a:rPr dirty="0" sz="3600" spc="-5"/>
              <a:t> </a:t>
            </a:r>
            <a:r>
              <a:rPr dirty="0" sz="3600"/>
              <a:t>team </a:t>
            </a:r>
            <a:r>
              <a:rPr dirty="0" sz="3600" spc="-20"/>
              <a:t>work </a:t>
            </a:r>
            <a:r>
              <a:rPr dirty="0" sz="3600"/>
              <a:t>in </a:t>
            </a:r>
            <a:r>
              <a:rPr dirty="0" sz="3600" spc="-10"/>
              <a:t>nature</a:t>
            </a:r>
            <a:endParaRPr sz="3600"/>
          </a:p>
        </p:txBody>
      </p:sp>
      <p:sp>
        <p:nvSpPr>
          <p:cNvPr id="26" name="object 26" descr=""/>
          <p:cNvSpPr txBox="1"/>
          <p:nvPr/>
        </p:nvSpPr>
        <p:spPr>
          <a:xfrm>
            <a:off x="383525" y="1469722"/>
            <a:ext cx="8032750" cy="48615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800" b="1">
                <a:latin typeface="Arial"/>
                <a:cs typeface="Arial"/>
              </a:rPr>
              <a:t>Look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at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how the Geese </a:t>
            </a:r>
            <a:r>
              <a:rPr dirty="0" sz="1800" spc="-20" b="1">
                <a:latin typeface="Arial"/>
                <a:cs typeface="Arial"/>
              </a:rPr>
              <a:t>fly: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Human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could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teamwork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observing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Geese.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Every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winter,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flocks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Geese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skies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together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achieve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reaching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warmer</a:t>
            </a:r>
            <a:r>
              <a:rPr dirty="0" sz="1800" spc="-10">
                <a:latin typeface="Arial"/>
                <a:cs typeface="Arial"/>
              </a:rPr>
              <a:t> climate.</a:t>
            </a:r>
            <a:endParaRPr sz="1800">
              <a:latin typeface="Arial"/>
              <a:cs typeface="Arial"/>
            </a:endParaRPr>
          </a:p>
          <a:p>
            <a:pPr marL="355600" marR="3302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Common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errors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human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include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lack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communication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allowing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members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pressure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coast</a:t>
            </a:r>
            <a:r>
              <a:rPr dirty="0" sz="1800" spc="-10">
                <a:latin typeface="Arial"/>
                <a:cs typeface="Arial"/>
              </a:rPr>
              <a:t> through,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flocks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Geese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never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problems.</a:t>
            </a:r>
            <a:endParaRPr sz="1800">
              <a:latin typeface="Arial"/>
              <a:cs typeface="Arial"/>
            </a:endParaRPr>
          </a:p>
          <a:p>
            <a:pPr marL="355600" marR="762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fly,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honk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loudly,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motivating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tired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teammates,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flying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V-</a:t>
            </a:r>
            <a:r>
              <a:rPr dirty="0" sz="1800">
                <a:latin typeface="Arial"/>
                <a:cs typeface="Arial"/>
              </a:rPr>
              <a:t>shape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formation,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drag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those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behind</a:t>
            </a:r>
            <a:r>
              <a:rPr dirty="0" sz="1800" spc="-10">
                <a:latin typeface="Arial"/>
                <a:cs typeface="Arial"/>
              </a:rPr>
              <a:t> them.</a:t>
            </a:r>
            <a:endParaRPr sz="1800">
              <a:latin typeface="Arial"/>
              <a:cs typeface="Arial"/>
            </a:endParaRPr>
          </a:p>
          <a:p>
            <a:pPr marL="355600" marR="41211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struggling,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another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swaps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break.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means 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members 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flock work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recover </a:t>
            </a:r>
            <a:r>
              <a:rPr dirty="0" sz="1800" spc="-10">
                <a:latin typeface="Arial"/>
                <a:cs typeface="Arial"/>
              </a:rPr>
              <a:t>equally.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learn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geese?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15938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Ref: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vouchforme.co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0" y="0"/>
            <a:ext cx="251460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469722"/>
            <a:ext cx="7814309" cy="19253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participate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meetings,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visit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deeply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marR="23622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consider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different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members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complex issue?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culture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collective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team?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Some</a:t>
            </a:r>
            <a:r>
              <a:rPr dirty="0" sz="3600" spc="-15"/>
              <a:t> </a:t>
            </a:r>
            <a:r>
              <a:rPr dirty="0" sz="3600"/>
              <a:t>aspects</a:t>
            </a:r>
            <a:r>
              <a:rPr dirty="0" sz="3600" spc="-15"/>
              <a:t> </a:t>
            </a:r>
            <a:r>
              <a:rPr dirty="0" sz="3600"/>
              <a:t>of</a:t>
            </a:r>
            <a:r>
              <a:rPr dirty="0" sz="3600" spc="-15"/>
              <a:t> </a:t>
            </a:r>
            <a:r>
              <a:rPr dirty="0" sz="3600"/>
              <a:t>team:</a:t>
            </a:r>
            <a:r>
              <a:rPr dirty="0" sz="3600" spc="-10"/>
              <a:t> </a:t>
            </a:r>
            <a:r>
              <a:rPr dirty="0" sz="3600" spc="-25"/>
              <a:t>Few </a:t>
            </a:r>
            <a:r>
              <a:rPr dirty="0" sz="3600" spc="-10"/>
              <a:t>Questions</a:t>
            </a:r>
            <a:endParaRPr sz="3600"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2528570" cy="736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Survey </a:t>
            </a:r>
            <a:r>
              <a:rPr dirty="0" sz="2000" spc="-10">
                <a:latin typeface="Arial"/>
                <a:cs typeface="Arial"/>
              </a:rPr>
              <a:t>participants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Year: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337020"/>
            <a:ext cx="53867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tabLst>
                <a:tab pos="2261235" algn="l"/>
              </a:tabLst>
            </a:pPr>
            <a:r>
              <a:rPr dirty="0" sz="2400"/>
              <a:t>How</a:t>
            </a:r>
            <a:r>
              <a:rPr dirty="0" sz="2400" spc="-25"/>
              <a:t> </a:t>
            </a:r>
            <a:r>
              <a:rPr dirty="0" sz="2400"/>
              <a:t>PM</a:t>
            </a:r>
            <a:r>
              <a:rPr dirty="0" sz="2400" spc="-5"/>
              <a:t> </a:t>
            </a:r>
            <a:r>
              <a:rPr dirty="0" sz="2400"/>
              <a:t>roles</a:t>
            </a:r>
            <a:r>
              <a:rPr dirty="0" sz="2400" spc="-10"/>
              <a:t> </a:t>
            </a:r>
            <a:r>
              <a:rPr dirty="0" sz="2400"/>
              <a:t>different</a:t>
            </a:r>
            <a:r>
              <a:rPr dirty="0" sz="2400" spc="-5"/>
              <a:t> </a:t>
            </a:r>
            <a:r>
              <a:rPr dirty="0" sz="2400"/>
              <a:t>in</a:t>
            </a:r>
            <a:r>
              <a:rPr dirty="0" sz="2400" spc="-5"/>
              <a:t> </a:t>
            </a:r>
            <a:r>
              <a:rPr dirty="0" sz="2400" spc="-10"/>
              <a:t>different companies?</a:t>
            </a:r>
            <a:r>
              <a:rPr dirty="0" sz="2400"/>
              <a:t>	A</a:t>
            </a:r>
            <a:r>
              <a:rPr dirty="0" sz="2400" spc="-100"/>
              <a:t> </a:t>
            </a:r>
            <a:r>
              <a:rPr dirty="0" sz="2400" spc="-10"/>
              <a:t>survey</a:t>
            </a:r>
            <a:r>
              <a:rPr dirty="0" sz="1400" spc="-10" b="0">
                <a:latin typeface="Arial"/>
                <a:cs typeface="Arial"/>
              </a:rPr>
              <a:t>(</a:t>
            </a:r>
            <a:r>
              <a:rPr dirty="0" u="sng" sz="14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lennysnewsletter.com</a:t>
            </a:r>
            <a:r>
              <a:rPr dirty="0" sz="1400" spc="-10" b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9400" y="2387600"/>
            <a:ext cx="6813639" cy="4255498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280909" cy="4105910"/>
            <a:chOff x="0" y="1295400"/>
            <a:chExt cx="7280909" cy="4105910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400" y="1295400"/>
              <a:ext cx="5731510" cy="410590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Survey </a:t>
            </a:r>
            <a:r>
              <a:rPr dirty="0" sz="3600" spc="-10"/>
              <a:t>results…</a:t>
            </a:r>
            <a:endParaRPr sz="3600"/>
          </a:p>
        </p:txBody>
      </p:sp>
      <p:sp>
        <p:nvSpPr>
          <p:cNvPr id="13" name="object 13" descr=""/>
          <p:cNvSpPr txBox="1"/>
          <p:nvPr/>
        </p:nvSpPr>
        <p:spPr>
          <a:xfrm>
            <a:off x="304800" y="5604300"/>
            <a:ext cx="8229600" cy="646430"/>
          </a:xfrm>
          <a:prstGeom prst="rect">
            <a:avLst/>
          </a:prstGeom>
          <a:solidFill>
            <a:srgbClr val="DAE5F1"/>
          </a:solidFill>
        </p:spPr>
        <p:txBody>
          <a:bodyPr wrap="square" lIns="0" tIns="37465" rIns="0" bIns="0" rtlCol="0" vert="horz">
            <a:spAutoFit/>
          </a:bodyPr>
          <a:lstStyle/>
          <a:p>
            <a:pPr marL="1234440" indent="-229870">
              <a:lnSpc>
                <a:spcPct val="100000"/>
              </a:lnSpc>
              <a:spcBef>
                <a:spcPts val="295"/>
              </a:spcBef>
              <a:buFont typeface="Arial"/>
              <a:buChar char="▪"/>
              <a:tabLst>
                <a:tab pos="1234440" algn="l"/>
                <a:tab pos="1235075" algn="l"/>
              </a:tabLst>
            </a:pPr>
            <a:r>
              <a:rPr dirty="0" sz="1800" b="1">
                <a:latin typeface="Times New Roman"/>
                <a:cs typeface="Times New Roman"/>
              </a:rPr>
              <a:t>Most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frequently valued</a:t>
            </a:r>
            <a:r>
              <a:rPr dirty="0" sz="1800">
                <a:latin typeface="Times New Roman"/>
                <a:cs typeface="Times New Roman"/>
              </a:rPr>
              <a:t>: Communication,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execution, product </a:t>
            </a:r>
            <a:r>
              <a:rPr dirty="0" sz="1800" spc="-10">
                <a:latin typeface="Times New Roman"/>
                <a:cs typeface="Times New Roman"/>
              </a:rPr>
              <a:t>sense</a:t>
            </a:r>
            <a:endParaRPr sz="1800">
              <a:latin typeface="Times New Roman"/>
              <a:cs typeface="Times New Roman"/>
            </a:endParaRPr>
          </a:p>
          <a:p>
            <a:pPr marL="1234440" indent="-229870">
              <a:lnSpc>
                <a:spcPct val="100000"/>
              </a:lnSpc>
              <a:buFont typeface="Arial"/>
              <a:buChar char="▪"/>
              <a:tabLst>
                <a:tab pos="1234440" algn="l"/>
                <a:tab pos="1235075" algn="l"/>
              </a:tabLst>
            </a:pPr>
            <a:r>
              <a:rPr dirty="0" sz="1800" b="1">
                <a:latin typeface="Times New Roman"/>
                <a:cs typeface="Times New Roman"/>
              </a:rPr>
              <a:t>Least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frequently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valued</a:t>
            </a:r>
            <a:r>
              <a:rPr dirty="0" sz="1800">
                <a:latin typeface="Times New Roman"/>
                <a:cs typeface="Times New Roman"/>
              </a:rPr>
              <a:t>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Design/UX,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empathy,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raw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intelligence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534399" y="6550025"/>
            <a:ext cx="609600" cy="46355"/>
          </a:xfrm>
          <a:custGeom>
            <a:avLst/>
            <a:gdLst/>
            <a:ahLst/>
            <a:cxnLst/>
            <a:rect l="l" t="t" r="r" b="b"/>
            <a:pathLst>
              <a:path w="609600" h="46354">
                <a:moveTo>
                  <a:pt x="0" y="46036"/>
                </a:moveTo>
                <a:lnTo>
                  <a:pt x="609599" y="46036"/>
                </a:lnTo>
                <a:lnTo>
                  <a:pt x="609599" y="0"/>
                </a:lnTo>
                <a:lnTo>
                  <a:pt x="0" y="0"/>
                </a:lnTo>
                <a:lnTo>
                  <a:pt x="0" y="46036"/>
                </a:lnTo>
                <a:close/>
              </a:path>
            </a:pathLst>
          </a:custGeom>
          <a:solidFill>
            <a:srgbClr val="E31C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8534399" y="6553200"/>
            <a:ext cx="609600" cy="46355"/>
          </a:xfrm>
          <a:custGeom>
            <a:avLst/>
            <a:gdLst/>
            <a:ahLst/>
            <a:cxnLst/>
            <a:rect l="l" t="t" r="r" b="b"/>
            <a:pathLst>
              <a:path w="609600" h="46354">
                <a:moveTo>
                  <a:pt x="0" y="46036"/>
                </a:moveTo>
                <a:lnTo>
                  <a:pt x="609601" y="46036"/>
                </a:lnTo>
                <a:lnTo>
                  <a:pt x="609601" y="0"/>
                </a:lnTo>
                <a:lnTo>
                  <a:pt x="0" y="0"/>
                </a:lnTo>
                <a:lnTo>
                  <a:pt x="0" y="460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6" name="object 6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Survey </a:t>
            </a:r>
            <a:r>
              <a:rPr dirty="0" sz="3600" spc="-10"/>
              <a:t>results…</a:t>
            </a:r>
            <a:endParaRPr sz="36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8941" y="1669909"/>
            <a:ext cx="5507131" cy="366665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304800" y="5452924"/>
            <a:ext cx="8229600" cy="1200785"/>
          </a:xfrm>
          <a:custGeom>
            <a:avLst/>
            <a:gdLst/>
            <a:ahLst/>
            <a:cxnLst/>
            <a:rect l="l" t="t" r="r" b="b"/>
            <a:pathLst>
              <a:path w="8229600" h="1200784">
                <a:moveTo>
                  <a:pt x="8229599" y="1200329"/>
                </a:moveTo>
                <a:lnTo>
                  <a:pt x="0" y="1200329"/>
                </a:lnTo>
                <a:lnTo>
                  <a:pt x="0" y="0"/>
                </a:lnTo>
                <a:lnTo>
                  <a:pt x="8229599" y="0"/>
                </a:lnTo>
                <a:lnTo>
                  <a:pt x="8229599" y="1200329"/>
                </a:lnTo>
                <a:close/>
              </a:path>
            </a:pathLst>
          </a:custGeom>
          <a:solidFill>
            <a:srgbClr val="DAE5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96225" y="5478062"/>
            <a:ext cx="80321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900" marR="772795" indent="-342900">
              <a:lnSpc>
                <a:spcPct val="100000"/>
              </a:lnSpc>
              <a:spcBef>
                <a:spcPts val="100"/>
              </a:spcBef>
              <a:buFont typeface="Arial"/>
              <a:buChar char="∙"/>
              <a:tabLst>
                <a:tab pos="342900" algn="l"/>
                <a:tab pos="343535" algn="l"/>
              </a:tabLst>
            </a:pPr>
            <a:r>
              <a:rPr dirty="0" sz="1800" b="1">
                <a:latin typeface="Times New Roman"/>
                <a:cs typeface="Times New Roman"/>
              </a:rPr>
              <a:t>Noteworthy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companies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where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PMs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have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lot</a:t>
            </a:r>
            <a:r>
              <a:rPr dirty="0" sz="1800" spc="-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more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influence</a:t>
            </a:r>
            <a:r>
              <a:rPr dirty="0" sz="1800">
                <a:latin typeface="Times New Roman"/>
                <a:cs typeface="Times New Roman"/>
              </a:rPr>
              <a:t>:</a:t>
            </a:r>
            <a:r>
              <a:rPr dirty="0" sz="1800" spc="-75">
                <a:latin typeface="Times New Roman"/>
                <a:cs typeface="Times New Roman"/>
              </a:rPr>
              <a:t> </a:t>
            </a:r>
            <a:r>
              <a:rPr dirty="0" sz="1800" spc="-30">
                <a:latin typeface="Times New Roman"/>
                <a:cs typeface="Times New Roman"/>
              </a:rPr>
              <a:t>YouTube, </a:t>
            </a:r>
            <a:r>
              <a:rPr dirty="0" sz="1800">
                <a:latin typeface="Times New Roman"/>
                <a:cs typeface="Times New Roman"/>
              </a:rPr>
              <a:t>LinkedIn,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Twitter,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Uber,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Robinhood,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Lyft,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Coinbase,</a:t>
            </a:r>
            <a:r>
              <a:rPr dirty="0" sz="1800" spc="-114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Asana,</a:t>
            </a:r>
            <a:r>
              <a:rPr dirty="0" sz="1800" spc="-1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Airbnb</a:t>
            </a:r>
            <a:endParaRPr sz="1800">
              <a:latin typeface="Times New Roman"/>
              <a:cs typeface="Times New Roman"/>
            </a:endParaRPr>
          </a:p>
          <a:p>
            <a:pPr marL="342900" marR="5080" indent="-342900">
              <a:lnSpc>
                <a:spcPct val="100000"/>
              </a:lnSpc>
              <a:buFont typeface="Arial"/>
              <a:buChar char="∙"/>
              <a:tabLst>
                <a:tab pos="342900" algn="l"/>
                <a:tab pos="343535" algn="l"/>
              </a:tabLst>
            </a:pPr>
            <a:r>
              <a:rPr dirty="0" sz="1800" b="1">
                <a:latin typeface="Times New Roman"/>
                <a:cs typeface="Times New Roman"/>
              </a:rPr>
              <a:t>Noteworthy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companies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where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PMs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have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relatively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less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influence</a:t>
            </a:r>
            <a:r>
              <a:rPr dirty="0" sz="1800">
                <a:latin typeface="Times New Roman"/>
                <a:cs typeface="Times New Roman"/>
              </a:rPr>
              <a:t>: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Apple,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Oracle, </a:t>
            </a:r>
            <a:r>
              <a:rPr dirty="0" sz="1800">
                <a:latin typeface="Times New Roman"/>
                <a:cs typeface="Times New Roman"/>
              </a:rPr>
              <a:t>Stripe,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Tesla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96530" cy="444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Heart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vs.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Hands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vs.</a:t>
            </a:r>
            <a:r>
              <a:rPr dirty="0" sz="2000" spc="-20" b="1">
                <a:latin typeface="Arial"/>
                <a:cs typeface="Arial"/>
              </a:rPr>
              <a:t> Head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It's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often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said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companies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defined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index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Heart </a:t>
            </a:r>
            <a:r>
              <a:rPr dirty="0" sz="2000">
                <a:latin typeface="Arial"/>
                <a:cs typeface="Arial"/>
              </a:rPr>
              <a:t>(e.g.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empathy,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culture)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vs.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Hands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execution)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vs.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Head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(e.g. intelligence).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Takeaways</a:t>
            </a:r>
            <a:r>
              <a:rPr dirty="0" sz="2000" spc="-1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Companies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spike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Heart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Asana,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Spotify,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WhatsApp</a:t>
            </a:r>
            <a:endParaRPr sz="2000">
              <a:latin typeface="Arial"/>
              <a:cs typeface="Arial"/>
            </a:endParaRPr>
          </a:p>
          <a:p>
            <a:pPr marL="355600" marR="22923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Companies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spike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Hands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Flipkart,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Okta,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PayPal,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Quora, </a:t>
            </a:r>
            <a:r>
              <a:rPr dirty="0" sz="2000" spc="-25">
                <a:latin typeface="Arial"/>
                <a:cs typeface="Arial"/>
              </a:rPr>
              <a:t>Tesla,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Wayfair,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Yelp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Companies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spike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Head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Coinbase,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Uber,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YouTube,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Zynga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9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which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category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does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company</a:t>
            </a:r>
            <a:r>
              <a:rPr dirty="0"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largely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belong?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Survey </a:t>
            </a:r>
            <a:r>
              <a:rPr dirty="0" sz="3600" spc="-10"/>
              <a:t>results…</a:t>
            </a:r>
            <a:endParaRPr sz="3600"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44969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Aspiring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PMs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primary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factors </a:t>
            </a:r>
            <a:r>
              <a:rPr dirty="0" sz="2000" spc="-20">
                <a:latin typeface="Arial"/>
                <a:cs typeface="Arial"/>
              </a:rPr>
              <a:t>when </a:t>
            </a:r>
            <a:r>
              <a:rPr dirty="0" sz="2000">
                <a:latin typeface="Arial"/>
                <a:cs typeface="Arial"/>
              </a:rPr>
              <a:t>evaluating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role: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competencies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Emotional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intelligence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(EQ)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9693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What it takes to be a</a:t>
            </a:r>
            <a:r>
              <a:rPr dirty="0" sz="2800" spc="-5"/>
              <a:t> </a:t>
            </a:r>
            <a:r>
              <a:rPr dirty="0" sz="2800"/>
              <a:t>good </a:t>
            </a:r>
            <a:r>
              <a:rPr dirty="0" sz="2800" spc="-25"/>
              <a:t>PM?</a:t>
            </a:r>
            <a:endParaRPr sz="2800"/>
          </a:p>
          <a:p>
            <a:pPr marL="241300">
              <a:lnSpc>
                <a:spcPct val="100000"/>
              </a:lnSpc>
              <a:spcBef>
                <a:spcPts val="20"/>
              </a:spcBef>
            </a:pPr>
            <a:r>
              <a:rPr dirty="0" u="sng" sz="20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(hbr.org</a:t>
            </a:r>
            <a:r>
              <a:rPr dirty="0" u="sng" sz="2000" spc="-10" b="0"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41259" cy="3567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Kissflow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 spc="-10">
                <a:latin typeface="Arial"/>
                <a:cs typeface="Arial"/>
              </a:rPr>
              <a:t>Self-</a:t>
            </a:r>
            <a:r>
              <a:rPr dirty="0" sz="1800">
                <a:latin typeface="Arial"/>
                <a:cs typeface="Arial"/>
              </a:rPr>
              <a:t>service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setup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configuration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50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templates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choose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employee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on-</a:t>
            </a:r>
            <a:r>
              <a:rPr dirty="0" sz="1800">
                <a:latin typeface="Arial"/>
                <a:cs typeface="Arial"/>
              </a:rPr>
              <a:t>boarding,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travel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reimbursement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Strong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after sales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growth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push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 spc="-20">
                <a:latin typeface="Arial"/>
                <a:cs typeface="Arial"/>
              </a:rPr>
              <a:t>10,000-</a:t>
            </a:r>
            <a:r>
              <a:rPr dirty="0" sz="1800">
                <a:latin typeface="Arial"/>
                <a:cs typeface="Arial"/>
              </a:rPr>
              <a:t>plus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clients,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including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biggies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Airbus,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Danone,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Michelin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Pepsi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Competitors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Pega,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Appian,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Outsystems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200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employees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Growth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stage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example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673975" cy="499491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Conducting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interviews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Running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sprints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Feature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prioritization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planning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resource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allocation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science!)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Performing market </a:t>
            </a:r>
            <a:r>
              <a:rPr dirty="0" sz="2000" spc="-10">
                <a:latin typeface="Arial"/>
                <a:cs typeface="Arial"/>
              </a:rPr>
              <a:t>assessments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Translating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business-to-</a:t>
            </a:r>
            <a:r>
              <a:rPr dirty="0" sz="2000">
                <a:latin typeface="Arial"/>
                <a:cs typeface="Arial"/>
              </a:rPr>
              <a:t>technical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requirements,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vice</a:t>
            </a:r>
            <a:r>
              <a:rPr dirty="0" sz="2000" spc="-10">
                <a:latin typeface="Arial"/>
                <a:cs typeface="Arial"/>
              </a:rPr>
              <a:t> versa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Pricing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 </a:t>
            </a:r>
            <a:r>
              <a:rPr dirty="0" sz="2000" spc="-10">
                <a:latin typeface="Arial"/>
                <a:cs typeface="Arial"/>
              </a:rPr>
              <a:t>modeling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Defining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tracking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success</a:t>
            </a:r>
            <a:r>
              <a:rPr dirty="0" sz="2000" spc="-10">
                <a:latin typeface="Arial"/>
                <a:cs typeface="Arial"/>
              </a:rPr>
              <a:t> metrics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01141"/>
              </a:buClr>
              <a:buFont typeface="Arial"/>
              <a:buChar char="•"/>
            </a:pPr>
            <a:endParaRPr sz="2550">
              <a:latin typeface="Arial"/>
              <a:cs typeface="Arial"/>
            </a:endParaRPr>
          </a:p>
          <a:p>
            <a:pPr marL="355600" marR="16510" indent="-342900">
              <a:lnSpc>
                <a:spcPct val="100000"/>
              </a:lnSpc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yourself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scale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each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these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identify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areas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improvement.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share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chat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box.</a:t>
            </a:r>
            <a:endParaRPr sz="1800">
              <a:latin typeface="Arial"/>
              <a:cs typeface="Arial"/>
            </a:endParaRPr>
          </a:p>
          <a:p>
            <a:pPr marL="355600" marR="10604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Identify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action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improve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weak.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share in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chat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box.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After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class,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action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plan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monitor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progress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every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month. Promise?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16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Core</a:t>
            </a:r>
            <a:r>
              <a:rPr dirty="0" sz="3600" spc="-20"/>
              <a:t> </a:t>
            </a:r>
            <a:r>
              <a:rPr dirty="0" sz="3600" spc="-10"/>
              <a:t>competencies</a:t>
            </a:r>
            <a:endParaRPr sz="3600"/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u="sng" sz="18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(hbr.org</a:t>
            </a:r>
            <a:r>
              <a:rPr dirty="0" u="sng" sz="1800" spc="-10" b="0"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519820"/>
            <a:ext cx="7949565" cy="236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Emotional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intelligence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EI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manage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own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emotions,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those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around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you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theory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behind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Daniel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Goleman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40259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EQ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IQ.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reason </a:t>
            </a:r>
            <a:r>
              <a:rPr dirty="0" sz="2000" spc="-20">
                <a:latin typeface="Arial"/>
                <a:cs typeface="Arial"/>
              </a:rPr>
              <a:t>many </a:t>
            </a:r>
            <a:r>
              <a:rPr dirty="0" sz="2000">
                <a:latin typeface="Arial"/>
                <a:cs typeface="Arial"/>
              </a:rPr>
              <a:t>intelligent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leaders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lack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Emotional </a:t>
            </a:r>
            <a:r>
              <a:rPr dirty="0" sz="3600" spc="-10"/>
              <a:t>Intelligence</a:t>
            </a:r>
            <a:endParaRPr sz="3600"/>
          </a:p>
        </p:txBody>
      </p:sp>
      <p:pic>
        <p:nvPicPr>
          <p:cNvPr id="27" name="object 2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4241800"/>
            <a:ext cx="1970509" cy="1970509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3881468" y="6272377"/>
            <a:ext cx="1300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Daniel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Goleman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Emotional </a:t>
            </a:r>
            <a:r>
              <a:rPr dirty="0" sz="3600" spc="-10"/>
              <a:t>intelligence</a:t>
            </a:r>
            <a:endParaRPr sz="3600"/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246" y="1556344"/>
            <a:ext cx="7742956" cy="486461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10095" y="4835592"/>
            <a:ext cx="145859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070C0"/>
                </a:solidFill>
                <a:latin typeface="Arial"/>
                <a:cs typeface="Arial"/>
              </a:rPr>
              <a:t>Emotions, strengths, weaknesses, </a:t>
            </a:r>
            <a:r>
              <a:rPr dirty="0" sz="1400">
                <a:solidFill>
                  <a:srgbClr val="0070C0"/>
                </a:solidFill>
                <a:latin typeface="Arial"/>
                <a:cs typeface="Arial"/>
              </a:rPr>
              <a:t>drives,</a:t>
            </a:r>
            <a:r>
              <a:rPr dirty="0" sz="14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70C0"/>
                </a:solidFill>
                <a:latin typeface="Arial"/>
                <a:cs typeface="Arial"/>
              </a:rPr>
              <a:t>values</a:t>
            </a:r>
            <a:r>
              <a:rPr dirty="0" sz="14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0070C0"/>
                </a:solidFill>
                <a:latin typeface="Arial"/>
                <a:cs typeface="Arial"/>
              </a:rPr>
              <a:t>and </a:t>
            </a:r>
            <a:r>
              <a:rPr dirty="0" sz="1400" spc="-10">
                <a:solidFill>
                  <a:srgbClr val="0070C0"/>
                </a:solidFill>
                <a:latin typeface="Arial"/>
                <a:cs typeface="Arial"/>
              </a:rPr>
              <a:t>goals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469020"/>
            <a:ext cx="5918200" cy="2159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upset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employee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compassionate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ear.</a:t>
            </a:r>
            <a:r>
              <a:rPr dirty="0" sz="2000" spc="-25">
                <a:latin typeface="Arial"/>
                <a:cs typeface="Arial"/>
              </a:rPr>
              <a:t> ...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listen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meetings.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express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themselves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openly.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initiatives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work.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Flexibility.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freedom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creative. </a:t>
            </a:r>
            <a:r>
              <a:rPr dirty="0" sz="2000" spc="-25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/>
              <a:t>Scene</a:t>
            </a:r>
            <a:r>
              <a:rPr dirty="0" sz="3600" spc="-5"/>
              <a:t> </a:t>
            </a:r>
            <a:r>
              <a:rPr dirty="0" sz="3600"/>
              <a:t>in an</a:t>
            </a:r>
            <a:r>
              <a:rPr dirty="0" sz="3600" spc="-5"/>
              <a:t> </a:t>
            </a:r>
            <a:r>
              <a:rPr dirty="0" sz="3600" spc="-10"/>
              <a:t>emotionally </a:t>
            </a:r>
            <a:r>
              <a:rPr dirty="0" sz="3600"/>
              <a:t>intelligent </a:t>
            </a:r>
            <a:r>
              <a:rPr dirty="0" sz="3600" spc="-10"/>
              <a:t>office</a:t>
            </a:r>
            <a:endParaRPr sz="3600"/>
          </a:p>
        </p:txBody>
      </p:sp>
      <p:sp>
        <p:nvSpPr>
          <p:cNvPr id="27" name="object 27" descr=""/>
          <p:cNvSpPr txBox="1"/>
          <p:nvPr/>
        </p:nvSpPr>
        <p:spPr>
          <a:xfrm>
            <a:off x="506896" y="5678556"/>
            <a:ext cx="79152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https://magazinestoday.co.nz/7-</a:t>
            </a:r>
            <a:r>
              <a:rPr dirty="0" sz="1400" b="1">
                <a:latin typeface="Arial"/>
                <a:cs typeface="Arial"/>
              </a:rPr>
              <a:t>great-examples-emotional-intelligence-workplace/People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meet </a:t>
            </a:r>
            <a:r>
              <a:rPr dirty="0" sz="1400">
                <a:latin typeface="Arial"/>
                <a:cs typeface="Arial"/>
              </a:rPr>
              <a:t>out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of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work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time.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469020"/>
            <a:ext cx="7916545" cy="2057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Made friends </a:t>
            </a:r>
            <a:r>
              <a:rPr dirty="0" sz="2000" spc="-10">
                <a:latin typeface="Arial"/>
                <a:cs typeface="Arial"/>
              </a:rPr>
              <a:t>easily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Ran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Tata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consisting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several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CEOs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Russi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Modi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(Tata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Steel),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Moolgaokar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(Tata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Motors)…</a:t>
            </a:r>
            <a:endParaRPr sz="2000">
              <a:latin typeface="Arial"/>
              <a:cs typeface="Arial"/>
            </a:endParaRPr>
          </a:p>
          <a:p>
            <a:pPr marL="355600" marR="47879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freedom,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compromised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own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opinions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order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respect </a:t>
            </a:r>
            <a:r>
              <a:rPr dirty="0" sz="2000" spc="-20"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Bold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Adventurous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Tata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Airlines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became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Air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India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dirty="0" sz="3600"/>
              <a:t>Example</a:t>
            </a:r>
            <a:r>
              <a:rPr dirty="0" sz="3600" spc="-5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/>
              <a:t>High</a:t>
            </a:r>
            <a:r>
              <a:rPr dirty="0" sz="3600" spc="-10"/>
              <a:t> </a:t>
            </a:r>
            <a:r>
              <a:rPr dirty="0" sz="3600"/>
              <a:t>EQ </a:t>
            </a:r>
            <a:r>
              <a:rPr dirty="0" sz="3600" spc="-10"/>
              <a:t>person</a:t>
            </a:r>
            <a:endParaRPr sz="3600"/>
          </a:p>
          <a:p>
            <a:pPr marL="12700">
              <a:lnSpc>
                <a:spcPts val="4105"/>
              </a:lnSpc>
            </a:pPr>
            <a:r>
              <a:rPr dirty="0" sz="3600"/>
              <a:t>–</a:t>
            </a:r>
            <a:r>
              <a:rPr dirty="0" sz="3600" spc="-10"/>
              <a:t> </a:t>
            </a:r>
            <a:r>
              <a:rPr dirty="0" sz="3600"/>
              <a:t>JRD</a:t>
            </a:r>
            <a:r>
              <a:rPr dirty="0" sz="3600" spc="-10"/>
              <a:t> </a:t>
            </a:r>
            <a:r>
              <a:rPr dirty="0" sz="3600" spc="-20"/>
              <a:t>Tata</a:t>
            </a:r>
            <a:endParaRPr sz="3600"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519821"/>
            <a:ext cx="6687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Video: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https://www.youtube.com/watch?v=wJhfKYzKc0s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Importance of </a:t>
            </a:r>
            <a:r>
              <a:rPr dirty="0" sz="3600" spc="-25"/>
              <a:t>EQ</a:t>
            </a:r>
            <a:endParaRPr sz="3600"/>
          </a:p>
        </p:txBody>
      </p:sp>
      <p:pic>
        <p:nvPicPr>
          <p:cNvPr id="27" name="object 27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2082800"/>
            <a:ext cx="7553325" cy="4246561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469021"/>
            <a:ext cx="1781175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Democratic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Authoritative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Coercive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Coaching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Leadership </a:t>
            </a:r>
            <a:r>
              <a:rPr dirty="0" sz="3600" spc="-10"/>
              <a:t>styles</a:t>
            </a:r>
            <a:endParaRPr sz="3600"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144000" y="0"/>
                </a:lnTo>
                <a:lnTo>
                  <a:pt x="914400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4" name="object 4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2362200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76C2E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0" y="1295400"/>
            <a:ext cx="2362200" cy="46355"/>
          </a:xfrm>
          <a:custGeom>
            <a:avLst/>
            <a:gdLst/>
            <a:ahLst/>
            <a:cxnLst/>
            <a:rect l="l" t="t" r="r" b="b"/>
            <a:pathLst>
              <a:path w="2362200" h="46355">
                <a:moveTo>
                  <a:pt x="2362200" y="46037"/>
                </a:moveTo>
                <a:lnTo>
                  <a:pt x="0" y="46037"/>
                </a:lnTo>
                <a:lnTo>
                  <a:pt x="0" y="0"/>
                </a:lnTo>
                <a:lnTo>
                  <a:pt x="2362200" y="0"/>
                </a:lnTo>
                <a:lnTo>
                  <a:pt x="2362200" y="46037"/>
                </a:lnTo>
                <a:close/>
              </a:path>
            </a:pathLst>
          </a:custGeom>
          <a:solidFill>
            <a:srgbClr val="FCB0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681538" y="1295400"/>
            <a:ext cx="2329180" cy="46355"/>
          </a:xfrm>
          <a:custGeom>
            <a:avLst/>
            <a:gdLst/>
            <a:ahLst/>
            <a:cxnLst/>
            <a:rect l="l" t="t" r="r" b="b"/>
            <a:pathLst>
              <a:path w="2329179" h="46355">
                <a:moveTo>
                  <a:pt x="2328862" y="46037"/>
                </a:moveTo>
                <a:lnTo>
                  <a:pt x="0" y="46037"/>
                </a:lnTo>
                <a:lnTo>
                  <a:pt x="0" y="0"/>
                </a:lnTo>
                <a:lnTo>
                  <a:pt x="2328862" y="0"/>
                </a:lnTo>
                <a:lnTo>
                  <a:pt x="2328862" y="460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084388" y="6550025"/>
            <a:ext cx="7059930" cy="49530"/>
            <a:chOff x="2084388" y="6550025"/>
            <a:chExt cx="7059930" cy="49530"/>
          </a:xfrm>
        </p:grpSpPr>
        <p:sp>
          <p:nvSpPr>
            <p:cNvPr id="15" name="object 15" descr=""/>
            <p:cNvSpPr/>
            <p:nvPr/>
          </p:nvSpPr>
          <p:spPr>
            <a:xfrm>
              <a:off x="4630737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3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908800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235200" y="0"/>
                  </a:lnTo>
                  <a:lnTo>
                    <a:pt x="2235200" y="46037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84388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3"/>
                  </a:moveTo>
                  <a:lnTo>
                    <a:pt x="0" y="49213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3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8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8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8"/>
                  </a:moveTo>
                  <a:lnTo>
                    <a:pt x="0" y="46038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22" name="object 2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3525" y="1519821"/>
            <a:ext cx="8012430" cy="444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Democratic: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Trusts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things,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Listens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concerns.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Works</a:t>
            </a:r>
            <a:r>
              <a:rPr dirty="0" sz="2000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best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when</a:t>
            </a:r>
            <a:r>
              <a:rPr dirty="0" sz="2000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employees</a:t>
            </a:r>
            <a:r>
              <a:rPr dirty="0" sz="2000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are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knowledgeable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and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only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need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coordination</a:t>
            </a:r>
            <a:endParaRPr sz="2000">
              <a:latin typeface="Arial"/>
              <a:cs typeface="Arial"/>
            </a:endParaRPr>
          </a:p>
          <a:p>
            <a:pPr marL="355600" marR="18605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Authoritative: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Articulates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standards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&amp; </a:t>
            </a:r>
            <a:r>
              <a:rPr dirty="0" sz="2000">
                <a:latin typeface="Arial"/>
                <a:cs typeface="Arial"/>
              </a:rPr>
              <a:t>monitors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performance.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Best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when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team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is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new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and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not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very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skilled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and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PM</a:t>
            </a:r>
            <a:r>
              <a:rPr dirty="0" sz="20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is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an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expert</a:t>
            </a:r>
            <a:endParaRPr sz="2000">
              <a:latin typeface="Arial"/>
              <a:cs typeface="Arial"/>
            </a:endParaRPr>
          </a:p>
          <a:p>
            <a:pPr marL="355600" marR="38036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Coercive: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Gives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directives,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immediate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compliance, </a:t>
            </a:r>
            <a:r>
              <a:rPr dirty="0" sz="2000">
                <a:latin typeface="Arial"/>
                <a:cs typeface="Arial"/>
              </a:rPr>
              <a:t>Close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monitoring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control.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Best</a:t>
            </a:r>
            <a:r>
              <a:rPr dirty="0" sz="20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during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crisis,</a:t>
            </a:r>
            <a:r>
              <a:rPr dirty="0" sz="2000" spc="-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when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 minor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deviations</a:t>
            </a:r>
            <a:r>
              <a:rPr dirty="0" sz="2000" spc="-3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might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result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in</a:t>
            </a:r>
            <a:r>
              <a:rPr dirty="0" sz="2000" spc="-2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serious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problems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dealing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problem </a:t>
            </a:r>
            <a:r>
              <a:rPr dirty="0" sz="2000">
                <a:latin typeface="Arial"/>
                <a:cs typeface="Arial"/>
              </a:rPr>
              <a:t>employees,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applied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straight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forward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  <a:p>
            <a:pPr marL="355600" marR="33718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Coaching: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employees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unique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strengths</a:t>
            </a:r>
            <a:r>
              <a:rPr dirty="0" sz="2000" spc="-25">
                <a:latin typeface="Arial"/>
                <a:cs typeface="Arial"/>
              </a:rPr>
              <a:t> and </a:t>
            </a:r>
            <a:r>
              <a:rPr dirty="0" sz="2000">
                <a:latin typeface="Arial"/>
                <a:cs typeface="Arial"/>
              </a:rPr>
              <a:t>weaknesses,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encourages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members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establish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term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goals.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Best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when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engagement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is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long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70C0"/>
                </a:solidFill>
                <a:latin typeface="Arial"/>
                <a:cs typeface="Arial"/>
              </a:rPr>
              <a:t>one</a:t>
            </a:r>
            <a:r>
              <a:rPr dirty="0" sz="2000" spc="-2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2-</a:t>
            </a:r>
            <a:r>
              <a:rPr dirty="0" sz="2000" spc="-50">
                <a:solidFill>
                  <a:srgbClr val="0070C0"/>
                </a:solidFill>
                <a:latin typeface="Arial"/>
                <a:cs typeface="Arial"/>
              </a:rPr>
              <a:t>4 </a:t>
            </a:r>
            <a:r>
              <a:rPr dirty="0" sz="2000" spc="-10">
                <a:solidFill>
                  <a:srgbClr val="0070C0"/>
                </a:solidFill>
                <a:latin typeface="Arial"/>
                <a:cs typeface="Arial"/>
              </a:rPr>
              <a:t>years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Leadership </a:t>
            </a:r>
            <a:r>
              <a:rPr dirty="0" sz="3600" spc="-10"/>
              <a:t>styles…</a:t>
            </a:r>
            <a:endParaRPr sz="3600"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6729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0">
                <a:latin typeface="Arial"/>
                <a:cs typeface="Arial"/>
              </a:rPr>
              <a:t>Technical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skills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needed: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technical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AI,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Analytics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algn="r" marL="3429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42900" algn="l"/>
                <a:tab pos="343535" algn="l"/>
              </a:tabLst>
            </a:pP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philosophy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(relationship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engineering)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–</a:t>
            </a:r>
            <a:endParaRPr sz="2000">
              <a:latin typeface="Arial"/>
              <a:cs typeface="Arial"/>
            </a:endParaRPr>
          </a:p>
          <a:p>
            <a:pPr algn="r" marR="4699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engineering,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Engineering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Partnership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355600" marR="38481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Stage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Startup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(broad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exposure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expectations), </a:t>
            </a:r>
            <a:r>
              <a:rPr dirty="0" sz="2000">
                <a:latin typeface="Arial"/>
                <a:cs typeface="Arial"/>
              </a:rPr>
              <a:t>mature (more focused </a:t>
            </a:r>
            <a:r>
              <a:rPr dirty="0" sz="2000" spc="-10">
                <a:latin typeface="Arial"/>
                <a:cs typeface="Arial"/>
              </a:rPr>
              <a:t>role)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Relationship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Leadership: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Level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Autonomy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16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Company</a:t>
            </a:r>
            <a:r>
              <a:rPr dirty="0" sz="3600" spc="-45"/>
              <a:t> </a:t>
            </a:r>
            <a:r>
              <a:rPr dirty="0" sz="3600" spc="-25"/>
              <a:t>fit</a:t>
            </a:r>
            <a:endParaRPr sz="3600"/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u="sng" sz="18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(hbr.org</a:t>
            </a:r>
            <a:r>
              <a:rPr dirty="0" u="sng" sz="1800" spc="-10" b="0"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4547183"/>
            <a:ext cx="6552565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10">
                <a:latin typeface="Arial"/>
                <a:cs typeface="Arial"/>
              </a:rPr>
              <a:t>Questions: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highlighted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article?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qualities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Jane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appreciate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Profile:</a:t>
            </a:r>
            <a:r>
              <a:rPr dirty="0" sz="3600" spc="-15"/>
              <a:t> </a:t>
            </a:r>
            <a:r>
              <a:rPr dirty="0" sz="3600"/>
              <a:t>Jane</a:t>
            </a:r>
            <a:r>
              <a:rPr dirty="0" sz="3600" spc="-20"/>
              <a:t> </a:t>
            </a:r>
            <a:r>
              <a:rPr dirty="0" sz="3600"/>
              <a:t>Manning</a:t>
            </a:r>
            <a:r>
              <a:rPr dirty="0" sz="3600" spc="-15"/>
              <a:t> </a:t>
            </a:r>
            <a:r>
              <a:rPr dirty="0" sz="3600" spc="-25"/>
              <a:t>of </a:t>
            </a:r>
            <a:r>
              <a:rPr dirty="0" sz="3600"/>
              <a:t>Google</a:t>
            </a:r>
            <a:r>
              <a:rPr dirty="0" sz="3600" spc="-135"/>
              <a:t> </a:t>
            </a:r>
            <a:r>
              <a:rPr dirty="0" sz="3600" spc="-10"/>
              <a:t>AdWords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5000" y="2070100"/>
            <a:ext cx="1854317" cy="17963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23834" cy="369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Focus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consistent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innovation,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stay</a:t>
            </a:r>
            <a:r>
              <a:rPr dirty="0" sz="1800" spc="-10">
                <a:latin typeface="Arial"/>
                <a:cs typeface="Arial"/>
              </a:rPr>
              <a:t> ahead</a:t>
            </a:r>
            <a:endParaRPr sz="1800">
              <a:latin typeface="Arial"/>
              <a:cs typeface="Arial"/>
            </a:endParaRPr>
          </a:p>
          <a:p>
            <a:pPr marL="354965" marR="167640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companies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satisfied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leveraging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brand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created,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leading 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death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(ex.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Kodak)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hard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protect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new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ventures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initiatives</a:t>
            </a:r>
            <a:endParaRPr sz="1800">
              <a:latin typeface="Arial"/>
              <a:cs typeface="Arial"/>
            </a:endParaRPr>
          </a:p>
          <a:p>
            <a:pPr marL="354965" marR="205104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vision,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increased bureaucracy,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resorts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acquisitions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creating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separate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centers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incubate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(example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Cisco).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F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Companies that</a:t>
            </a:r>
            <a:r>
              <a:rPr dirty="0" sz="1800" spc="-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failed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innovate: Xerox,</a:t>
            </a:r>
            <a:r>
              <a:rPr dirty="0" sz="1800" spc="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AoL,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Motorola</a:t>
            </a:r>
            <a:endParaRPr sz="1800">
              <a:latin typeface="Arial"/>
              <a:cs typeface="Arial"/>
            </a:endParaRPr>
          </a:p>
          <a:p>
            <a:pPr marL="354965" marR="5080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Strong</a:t>
            </a:r>
            <a:r>
              <a:rPr dirty="0" sz="1800" spc="-3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enterprise</a:t>
            </a:r>
            <a:r>
              <a:rPr dirty="0" sz="1800" spc="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companies: Adobe,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Amazon,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Apple,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Facebook,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 Google,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and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Arial"/>
                <a:cs typeface="Arial"/>
              </a:rPr>
              <a:t>Netflix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Enterprise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stage</a:t>
            </a: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712" y="5510832"/>
            <a:ext cx="20478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502660" cy="1447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Purpose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Contents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20">
                <a:latin typeface="Arial"/>
                <a:cs typeface="Arial"/>
              </a:rPr>
              <a:t> plan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investors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Example: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Airbnb </a:t>
            </a:r>
            <a:r>
              <a:rPr dirty="0" sz="2000" spc="-10">
                <a:latin typeface="Arial"/>
                <a:cs typeface="Arial"/>
              </a:rPr>
              <a:t>pitch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848600" cy="134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think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aspects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our </a:t>
            </a:r>
            <a:r>
              <a:rPr dirty="0" sz="2000">
                <a:latin typeface="Arial"/>
                <a:cs typeface="Arial"/>
              </a:rPr>
              <a:t>business,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identify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issues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remedial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measures.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also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secure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finance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Venture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capitalists.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Purpose</a:t>
            </a:r>
            <a:endParaRPr sz="3600"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347720" cy="3886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Executive </a:t>
            </a:r>
            <a:r>
              <a:rPr dirty="0" sz="2000" spc="-10">
                <a:latin typeface="Arial"/>
                <a:cs typeface="Arial"/>
              </a:rPr>
              <a:t>summary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Market </a:t>
            </a:r>
            <a:r>
              <a:rPr dirty="0" sz="2000" spc="-2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Marketing </a:t>
            </a:r>
            <a:r>
              <a:rPr dirty="0" sz="2000" spc="-10"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Operational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People </a:t>
            </a:r>
            <a:r>
              <a:rPr dirty="0" sz="2000" spc="-10">
                <a:latin typeface="Arial"/>
                <a:cs typeface="Arial"/>
              </a:rPr>
              <a:t>strength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Financial </a:t>
            </a:r>
            <a:r>
              <a:rPr dirty="0" sz="2000" spc="-10">
                <a:latin typeface="Arial"/>
                <a:cs typeface="Arial"/>
              </a:rPr>
              <a:t>forecasts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Key risks &amp; mitigation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marR="1656714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Conclusion Appendices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Contents</a:t>
            </a:r>
            <a:r>
              <a:rPr dirty="0" sz="3600" spc="-20"/>
              <a:t> </a:t>
            </a:r>
            <a:r>
              <a:rPr dirty="0" sz="3600"/>
              <a:t>of</a:t>
            </a:r>
            <a:r>
              <a:rPr dirty="0" sz="3600" spc="-10"/>
              <a:t> </a:t>
            </a:r>
            <a:r>
              <a:rPr dirty="0" sz="3600"/>
              <a:t>a</a:t>
            </a:r>
            <a:r>
              <a:rPr dirty="0" sz="3600" spc="-15"/>
              <a:t> </a:t>
            </a:r>
            <a:r>
              <a:rPr dirty="0" sz="3600" spc="-10"/>
              <a:t>business </a:t>
            </a:r>
            <a:r>
              <a:rPr dirty="0" sz="3600"/>
              <a:t>plan: </a:t>
            </a:r>
            <a:r>
              <a:rPr dirty="0" sz="3600" spc="-10"/>
              <a:t>Typical</a:t>
            </a:r>
            <a:endParaRPr sz="3600"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700009" cy="3886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Product-Market-</a:t>
            </a:r>
            <a:r>
              <a:rPr dirty="0" sz="2000" spc="-25">
                <a:latin typeface="Arial"/>
                <a:cs typeface="Arial"/>
              </a:rPr>
              <a:t>fit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segment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Problem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 </a:t>
            </a:r>
            <a:r>
              <a:rPr dirty="0" sz="2000" spc="-10">
                <a:latin typeface="Arial"/>
                <a:cs typeface="Arial"/>
              </a:rPr>
              <a:t>Under-</a:t>
            </a:r>
            <a:r>
              <a:rPr dirty="0" sz="2000">
                <a:latin typeface="Arial"/>
                <a:cs typeface="Arial"/>
              </a:rPr>
              <a:t>served </a:t>
            </a:r>
            <a:r>
              <a:rPr dirty="0" sz="2000" spc="-20">
                <a:latin typeface="Arial"/>
                <a:cs typeface="Arial"/>
              </a:rPr>
              <a:t>need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Solution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proposition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–"/>
            </a:pPr>
            <a:endParaRPr sz="2650">
              <a:latin typeface="Arial"/>
              <a:cs typeface="Arial"/>
            </a:endParaRPr>
          </a:p>
          <a:p>
            <a:pPr marL="342900" marR="5674360" indent="-330200">
              <a:lnSpc>
                <a:spcPct val="1167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Goal </a:t>
            </a:r>
            <a:r>
              <a:rPr dirty="0" sz="2000" spc="-10">
                <a:latin typeface="Arial"/>
                <a:cs typeface="Arial"/>
              </a:rPr>
              <a:t>(SMART) Example:</a:t>
            </a:r>
            <a:endParaRPr sz="2000">
              <a:latin typeface="Arial"/>
              <a:cs typeface="Arial"/>
            </a:endParaRPr>
          </a:p>
          <a:p>
            <a:pPr lvl="1" marL="698500" marR="508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9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children-centric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stories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next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r>
              <a:rPr dirty="0" sz="2000" spc="-10">
                <a:latin typeface="Arial"/>
                <a:cs typeface="Arial"/>
              </a:rPr>
              <a:t> years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Achieve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C-</a:t>
            </a:r>
            <a:r>
              <a:rPr dirty="0" sz="2000">
                <a:latin typeface="Arial"/>
                <a:cs typeface="Arial"/>
              </a:rPr>
              <a:t>Sat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rating 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4.5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 5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years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&amp;</a:t>
            </a:r>
            <a:r>
              <a:rPr dirty="0" sz="3600" spc="-5"/>
              <a:t> </a:t>
            </a:r>
            <a:r>
              <a:rPr dirty="0" sz="3600"/>
              <a:t>its </a:t>
            </a:r>
            <a:r>
              <a:rPr dirty="0" sz="3600" spc="-10"/>
              <a:t>value</a:t>
            </a:r>
            <a:endParaRPr sz="3600"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13345" cy="266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52729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Available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addressable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(people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you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serve)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lvl="1" marL="698500" marR="283845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Instrument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cancer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patients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speak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10">
                <a:latin typeface="Arial"/>
                <a:cs typeface="Arial"/>
              </a:rPr>
              <a:t> their </a:t>
            </a:r>
            <a:r>
              <a:rPr dirty="0" sz="2000">
                <a:latin typeface="Arial"/>
                <a:cs typeface="Arial"/>
              </a:rPr>
              <a:t>throat </a:t>
            </a:r>
            <a:r>
              <a:rPr dirty="0" sz="2000" spc="-10">
                <a:latin typeface="Arial"/>
                <a:cs typeface="Arial"/>
              </a:rPr>
              <a:t>surgery.</a:t>
            </a:r>
            <a:endParaRPr sz="2000">
              <a:latin typeface="Arial"/>
              <a:cs typeface="Arial"/>
            </a:endParaRPr>
          </a:p>
          <a:p>
            <a:pPr lvl="1" marL="698500" marR="508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30,000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patients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diagnosed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cancer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larynx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India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42325" y="5993027"/>
            <a:ext cx="76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(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Market</a:t>
            </a:r>
            <a:r>
              <a:rPr dirty="0" sz="3600" spc="-25"/>
              <a:t> </a:t>
            </a:r>
            <a:r>
              <a:rPr dirty="0" sz="3600" spc="-20"/>
              <a:t>size</a:t>
            </a:r>
            <a:endParaRPr sz="3600"/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4000" y="4013200"/>
            <a:ext cx="3835400" cy="200406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479354" y="6048590"/>
            <a:ext cx="5377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https://www.bbc.com/news/business-41969801</a:t>
            </a:r>
            <a:r>
              <a:rPr dirty="0" sz="12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https://www.thebetterindia.com/41251/dr-</a:t>
            </a:r>
            <a:r>
              <a:rPr dirty="0" u="sng" sz="1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vishal-rao-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affordable-</a:t>
            </a:r>
            <a:r>
              <a:rPr dirty="0" u="sng" sz="1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voice-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prosthesis</a:t>
            </a:r>
            <a:r>
              <a:rPr dirty="0" sz="1200" spc="-10">
                <a:solidFill>
                  <a:srgbClr val="0000FF"/>
                </a:solidFill>
                <a:latin typeface="Arial"/>
                <a:cs typeface="Arial"/>
              </a:rPr>
              <a:t>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060095" y="4948431"/>
            <a:ext cx="1158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Dr.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Vishal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Rao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584835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market size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602855" cy="1752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competitors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Their </a:t>
            </a:r>
            <a:r>
              <a:rPr dirty="0" sz="2000" spc="-10">
                <a:latin typeface="Arial"/>
                <a:cs typeface="Arial"/>
              </a:rPr>
              <a:t>revenue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Their </a:t>
            </a:r>
            <a:r>
              <a:rPr dirty="0" sz="2000" spc="-10">
                <a:latin typeface="Arial"/>
                <a:cs typeface="Arial"/>
              </a:rPr>
              <a:t>Growth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focus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strategy,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policy,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sales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pitch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Competition</a:t>
            </a:r>
            <a:endParaRPr sz="3600"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701357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competitors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impact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Enterprise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stage: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Examples</a:t>
            </a:r>
            <a:r>
              <a:rPr dirty="0" spc="-25">
                <a:solidFill>
                  <a:srgbClr val="006FC0"/>
                </a:solidFill>
              </a:rPr>
              <a:t> of </a:t>
            </a:r>
            <a:r>
              <a:rPr dirty="0">
                <a:solidFill>
                  <a:srgbClr val="006FC0"/>
                </a:solidFill>
              </a:rPr>
              <a:t>consistent</a:t>
            </a:r>
            <a:r>
              <a:rPr dirty="0" spc="-8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innovation</a:t>
            </a: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443598" y="2334132"/>
          <a:ext cx="8141334" cy="3406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/>
                <a:gridCol w="2709545"/>
                <a:gridCol w="2709544"/>
              </a:tblGrid>
              <a:tr h="389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Netflix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9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Amazon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9D7"/>
                    </a:solidFill>
                  </a:tcPr>
                </a:tc>
                <a:tc>
                  <a:txBody>
                    <a:bodyPr/>
                    <a:lstStyle/>
                    <a:p>
                      <a:pPr marL="8820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Facebook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CE9D7"/>
                    </a:solidFill>
                  </a:tcPr>
                </a:tc>
              </a:tr>
              <a:tr h="3017520">
                <a:tc>
                  <a:txBody>
                    <a:bodyPr/>
                    <a:lstStyle/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DVD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movie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sales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DVD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rentals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Online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booking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DVD,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delivered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via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Post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Streaming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video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marR="3143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house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production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serials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movies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Movie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Serial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Award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8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(akin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Oscar)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Books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Electronics,</a:t>
                      </a:r>
                      <a:r>
                        <a:rPr dirty="0" sz="16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Others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Recommendation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feature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Prime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Alexa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Kindle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 spc="-25">
                          <a:latin typeface="Arial"/>
                          <a:cs typeface="Arial"/>
                        </a:rPr>
                        <a:t>AWS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Firestick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6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Pay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Wall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messaging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News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Feed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streams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friend’s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activity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marR="7975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Sell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stuff to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other Facebookers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marR="119507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Tagging</a:t>
                      </a:r>
                      <a:r>
                        <a:rPr dirty="0" sz="16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attachments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‘Like’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button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Timeline</a:t>
                      </a:r>
                      <a:r>
                        <a:rPr dirty="0" sz="16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feature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8460" marR="856615" indent="-287020">
                        <a:lnSpc>
                          <a:spcPct val="100000"/>
                        </a:lnSpc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Buys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Instagram, WhatsApp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419" y="1496567"/>
            <a:ext cx="1363980" cy="63550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6623" y="1464563"/>
            <a:ext cx="1837951" cy="77114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3634" y="1497811"/>
            <a:ext cx="700627" cy="704648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38441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aspects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strategy: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awareness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(Ex.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release,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SEO)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profile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reference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(Ex.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Kissflow)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Differentiate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quality,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simplicity,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Marketing</a:t>
            </a:r>
            <a:r>
              <a:rPr dirty="0" sz="3600" spc="-40"/>
              <a:t> </a:t>
            </a:r>
            <a:r>
              <a:rPr dirty="0" sz="3600" spc="-10"/>
              <a:t>strategy</a:t>
            </a:r>
            <a:endParaRPr sz="3600"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584835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strategy </a:t>
            </a:r>
            <a:r>
              <a:rPr dirty="0" sz="2000" spc="-20">
                <a:latin typeface="Arial"/>
                <a:cs typeface="Arial"/>
              </a:rPr>
              <a:t>for: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319779" cy="1092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milestones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 </a:t>
            </a:r>
            <a:r>
              <a:rPr dirty="0" sz="2000" spc="-2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Operational </a:t>
            </a:r>
            <a:r>
              <a:rPr dirty="0" sz="3600" spc="-20"/>
              <a:t>plan</a:t>
            </a:r>
            <a:endParaRPr sz="3600"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584835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release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584835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 support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 service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4021454" cy="2159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Experience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Management </a:t>
            </a:r>
            <a:r>
              <a:rPr dirty="0" sz="2000" spc="-10">
                <a:latin typeface="Arial"/>
                <a:cs typeface="Arial"/>
              </a:rPr>
              <a:t>staff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Management </a:t>
            </a:r>
            <a:r>
              <a:rPr dirty="0" sz="2000" spc="-10">
                <a:latin typeface="Arial"/>
                <a:cs typeface="Arial"/>
              </a:rPr>
              <a:t>experience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Domain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knowledge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Experience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Technical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staff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Experience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 </a:t>
            </a:r>
            <a:r>
              <a:rPr dirty="0" sz="2000" spc="-20">
                <a:latin typeface="Arial"/>
                <a:cs typeface="Arial"/>
              </a:rPr>
              <a:t>staff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People </a:t>
            </a:r>
            <a:r>
              <a:rPr dirty="0" sz="3600" spc="-10"/>
              <a:t>strength</a:t>
            </a:r>
            <a:endParaRPr sz="3600"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7734934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skills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resources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 </a:t>
            </a:r>
            <a:r>
              <a:rPr dirty="0" sz="2000" spc="-10"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022600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Sales </a:t>
            </a:r>
            <a:r>
              <a:rPr dirty="0" sz="2000" spc="-10">
                <a:latin typeface="Arial"/>
                <a:cs typeface="Arial"/>
              </a:rPr>
              <a:t>forecast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Break-even </a:t>
            </a:r>
            <a:r>
              <a:rPr dirty="0" sz="2000" spc="-10"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Profit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loss</a:t>
            </a:r>
            <a:r>
              <a:rPr dirty="0" sz="2000" spc="-10">
                <a:latin typeface="Arial"/>
                <a:cs typeface="Arial"/>
              </a:rPr>
              <a:t> projections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Cash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flow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projections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Balance sheet </a:t>
            </a:r>
            <a:r>
              <a:rPr dirty="0" sz="2000" spc="-10">
                <a:latin typeface="Arial"/>
                <a:cs typeface="Arial"/>
              </a:rPr>
              <a:t>forecast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Financial </a:t>
            </a:r>
            <a:r>
              <a:rPr dirty="0" sz="3600" spc="-10"/>
              <a:t>forecast</a:t>
            </a:r>
            <a:endParaRPr sz="3600"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Sales </a:t>
            </a:r>
            <a:r>
              <a:rPr dirty="0" sz="3600" spc="-10"/>
              <a:t>forecast</a:t>
            </a:r>
            <a:endParaRPr sz="3600"/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417637" y="1929265"/>
          <a:ext cx="610552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 spc="-20" b="1">
                          <a:latin typeface="Arial"/>
                          <a:cs typeface="Arial"/>
                        </a:rPr>
                        <a:t>Year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#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customers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Revenue</a:t>
                      </a:r>
                      <a:r>
                        <a:rPr dirty="0" sz="1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 b="1">
                          <a:latin typeface="Arial"/>
                          <a:cs typeface="Arial"/>
                        </a:rPr>
                        <a:t>($)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Million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3,000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30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Million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10,000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Million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39700"/>
            <a:ext cx="8990330" cy="6656705"/>
            <a:chOff x="0" y="139700"/>
            <a:chExt cx="8990330" cy="665670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00" y="139700"/>
              <a:ext cx="8519886" cy="6656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10805" cy="399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companies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internally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existing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customers.</a:t>
            </a:r>
            <a:endParaRPr sz="1800">
              <a:latin typeface="Arial"/>
              <a:cs typeface="Arial"/>
            </a:endParaRPr>
          </a:p>
          <a:p>
            <a:pPr lvl="1" marL="812800" marR="426720" indent="-34290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HP’s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</a:t>
            </a:r>
            <a:r>
              <a:rPr dirty="0" sz="1800">
                <a:latin typeface="Cambria Math"/>
                <a:cs typeface="Cambria Math"/>
              </a:rPr>
              <a:t>‐</a:t>
            </a:r>
            <a:r>
              <a:rPr dirty="0" sz="1800">
                <a:latin typeface="Arial"/>
                <a:cs typeface="Arial"/>
              </a:rPr>
              <a:t>enabling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low</a:t>
            </a:r>
            <a:r>
              <a:rPr dirty="0" sz="1800" spc="-10">
                <a:latin typeface="Cambria Math"/>
                <a:cs typeface="Cambria Math"/>
              </a:rPr>
              <a:t>‐</a:t>
            </a:r>
            <a:r>
              <a:rPr dirty="0" sz="1800" spc="-10">
                <a:latin typeface="Arial"/>
                <a:cs typeface="Arial"/>
              </a:rPr>
              <a:t>cost, </a:t>
            </a:r>
            <a:r>
              <a:rPr dirty="0" sz="1800">
                <a:latin typeface="Arial"/>
                <a:cs typeface="Arial"/>
              </a:rPr>
              <a:t>general</a:t>
            </a:r>
            <a:r>
              <a:rPr dirty="0" sz="1800">
                <a:latin typeface="Cambria Math"/>
                <a:cs typeface="Cambria Math"/>
              </a:rPr>
              <a:t>‐</a:t>
            </a:r>
            <a:r>
              <a:rPr dirty="0" sz="1800">
                <a:latin typeface="Arial"/>
                <a:cs typeface="Arial"/>
              </a:rPr>
              <a:t>purpose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workstation developed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Marty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Cagan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team </a:t>
            </a:r>
            <a:r>
              <a:rPr dirty="0" sz="1800">
                <a:latin typeface="Arial"/>
                <a:cs typeface="Arial"/>
              </a:rPr>
              <a:t>(1980s),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DB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(1989)</a:t>
            </a:r>
            <a:endParaRPr sz="1800">
              <a:latin typeface="Arial"/>
              <a:cs typeface="Arial"/>
            </a:endParaRPr>
          </a:p>
          <a:p>
            <a:pPr marL="354965" marR="219710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 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roadmap,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deploy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realize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10">
                <a:latin typeface="Arial"/>
                <a:cs typeface="Arial"/>
              </a:rPr>
              <a:t> takers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F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failed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products:</a:t>
            </a:r>
            <a:endParaRPr sz="18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Apple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Watch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edition</a:t>
            </a:r>
            <a:endParaRPr sz="18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Google+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social </a:t>
            </a:r>
            <a:r>
              <a:rPr dirty="0" sz="1800" spc="-10">
                <a:latin typeface="Arial"/>
                <a:cs typeface="Arial"/>
              </a:rPr>
              <a:t>media</a:t>
            </a:r>
            <a:endParaRPr sz="1800">
              <a:latin typeface="Arial"/>
              <a:cs typeface="Arial"/>
            </a:endParaRPr>
          </a:p>
          <a:p>
            <a:pPr lvl="1" marL="812800" indent="-343535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812800" algn="l"/>
                <a:tab pos="8134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Daily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Digital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newspaper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collaboration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Apple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Why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products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fail?</a:t>
            </a: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 of break </a:t>
            </a:r>
            <a:r>
              <a:rPr dirty="0" sz="3600" spc="-20"/>
              <a:t>even</a:t>
            </a:r>
            <a:endParaRPr sz="3600"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743700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costs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incurring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marketing this </a:t>
            </a:r>
            <a:r>
              <a:rPr dirty="0" sz="2000" spc="-10"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Exercise</a:t>
            </a:r>
            <a:r>
              <a:rPr dirty="0" sz="3600" spc="-10"/>
              <a:t> </a:t>
            </a:r>
            <a:r>
              <a:rPr dirty="0" sz="3600"/>
              <a:t>in</a:t>
            </a:r>
            <a:r>
              <a:rPr dirty="0" sz="3600" spc="-5"/>
              <a:t> </a:t>
            </a:r>
            <a:r>
              <a:rPr dirty="0" sz="3600"/>
              <a:t>Break</a:t>
            </a:r>
            <a:r>
              <a:rPr dirty="0" sz="3600" spc="-10"/>
              <a:t> </a:t>
            </a:r>
            <a:r>
              <a:rPr dirty="0" sz="3600" spc="-20"/>
              <a:t>even</a:t>
            </a:r>
            <a:endParaRPr sz="3600"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671766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19820"/>
            <a:ext cx="39973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When will 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reach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break-even?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Profit &amp;</a:t>
            </a:r>
            <a:r>
              <a:rPr dirty="0" sz="3600" spc="-5"/>
              <a:t> </a:t>
            </a:r>
            <a:r>
              <a:rPr dirty="0" sz="3600"/>
              <a:t>Loss </a:t>
            </a:r>
            <a:r>
              <a:rPr dirty="0" sz="3600" spc="-10"/>
              <a:t>statement</a:t>
            </a:r>
            <a:endParaRPr sz="3600"/>
          </a:p>
        </p:txBody>
      </p:sp>
      <p:sp>
        <p:nvSpPr>
          <p:cNvPr id="12" name="object 12" descr=""/>
          <p:cNvSpPr txBox="1"/>
          <p:nvPr/>
        </p:nvSpPr>
        <p:spPr>
          <a:xfrm>
            <a:off x="993125" y="1509378"/>
            <a:ext cx="3843654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Sales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revenue</a:t>
            </a:r>
            <a:endParaRPr sz="2000">
              <a:latin typeface="Times New Roman"/>
              <a:cs typeface="Times New Roman"/>
            </a:endParaRPr>
          </a:p>
          <a:p>
            <a:pPr marL="12700" marR="278130" indent="4572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less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direct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(labour,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tools) </a:t>
            </a:r>
            <a:r>
              <a:rPr dirty="0" sz="2000">
                <a:latin typeface="Times New Roman"/>
                <a:cs typeface="Times New Roman"/>
              </a:rPr>
              <a:t>Gross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profit</a:t>
            </a:r>
            <a:endParaRPr sz="2000">
              <a:latin typeface="Times New Roman"/>
              <a:cs typeface="Times New Roman"/>
            </a:endParaRPr>
          </a:p>
          <a:p>
            <a:pPr marL="469900" marR="1665605" indent="-4572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Gross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margin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(%) </a:t>
            </a:r>
            <a:r>
              <a:rPr dirty="0" sz="2000">
                <a:latin typeface="Times New Roman"/>
                <a:cs typeface="Times New Roman"/>
              </a:rPr>
              <a:t>less </a:t>
            </a:r>
            <a:r>
              <a:rPr dirty="0" sz="2000" spc="-10">
                <a:latin typeface="Times New Roman"/>
                <a:cs typeface="Times New Roman"/>
              </a:rPr>
              <a:t>depreciation</a:t>
            </a:r>
            <a:endParaRPr sz="2000">
              <a:latin typeface="Times New Roman"/>
              <a:cs typeface="Times New Roman"/>
            </a:endParaRPr>
          </a:p>
          <a:p>
            <a:pPr marL="12700" marR="1305560" indent="4572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less other </a:t>
            </a:r>
            <a:r>
              <a:rPr dirty="0" sz="2000" spc="-10">
                <a:latin typeface="Times New Roman"/>
                <a:cs typeface="Times New Roman"/>
              </a:rPr>
              <a:t>overheads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profit </a:t>
            </a:r>
            <a:r>
              <a:rPr dirty="0" sz="2000">
                <a:latin typeface="Times New Roman"/>
                <a:cs typeface="Times New Roman"/>
              </a:rPr>
              <a:t>Operating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margin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(%)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plus other </a:t>
            </a:r>
            <a:r>
              <a:rPr dirty="0" sz="2000" spc="-10">
                <a:latin typeface="Times New Roman"/>
                <a:cs typeface="Times New Roman"/>
              </a:rPr>
              <a:t>income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EBIT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(Earning before income &amp;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Tax) </a:t>
            </a:r>
            <a:r>
              <a:rPr dirty="0" sz="2000">
                <a:latin typeface="Times New Roman"/>
                <a:cs typeface="Times New Roman"/>
              </a:rPr>
              <a:t>less </a:t>
            </a:r>
            <a:r>
              <a:rPr dirty="0" sz="2000" spc="-10">
                <a:latin typeface="Times New Roman"/>
                <a:cs typeface="Times New Roman"/>
              </a:rPr>
              <a:t>interest</a:t>
            </a:r>
            <a:endParaRPr sz="2000">
              <a:latin typeface="Times New Roman"/>
              <a:cs typeface="Times New Roman"/>
            </a:endParaRPr>
          </a:p>
          <a:p>
            <a:pPr marL="469900" marR="1464310" indent="-45720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PBT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(Profit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before </a:t>
            </a:r>
            <a:r>
              <a:rPr dirty="0" sz="2000" spc="-20">
                <a:latin typeface="Times New Roman"/>
                <a:cs typeface="Times New Roman"/>
              </a:rPr>
              <a:t>tax) </a:t>
            </a:r>
            <a:r>
              <a:rPr dirty="0" sz="2000">
                <a:latin typeface="Times New Roman"/>
                <a:cs typeface="Times New Roman"/>
              </a:rPr>
              <a:t>less </a:t>
            </a:r>
            <a:r>
              <a:rPr dirty="0" sz="2000" spc="-25">
                <a:latin typeface="Times New Roman"/>
                <a:cs typeface="Times New Roman"/>
              </a:rPr>
              <a:t>tax</a:t>
            </a:r>
            <a:endParaRPr sz="2000">
              <a:latin typeface="Times New Roman"/>
              <a:cs typeface="Times New Roman"/>
            </a:endParaRPr>
          </a:p>
          <a:p>
            <a:pPr marL="12700" marR="146685">
              <a:lnSpc>
                <a:spcPct val="100000"/>
              </a:lnSpc>
            </a:pPr>
            <a:r>
              <a:rPr dirty="0" sz="2000" spc="-145">
                <a:latin typeface="Times New Roman"/>
                <a:cs typeface="Times New Roman"/>
              </a:rPr>
              <a:t>PAT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(Profit after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tax, aka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Net </a:t>
            </a:r>
            <a:r>
              <a:rPr dirty="0" sz="2000" spc="-10">
                <a:latin typeface="Times New Roman"/>
                <a:cs typeface="Times New Roman"/>
              </a:rPr>
              <a:t>profit) </a:t>
            </a:r>
            <a:r>
              <a:rPr dirty="0" sz="2000">
                <a:latin typeface="Times New Roman"/>
                <a:cs typeface="Times New Roman"/>
              </a:rPr>
              <a:t>Net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margin</a:t>
            </a:r>
            <a:r>
              <a:rPr dirty="0" sz="2000" spc="-25">
                <a:latin typeface="Times New Roman"/>
                <a:cs typeface="Times New Roman"/>
              </a:rPr>
              <a:t> (%)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37941" y="3454398"/>
            <a:ext cx="2787015" cy="923925"/>
          </a:xfrm>
          <a:prstGeom prst="rect">
            <a:avLst/>
          </a:prstGeom>
          <a:solidFill>
            <a:srgbClr val="C5D8F1"/>
          </a:solidFill>
        </p:spPr>
        <p:txBody>
          <a:bodyPr wrap="square" lIns="0" tIns="39370" rIns="0" bIns="0" rtlCol="0" vert="horz">
            <a:spAutoFit/>
          </a:bodyPr>
          <a:lstStyle/>
          <a:p>
            <a:pPr algn="just" marL="129539" marR="121285" indent="57150">
              <a:lnSpc>
                <a:spcPct val="100000"/>
              </a:lnSpc>
              <a:spcBef>
                <a:spcPts val="310"/>
              </a:spcBef>
            </a:pPr>
            <a:r>
              <a:rPr dirty="0" sz="1800">
                <a:latin typeface="Arial"/>
                <a:cs typeface="Arial"/>
              </a:rPr>
              <a:t>Gives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revenue,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expenses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profit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period.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Cash</a:t>
            </a:r>
            <a:r>
              <a:rPr dirty="0" sz="3600" spc="-20"/>
              <a:t> </a:t>
            </a:r>
            <a:r>
              <a:rPr dirty="0" sz="3600"/>
              <a:t>flow</a:t>
            </a:r>
            <a:r>
              <a:rPr dirty="0" sz="3600" spc="-15"/>
              <a:t> </a:t>
            </a:r>
            <a:r>
              <a:rPr dirty="0" sz="3600" spc="-10"/>
              <a:t>statement</a:t>
            </a:r>
            <a:endParaRPr sz="3600"/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501648" y="2054679"/>
          <a:ext cx="8097520" cy="3178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2410"/>
                <a:gridCol w="4042410"/>
              </a:tblGrid>
              <a:tr h="529590">
                <a:tc>
                  <a:txBody>
                    <a:bodyPr/>
                    <a:lstStyle/>
                    <a:p>
                      <a:pPr marL="1174750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Cash</a:t>
                      </a:r>
                      <a:r>
                        <a:rPr dirty="0" sz="200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flowing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 b="1">
                          <a:latin typeface="Times New Roman"/>
                          <a:cs typeface="Times New Roman"/>
                        </a:rPr>
                        <a:t>in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110426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Cash</a:t>
                      </a:r>
                      <a:r>
                        <a:rPr dirty="0" sz="200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flowing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 b="1">
                          <a:latin typeface="Times New Roman"/>
                          <a:cs typeface="Times New Roman"/>
                        </a:rPr>
                        <a:t>out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5E0B3"/>
                    </a:solidFill>
                  </a:tcPr>
                </a:tc>
              </a:tr>
              <a:tr h="2648585">
                <a:tc>
                  <a:txBody>
                    <a:bodyPr/>
                    <a:lstStyle/>
                    <a:p>
                      <a:pPr marL="410845" marR="187325" indent="-342900">
                        <a:lnSpc>
                          <a:spcPts val="2400"/>
                        </a:lnSpc>
                        <a:spcBef>
                          <a:spcPts val="10"/>
                        </a:spcBef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Receipt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cash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sales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(may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be delayed due to payment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terms)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11480" indent="-343535">
                        <a:lnSpc>
                          <a:spcPts val="2320"/>
                        </a:lnSpc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Loans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11480" indent="-34353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Equity proceeds (sale of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equity)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1480" indent="-343535">
                        <a:lnSpc>
                          <a:spcPts val="2330"/>
                        </a:lnSpc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Rent &amp; infrastructure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expenses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11480" indent="-34353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Salaries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11480" indent="-34353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Repayment of 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loan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11480" indent="-34353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11480" algn="l"/>
                          <a:tab pos="412115" algn="l"/>
                        </a:tabLst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Purchase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equipment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918464" y="5635954"/>
            <a:ext cx="7263765" cy="369570"/>
          </a:xfrm>
          <a:prstGeom prst="rect">
            <a:avLst/>
          </a:prstGeom>
          <a:solidFill>
            <a:srgbClr val="C5D8F1"/>
          </a:solidFill>
        </p:spPr>
        <p:txBody>
          <a:bodyPr wrap="square" lIns="0" tIns="3937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dirty="0" sz="1800" spc="-25">
                <a:latin typeface="Arial"/>
                <a:cs typeface="Arial"/>
              </a:rPr>
              <a:t>Tells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whether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enough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meet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expenses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52400"/>
            <a:ext cx="8231505" cy="5363210"/>
            <a:chOff x="0" y="152400"/>
            <a:chExt cx="8231505" cy="536321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00" y="152400"/>
              <a:ext cx="7634515" cy="5363028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1371329" y="5921828"/>
            <a:ext cx="6096635" cy="369570"/>
          </a:xfrm>
          <a:custGeom>
            <a:avLst/>
            <a:gdLst/>
            <a:ahLst/>
            <a:cxnLst/>
            <a:rect l="l" t="t" r="r" b="b"/>
            <a:pathLst>
              <a:path w="6096634" h="369570">
                <a:moveTo>
                  <a:pt x="6096540" y="369332"/>
                </a:moveTo>
                <a:lnTo>
                  <a:pt x="0" y="369332"/>
                </a:lnTo>
                <a:lnTo>
                  <a:pt x="0" y="0"/>
                </a:lnTo>
                <a:lnTo>
                  <a:pt x="6096540" y="0"/>
                </a:lnTo>
                <a:lnTo>
                  <a:pt x="6096540" y="369332"/>
                </a:lnTo>
                <a:close/>
              </a:path>
            </a:pathLst>
          </a:custGeom>
          <a:solidFill>
            <a:srgbClr val="C5D8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450054" y="5948513"/>
            <a:ext cx="5855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Talks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assets,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liabilities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equity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date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584835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risks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business?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Risks</a:t>
            </a:r>
            <a:r>
              <a:rPr dirty="0" sz="3600" spc="-30"/>
              <a:t> </a:t>
            </a:r>
            <a:r>
              <a:rPr dirty="0" sz="3600"/>
              <a:t>and</a:t>
            </a:r>
            <a:r>
              <a:rPr dirty="0" sz="3600" spc="-30"/>
              <a:t> </a:t>
            </a:r>
            <a:r>
              <a:rPr dirty="0" sz="3600"/>
              <a:t>mitigation</a:t>
            </a:r>
            <a:r>
              <a:rPr dirty="0" sz="3600" spc="-30"/>
              <a:t> </a:t>
            </a:r>
            <a:r>
              <a:rPr dirty="0" sz="3600" spc="-20"/>
              <a:t>plan</a:t>
            </a:r>
            <a:endParaRPr sz="3600"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5848350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address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risks?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Risks</a:t>
            </a:r>
            <a:r>
              <a:rPr dirty="0" sz="3600" spc="-30"/>
              <a:t> </a:t>
            </a:r>
            <a:r>
              <a:rPr dirty="0" sz="3600"/>
              <a:t>and</a:t>
            </a:r>
            <a:r>
              <a:rPr dirty="0" sz="3600" spc="-30"/>
              <a:t> </a:t>
            </a:r>
            <a:r>
              <a:rPr dirty="0" sz="3600"/>
              <a:t>mitigation</a:t>
            </a:r>
            <a:r>
              <a:rPr dirty="0" sz="3600" spc="-30"/>
              <a:t> </a:t>
            </a:r>
            <a:r>
              <a:rPr dirty="0" sz="3600" spc="-20"/>
              <a:t>plan</a:t>
            </a:r>
            <a:endParaRPr sz="3600"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Risks</a:t>
            </a:r>
            <a:r>
              <a:rPr dirty="0" sz="3600" spc="-30"/>
              <a:t> </a:t>
            </a:r>
            <a:r>
              <a:rPr dirty="0" sz="3600"/>
              <a:t>&amp;</a:t>
            </a:r>
            <a:r>
              <a:rPr dirty="0" sz="3600" spc="-25"/>
              <a:t> </a:t>
            </a:r>
            <a:r>
              <a:rPr dirty="0" sz="3600"/>
              <a:t>mitigation</a:t>
            </a:r>
            <a:r>
              <a:rPr dirty="0" sz="3600" spc="-25"/>
              <a:t> </a:t>
            </a:r>
            <a:r>
              <a:rPr dirty="0" sz="3600" spc="-20"/>
              <a:t>plan</a:t>
            </a:r>
            <a:endParaRPr sz="3600"/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300037" y="2524350"/>
          <a:ext cx="8369934" cy="3687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805"/>
                <a:gridCol w="1748155"/>
                <a:gridCol w="870585"/>
                <a:gridCol w="1172210"/>
                <a:gridCol w="772795"/>
                <a:gridCol w="3324224"/>
              </a:tblGrid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44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Risk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44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Impact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44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Probability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44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Score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44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  <a:tc>
                  <a:txBody>
                    <a:bodyPr/>
                    <a:lstStyle/>
                    <a:p>
                      <a:pPr marL="103759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Mitigation 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plan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44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5D8F1"/>
                    </a:solidFill>
                  </a:tcPr>
                </a:tc>
              </a:tr>
              <a:tr h="14084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155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Competition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may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come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similar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product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(9)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Low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(2)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320"/>
                        </a:spcBef>
                        <a:buAutoNum type="alphaLcParenR"/>
                        <a:tabLst>
                          <a:tab pos="434340" algn="l"/>
                          <a:tab pos="435609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Keep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close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watch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market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34340" marR="235585" indent="-342900">
                        <a:lnSpc>
                          <a:spcPct val="100000"/>
                        </a:lnSpc>
                        <a:buAutoNum type="alphaLcParenR"/>
                        <a:tabLst>
                          <a:tab pos="434340" algn="l"/>
                          <a:tab pos="435609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Differentiate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addressing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needs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subset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market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265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009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We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may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need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more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5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iterations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prove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MVP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Medium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(5)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Medium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(5)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320"/>
                        </a:spcBef>
                        <a:buAutoNum type="alphaLcParenR"/>
                        <a:tabLst>
                          <a:tab pos="434340" algn="l"/>
                          <a:tab pos="435609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Study the market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deeper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34340" marR="255904" indent="-342900">
                        <a:lnSpc>
                          <a:spcPct val="100000"/>
                        </a:lnSpc>
                        <a:buAutoNum type="alphaLcParenR"/>
                        <a:tabLst>
                          <a:tab pos="434340" algn="l"/>
                          <a:tab pos="435609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Identify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5-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6 customers to</a:t>
                      </a:r>
                      <a:r>
                        <a:rPr dirty="0" sz="14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work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closely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MVP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phase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34340" marR="361315" indent="-342900">
                        <a:lnSpc>
                          <a:spcPct val="100000"/>
                        </a:lnSpc>
                        <a:buAutoNum type="alphaLcParenR"/>
                        <a:tabLst>
                          <a:tab pos="434340" algn="l"/>
                          <a:tab pos="435609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Create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rough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working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save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time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383525" y="1519821"/>
            <a:ext cx="101409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86345" cy="991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ackle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risks </a:t>
            </a:r>
            <a:r>
              <a:rPr dirty="0" sz="1800" spc="-10">
                <a:latin typeface="Arial"/>
                <a:cs typeface="Arial"/>
              </a:rPr>
              <a:t>early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Define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collaboratively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PM,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Designer,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Engineering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Solve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just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implement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What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do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best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product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teams </a:t>
            </a:r>
            <a:r>
              <a:rPr dirty="0" spc="-25">
                <a:solidFill>
                  <a:srgbClr val="006FC0"/>
                </a:solidFill>
              </a:rPr>
              <a:t>do?</a:t>
            </a: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028565" cy="1803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 real value 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product?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growth</a:t>
            </a:r>
            <a:r>
              <a:rPr dirty="0" sz="2000" spc="-10">
                <a:latin typeface="Arial"/>
                <a:cs typeface="Arial"/>
              </a:rPr>
              <a:t> potential?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Does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team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ability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deliver?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10">
                <a:latin typeface="Arial"/>
                <a:cs typeface="Arial"/>
              </a:rPr>
              <a:t> enough?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financial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projections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realistic?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564261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What</a:t>
            </a:r>
            <a:r>
              <a:rPr dirty="0" sz="3600" spc="-5"/>
              <a:t> </a:t>
            </a:r>
            <a:r>
              <a:rPr dirty="0" sz="3600"/>
              <a:t>investors look</a:t>
            </a:r>
            <a:r>
              <a:rPr dirty="0" sz="3600" spc="-5"/>
              <a:t> </a:t>
            </a:r>
            <a:r>
              <a:rPr dirty="0" sz="3600"/>
              <a:t>for </a:t>
            </a:r>
            <a:r>
              <a:rPr dirty="0" sz="3600" spc="-25"/>
              <a:t>in </a:t>
            </a:r>
            <a:r>
              <a:rPr dirty="0" sz="3600"/>
              <a:t>the</a:t>
            </a:r>
            <a:r>
              <a:rPr dirty="0" sz="3600" spc="-5"/>
              <a:t> </a:t>
            </a:r>
            <a:r>
              <a:rPr dirty="0" sz="3600"/>
              <a:t>business</a:t>
            </a:r>
            <a:r>
              <a:rPr dirty="0" sz="3600" spc="-5"/>
              <a:t> </a:t>
            </a:r>
            <a:r>
              <a:rPr dirty="0" sz="3600" spc="-20"/>
              <a:t>plan</a:t>
            </a:r>
            <a:endParaRPr sz="3600"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5040669"/>
            <a:ext cx="5452110" cy="736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What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strengths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business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plan?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plan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dirty="0" sz="2000" spc="-10">
                <a:solidFill>
                  <a:srgbClr val="FF0000"/>
                </a:solidFill>
                <a:latin typeface="Arial"/>
                <a:cs typeface="Arial"/>
              </a:rPr>
              <a:t> improved?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</a:t>
            </a:r>
            <a:r>
              <a:rPr dirty="0" sz="3600" spc="-30"/>
              <a:t> </a:t>
            </a:r>
            <a:r>
              <a:rPr dirty="0" sz="3600"/>
              <a:t>Business</a:t>
            </a:r>
            <a:r>
              <a:rPr dirty="0" sz="3600" spc="-20"/>
              <a:t> </a:t>
            </a:r>
            <a:r>
              <a:rPr dirty="0" sz="3600" spc="-10"/>
              <a:t>plan: AirBnB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2300" y="2984500"/>
            <a:ext cx="1865086" cy="1806802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8537" y="5449625"/>
            <a:ext cx="2553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519118"/>
            <a:ext cx="5241925" cy="182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(How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revenue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generated?)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0"/>
            <a:ext cx="8540115" cy="6858000"/>
            <a:chOff x="0" y="0"/>
            <a:chExt cx="8540115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00" y="0"/>
              <a:ext cx="8069943" cy="68580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815512" y="4748034"/>
              <a:ext cx="1557020" cy="323215"/>
            </a:xfrm>
            <a:custGeom>
              <a:avLst/>
              <a:gdLst/>
              <a:ahLst/>
              <a:cxnLst/>
              <a:rect l="l" t="t" r="r" b="b"/>
              <a:pathLst>
                <a:path w="1557020" h="323214">
                  <a:moveTo>
                    <a:pt x="1556835" y="322845"/>
                  </a:moveTo>
                  <a:lnTo>
                    <a:pt x="0" y="322845"/>
                  </a:lnTo>
                  <a:lnTo>
                    <a:pt x="0" y="0"/>
                  </a:lnTo>
                  <a:lnTo>
                    <a:pt x="1556835" y="0"/>
                  </a:lnTo>
                  <a:lnTo>
                    <a:pt x="1556835" y="322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894237" y="4778504"/>
            <a:ext cx="13392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Ref: </a:t>
            </a:r>
            <a:r>
              <a:rPr dirty="0" u="heavy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altexsoft.com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Revenue</a:t>
            </a:r>
            <a:r>
              <a:rPr dirty="0" sz="3600" spc="-45"/>
              <a:t> </a:t>
            </a:r>
            <a:r>
              <a:rPr dirty="0" sz="3600" spc="-10"/>
              <a:t>streams</a:t>
            </a:r>
            <a:endParaRPr sz="3600"/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300035" y="1764848"/>
          <a:ext cx="8181340" cy="3916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7395"/>
                <a:gridCol w="6153784"/>
              </a:tblGrid>
              <a:tr h="37084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Type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Description</a:t>
                      </a:r>
                      <a:r>
                        <a:rPr dirty="0" sz="16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Example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5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Licenses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One-time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upfront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license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fee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fee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upgrades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support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Subscriptions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Salesforce,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16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Times,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Spotify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Usage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based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AWS,</a:t>
                      </a:r>
                      <a:r>
                        <a:rPr dirty="0" sz="16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AWS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Lamda,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MailChimp,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ShutterStock.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Freemium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Free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Premium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versions: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Grammarly,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Tinder,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Zapier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fee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AirBnB,</a:t>
                      </a:r>
                      <a:r>
                        <a:rPr dirty="0" sz="16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Uber,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eBay,</a:t>
                      </a:r>
                      <a:r>
                        <a:rPr dirty="0" sz="16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Payment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Gateway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Advertising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Google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Search,</a:t>
                      </a:r>
                      <a:r>
                        <a:rPr dirty="0" sz="16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Angry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Birds,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Facebook,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Twitter.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Google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In-app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purchase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VSCO, Meet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App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store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Commission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app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sold: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SAP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EcoHuub,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Microsoft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solution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finder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IP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licensing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403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Google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leasing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Chrome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browser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6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Android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OS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built device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02881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revenue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stream model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 recommend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 </a:t>
            </a:r>
            <a:r>
              <a:rPr dirty="0" sz="2000" spc="-20">
                <a:latin typeface="Arial"/>
                <a:cs typeface="Arial"/>
              </a:rPr>
              <a:t>this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why?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 children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library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student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Product recommendation &amp; consulting </a:t>
            </a:r>
            <a:r>
              <a:rPr dirty="0" sz="2000" spc="-1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8537" y="5449625"/>
            <a:ext cx="2553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Funding a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startup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518535" cy="2159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Funding </a:t>
            </a:r>
            <a:r>
              <a:rPr dirty="0" sz="2000" spc="-10">
                <a:latin typeface="Arial"/>
                <a:cs typeface="Arial"/>
              </a:rPr>
              <a:t>sources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Funding </a:t>
            </a:r>
            <a:r>
              <a:rPr dirty="0" sz="2000" spc="-10">
                <a:latin typeface="Arial"/>
                <a:cs typeface="Arial"/>
              </a:rPr>
              <a:t>stages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Angel </a:t>
            </a:r>
            <a:r>
              <a:rPr dirty="0" sz="2000" spc="-10">
                <a:latin typeface="Arial"/>
                <a:cs typeface="Arial"/>
              </a:rPr>
              <a:t>investors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Venture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Capital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firms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Crowd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funding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Incubators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Accelerators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295400"/>
            <a:ext cx="7779656" cy="4935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Funding </a:t>
            </a:r>
            <a:r>
              <a:rPr dirty="0" sz="3600" spc="-10"/>
              <a:t>sources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494938" y="6460297"/>
            <a:ext cx="12160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quicksprout.com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Software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product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revolution </a:t>
            </a:r>
            <a:r>
              <a:rPr dirty="0">
                <a:solidFill>
                  <a:srgbClr val="006FC0"/>
                </a:solidFill>
              </a:rPr>
              <a:t>started</a:t>
            </a:r>
            <a:r>
              <a:rPr dirty="0" spc="-6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Silicon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valley</a:t>
            </a:r>
          </a:p>
        </p:txBody>
      </p:sp>
      <p:grpSp>
        <p:nvGrpSpPr>
          <p:cNvPr id="16" name="object 16" descr=""/>
          <p:cNvGrpSpPr/>
          <p:nvPr/>
        </p:nvGrpSpPr>
        <p:grpSpPr>
          <a:xfrm>
            <a:off x="1276477" y="1597152"/>
            <a:ext cx="6159500" cy="3665220"/>
            <a:chOff x="1276477" y="1597152"/>
            <a:chExt cx="6159500" cy="3665220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404" y="1597152"/>
              <a:ext cx="5727192" cy="366522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276477" y="3464559"/>
              <a:ext cx="2656840" cy="314960"/>
            </a:xfrm>
            <a:custGeom>
              <a:avLst/>
              <a:gdLst/>
              <a:ahLst/>
              <a:cxnLst/>
              <a:rect l="l" t="t" r="r" b="b"/>
              <a:pathLst>
                <a:path w="2656840" h="314960">
                  <a:moveTo>
                    <a:pt x="2580286" y="31554"/>
                  </a:moveTo>
                  <a:lnTo>
                    <a:pt x="0" y="302132"/>
                  </a:lnTo>
                  <a:lnTo>
                    <a:pt x="1269" y="314832"/>
                  </a:lnTo>
                  <a:lnTo>
                    <a:pt x="2581626" y="44247"/>
                  </a:lnTo>
                  <a:lnTo>
                    <a:pt x="2580286" y="31554"/>
                  </a:lnTo>
                  <a:close/>
                </a:path>
                <a:path w="2656840" h="314960">
                  <a:moveTo>
                    <a:pt x="2656315" y="30225"/>
                  </a:moveTo>
                  <a:lnTo>
                    <a:pt x="2592959" y="30225"/>
                  </a:lnTo>
                  <a:lnTo>
                    <a:pt x="2594229" y="42925"/>
                  </a:lnTo>
                  <a:lnTo>
                    <a:pt x="2581626" y="44247"/>
                  </a:lnTo>
                  <a:lnTo>
                    <a:pt x="2584958" y="75818"/>
                  </a:lnTo>
                  <a:lnTo>
                    <a:pt x="2656315" y="30225"/>
                  </a:lnTo>
                  <a:close/>
                </a:path>
                <a:path w="2656840" h="314960">
                  <a:moveTo>
                    <a:pt x="2592959" y="30225"/>
                  </a:moveTo>
                  <a:lnTo>
                    <a:pt x="2580286" y="31554"/>
                  </a:lnTo>
                  <a:lnTo>
                    <a:pt x="2581626" y="44247"/>
                  </a:lnTo>
                  <a:lnTo>
                    <a:pt x="2594229" y="42925"/>
                  </a:lnTo>
                  <a:lnTo>
                    <a:pt x="2592959" y="30225"/>
                  </a:lnTo>
                  <a:close/>
                </a:path>
                <a:path w="2656840" h="314960">
                  <a:moveTo>
                    <a:pt x="2576957" y="0"/>
                  </a:moveTo>
                  <a:lnTo>
                    <a:pt x="2580286" y="31554"/>
                  </a:lnTo>
                  <a:lnTo>
                    <a:pt x="2592959" y="30225"/>
                  </a:lnTo>
                  <a:lnTo>
                    <a:pt x="2656315" y="30225"/>
                  </a:lnTo>
                  <a:lnTo>
                    <a:pt x="2656713" y="29972"/>
                  </a:lnTo>
                  <a:lnTo>
                    <a:pt x="2576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30630" y="5405729"/>
            <a:ext cx="7155180" cy="972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071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Silicon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valley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companies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Silicon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valley: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HP,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Xerox,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Oracle,…..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35660" y="3522979"/>
            <a:ext cx="80645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"/>
                <a:cs typeface="Arial"/>
              </a:rPr>
              <a:t>Stanford University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975350" cy="2004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4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risks: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 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Usability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easy 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Feasibility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techically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feasible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build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Viability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viable, can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break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even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Tackle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risks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early</a:t>
            </a: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295400"/>
            <a:ext cx="7736114" cy="48586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Funding </a:t>
            </a:r>
            <a:r>
              <a:rPr dirty="0" sz="3600" spc="-10"/>
              <a:t>stages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644780" y="6246325"/>
            <a:ext cx="17252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Source: KPMG </a:t>
            </a:r>
            <a:r>
              <a:rPr dirty="0" sz="1400" spc="-10">
                <a:latin typeface="Arial"/>
                <a:cs typeface="Arial"/>
              </a:rPr>
              <a:t>report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481570" cy="4889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Fund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stage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Although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money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motivation, 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-25">
                <a:latin typeface="Arial"/>
                <a:cs typeface="Arial"/>
              </a:rPr>
              <a:t>be </a:t>
            </a:r>
            <a:r>
              <a:rPr dirty="0" sz="2000">
                <a:latin typeface="Arial"/>
                <a:cs typeface="Arial"/>
              </a:rPr>
              <a:t>genuinely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interested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well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particular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industries.</a:t>
            </a:r>
            <a:endParaRPr sz="2000">
              <a:latin typeface="Arial"/>
              <a:cs typeface="Arial"/>
            </a:endParaRPr>
          </a:p>
          <a:p>
            <a:pPr marL="355600" marR="736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typically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entrepreneurs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former</a:t>
            </a:r>
            <a:r>
              <a:rPr dirty="0" sz="2000" spc="-10">
                <a:latin typeface="Arial"/>
                <a:cs typeface="Arial"/>
              </a:rPr>
              <a:t> entrepreneurs themselves.</a:t>
            </a:r>
            <a:endParaRPr sz="2000">
              <a:latin typeface="Arial"/>
              <a:cs typeface="Arial"/>
            </a:endParaRPr>
          </a:p>
          <a:p>
            <a:pPr marL="355600" marR="31115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right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angel</a:t>
            </a:r>
            <a:r>
              <a:rPr dirty="0" sz="2000" spc="-10">
                <a:latin typeface="Arial"/>
                <a:cs typeface="Arial"/>
              </a:rPr>
              <a:t> investor,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their </a:t>
            </a:r>
            <a:r>
              <a:rPr dirty="0" sz="2000">
                <a:latin typeface="Arial"/>
                <a:cs typeface="Arial"/>
              </a:rPr>
              <a:t>expert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advice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management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skills.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1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Angel </a:t>
            </a:r>
            <a:r>
              <a:rPr dirty="0" sz="2000" spc="-10">
                <a:latin typeface="Arial"/>
                <a:cs typeface="Arial"/>
              </a:rPr>
              <a:t>Investors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ts val="215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 spc="-10">
                <a:latin typeface="Arial"/>
                <a:cs typeface="Arial"/>
              </a:rPr>
              <a:t>Rajan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Anandan.</a:t>
            </a:r>
            <a:endParaRPr sz="1400">
              <a:latin typeface="Arial"/>
              <a:cs typeface="Arial"/>
            </a:endParaRPr>
          </a:p>
          <a:p>
            <a:pPr lvl="1" marL="698500" indent="-355600">
              <a:lnSpc>
                <a:spcPts val="208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>
                <a:latin typeface="Arial"/>
                <a:cs typeface="Arial"/>
              </a:rPr>
              <a:t>Anupam Mittal. </a:t>
            </a:r>
            <a:r>
              <a:rPr dirty="0" sz="1400" spc="-2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lvl="1" marL="698500" indent="-355600">
              <a:lnSpc>
                <a:spcPts val="208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>
                <a:latin typeface="Arial"/>
                <a:cs typeface="Arial"/>
              </a:rPr>
              <a:t>Anand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Ladsariya.</a:t>
            </a:r>
            <a:r>
              <a:rPr dirty="0" sz="1400" spc="-25">
                <a:latin typeface="Arial"/>
                <a:cs typeface="Arial"/>
              </a:rPr>
              <a:t> ...</a:t>
            </a:r>
            <a:endParaRPr sz="1400">
              <a:latin typeface="Arial"/>
              <a:cs typeface="Arial"/>
            </a:endParaRPr>
          </a:p>
          <a:p>
            <a:pPr lvl="1" marL="698500" indent="-355600">
              <a:lnSpc>
                <a:spcPts val="208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>
                <a:latin typeface="Arial"/>
                <a:cs typeface="Arial"/>
              </a:rPr>
              <a:t>Sanjay Mehta. </a:t>
            </a:r>
            <a:r>
              <a:rPr dirty="0" sz="1400" spc="-2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lvl="1" marL="698500" indent="-355600">
              <a:lnSpc>
                <a:spcPts val="208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>
                <a:latin typeface="Arial"/>
                <a:cs typeface="Arial"/>
              </a:rPr>
              <a:t>Ratan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Tata.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lvl="1" marL="698500" indent="-355600">
              <a:lnSpc>
                <a:spcPts val="208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>
                <a:latin typeface="Arial"/>
                <a:cs typeface="Arial"/>
              </a:rPr>
              <a:t>Vijay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Shekhar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Sharma.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lvl="1" marL="698500" indent="-355600">
              <a:lnSpc>
                <a:spcPts val="2240"/>
              </a:lnSpc>
              <a:buSzPct val="142857"/>
              <a:buChar char="–"/>
              <a:tabLst>
                <a:tab pos="698500" algn="l"/>
                <a:tab pos="699135" algn="l"/>
              </a:tabLst>
            </a:pPr>
            <a:r>
              <a:rPr dirty="0" sz="1400">
                <a:latin typeface="Arial"/>
                <a:cs typeface="Arial"/>
              </a:rPr>
              <a:t>Kunal </a:t>
            </a:r>
            <a:r>
              <a:rPr dirty="0" sz="1400" spc="-20">
                <a:latin typeface="Arial"/>
                <a:cs typeface="Arial"/>
              </a:rPr>
              <a:t>Bahl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Angel</a:t>
            </a:r>
            <a:r>
              <a:rPr dirty="0" sz="3600" spc="-25"/>
              <a:t> </a:t>
            </a:r>
            <a:r>
              <a:rPr dirty="0" sz="3600" spc="-10"/>
              <a:t>investors</a:t>
            </a:r>
            <a:endParaRPr sz="3600"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1223"/>
            <a:ext cx="7792720" cy="478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Stage </a:t>
            </a:r>
            <a:r>
              <a:rPr dirty="0" sz="1600" spc="-5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Wealthy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people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give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money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VC</a:t>
            </a:r>
            <a:r>
              <a:rPr dirty="0" sz="1600" spc="-10">
                <a:latin typeface="Arial"/>
                <a:cs typeface="Arial"/>
              </a:rPr>
              <a:t> firms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Stage </a:t>
            </a:r>
            <a:r>
              <a:rPr dirty="0" sz="1600" spc="-25">
                <a:latin typeface="Arial"/>
                <a:cs typeface="Arial"/>
              </a:rPr>
              <a:t>2:</a:t>
            </a:r>
            <a:endParaRPr sz="1600">
              <a:latin typeface="Arial"/>
              <a:cs typeface="Arial"/>
            </a:endParaRPr>
          </a:p>
          <a:p>
            <a:pPr lvl="1" marL="698500" marR="117475" indent="-355600">
              <a:lnSpc>
                <a:spcPts val="1920"/>
              </a:lnSpc>
              <a:spcBef>
                <a:spcPts val="465"/>
              </a:spcBef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VC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firms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invest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startups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diligence.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VC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firms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take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more </a:t>
            </a:r>
            <a:r>
              <a:rPr dirty="0" sz="1600">
                <a:latin typeface="Arial"/>
                <a:cs typeface="Arial"/>
              </a:rPr>
              <a:t>risk compared to </a:t>
            </a:r>
            <a:r>
              <a:rPr dirty="0" sz="1600" spc="-10">
                <a:latin typeface="Arial"/>
                <a:cs typeface="Arial"/>
              </a:rPr>
              <a:t>banks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295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VC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forms get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share (15%-30%) in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company for their </a:t>
            </a:r>
            <a:r>
              <a:rPr dirty="0" sz="1600" spc="-10">
                <a:latin typeface="Arial"/>
                <a:cs typeface="Arial"/>
              </a:rPr>
              <a:t>investment</a:t>
            </a:r>
            <a:endParaRPr sz="1600">
              <a:latin typeface="Arial"/>
              <a:cs typeface="Arial"/>
            </a:endParaRPr>
          </a:p>
          <a:p>
            <a:pPr lvl="1" marL="698500" marR="784860" indent="-355600">
              <a:lnSpc>
                <a:spcPct val="96000"/>
              </a:lnSpc>
              <a:spcBef>
                <a:spcPts val="55"/>
              </a:spcBef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VC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firms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board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Directors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where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participate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making </a:t>
            </a:r>
            <a:r>
              <a:rPr dirty="0" sz="1600">
                <a:latin typeface="Arial"/>
                <a:cs typeface="Arial"/>
              </a:rPr>
              <a:t>important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decisions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–"/>
            </a:pPr>
            <a:endParaRPr sz="23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Stage </a:t>
            </a:r>
            <a:r>
              <a:rPr dirty="0" sz="1600" spc="-25">
                <a:latin typeface="Arial"/>
                <a:cs typeface="Arial"/>
              </a:rPr>
              <a:t>3:</a:t>
            </a:r>
            <a:endParaRPr sz="1600">
              <a:latin typeface="Arial"/>
              <a:cs typeface="Arial"/>
            </a:endParaRPr>
          </a:p>
          <a:p>
            <a:pPr lvl="1" marL="698500" marR="5080" indent="-355600">
              <a:lnSpc>
                <a:spcPts val="1920"/>
              </a:lnSpc>
              <a:spcBef>
                <a:spcPts val="464"/>
              </a:spcBef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startup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company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acquired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another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company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goes</a:t>
            </a:r>
            <a:r>
              <a:rPr dirty="0" sz="1600" spc="-10">
                <a:latin typeface="Arial"/>
                <a:cs typeface="Arial"/>
              </a:rPr>
              <a:t> public </a:t>
            </a:r>
            <a:r>
              <a:rPr dirty="0" sz="1600">
                <a:latin typeface="Arial"/>
                <a:cs typeface="Arial"/>
              </a:rPr>
              <a:t>(IPO)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 get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 money </a:t>
            </a:r>
            <a:r>
              <a:rPr dirty="0" sz="1600" spc="-20">
                <a:latin typeface="Arial"/>
                <a:cs typeface="Arial"/>
              </a:rPr>
              <a:t>back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295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usually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10x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returns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investment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over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5-</a:t>
            </a:r>
            <a:r>
              <a:rPr dirty="0" sz="1600">
                <a:latin typeface="Arial"/>
                <a:cs typeface="Arial"/>
              </a:rPr>
              <a:t>7</a:t>
            </a:r>
            <a:r>
              <a:rPr dirty="0" sz="1600" spc="-10">
                <a:latin typeface="Arial"/>
                <a:cs typeface="Arial"/>
              </a:rPr>
              <a:t> years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invest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few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verticals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well</a:t>
            </a:r>
            <a:endParaRPr sz="1600">
              <a:latin typeface="Arial"/>
              <a:cs typeface="Arial"/>
            </a:endParaRPr>
          </a:p>
          <a:p>
            <a:pPr lvl="2" marL="1155700" marR="737235" indent="-355600">
              <a:lnSpc>
                <a:spcPct val="100000"/>
              </a:lnSpc>
              <a:spcBef>
                <a:spcPts val="320"/>
              </a:spcBef>
              <a:buSzPct val="125000"/>
              <a:buChar char="•"/>
              <a:tabLst>
                <a:tab pos="1155700" algn="l"/>
                <a:tab pos="1156335" algn="l"/>
              </a:tabLst>
            </a:pPr>
            <a:r>
              <a:rPr dirty="0" sz="1600">
                <a:latin typeface="Arial"/>
                <a:cs typeface="Arial"/>
              </a:rPr>
              <a:t>E-Commerce,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Deeptech,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FinTech,</a:t>
            </a:r>
            <a:r>
              <a:rPr dirty="0" sz="1600" spc="-30">
                <a:latin typeface="Arial"/>
                <a:cs typeface="Arial"/>
              </a:rPr>
              <a:t> EdTech,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AgriTech,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Travel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Tech, </a:t>
            </a:r>
            <a:r>
              <a:rPr dirty="0" sz="1600">
                <a:latin typeface="Arial"/>
                <a:cs typeface="Arial"/>
              </a:rPr>
              <a:t>Logistics,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HealthTech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Venture</a:t>
            </a:r>
            <a:r>
              <a:rPr dirty="0" sz="3600" spc="-135"/>
              <a:t> </a:t>
            </a:r>
            <a:r>
              <a:rPr dirty="0" sz="3600"/>
              <a:t>Capital</a:t>
            </a:r>
            <a:r>
              <a:rPr dirty="0" sz="3600" spc="-130"/>
              <a:t> </a:t>
            </a:r>
            <a:r>
              <a:rPr dirty="0" sz="3600" spc="-10"/>
              <a:t>firms</a:t>
            </a:r>
            <a:endParaRPr sz="3600"/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</a:t>
            </a:r>
            <a:r>
              <a:rPr dirty="0" sz="3600" spc="-20"/>
              <a:t> </a:t>
            </a:r>
            <a:r>
              <a:rPr dirty="0" sz="3600"/>
              <a:t>of</a:t>
            </a:r>
            <a:r>
              <a:rPr dirty="0" sz="3600" spc="-10"/>
              <a:t> </a:t>
            </a:r>
            <a:r>
              <a:rPr dirty="0" sz="3600"/>
              <a:t>returns</a:t>
            </a:r>
            <a:r>
              <a:rPr dirty="0" sz="3600" spc="-15"/>
              <a:t> </a:t>
            </a:r>
            <a:r>
              <a:rPr dirty="0" sz="3600" spc="-25"/>
              <a:t>on </a:t>
            </a:r>
            <a:r>
              <a:rPr dirty="0" sz="3600"/>
              <a:t>investment</a:t>
            </a:r>
            <a:r>
              <a:rPr dirty="0" sz="3600" spc="-5"/>
              <a:t> </a:t>
            </a:r>
            <a:r>
              <a:rPr dirty="0" sz="3600"/>
              <a:t>for</a:t>
            </a:r>
            <a:r>
              <a:rPr dirty="0" sz="3600" spc="-5"/>
              <a:t> </a:t>
            </a:r>
            <a:r>
              <a:rPr dirty="0" sz="3600" spc="-25"/>
              <a:t>VCs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89100"/>
            <a:ext cx="7620000" cy="4922836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0" y="1272381"/>
          <a:ext cx="8539480" cy="5097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2743200"/>
                <a:gridCol w="2743200"/>
                <a:gridCol w="2743200"/>
              </a:tblGrid>
              <a:tr h="46545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CB0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63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Venture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Firm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Domain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 Vertical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6432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Start ups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Funded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  <a:tr h="9442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CB0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Accel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Partners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051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Infrastructure, Mobile 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Software, Internet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Consumer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Services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514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Myntra,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BookMyShow,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BabyOYE, Freshdesk,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Flipkart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etc.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108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CB0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SEQUOIA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CAPITAL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768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Healthcare,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Consumer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Internet,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Sector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Technology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470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JustDial, Zomato,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Practo,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Groupon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etc.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582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CB0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NEXUS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VENTURE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PARTNERS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7073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Security,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Mobile,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Infrastructure, Bio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Analytics,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Agribusiness,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Consumer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Business Services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645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Craftsvilla,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Snapdeal,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Shopclues,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etc.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73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CB0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KALAARI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CAPITAL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Internet, ECommerce,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Curated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Web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769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Snapdeal,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ScoopWhoop,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Myntra,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Urban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Ladder,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Instamojo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etc.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CB01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BLUME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VENTURES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50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Mobile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Applications, Internet 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Software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Sectors, Telecommunication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Equipments,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Research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Development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6972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Cashify,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HealthifyMe,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TaxiForSure,</a:t>
                      </a:r>
                      <a:r>
                        <a:rPr dirty="0" sz="14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Belong</a:t>
                      </a:r>
                      <a:r>
                        <a:rPr dirty="0" sz="14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etc.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Example: VC </a:t>
            </a:r>
            <a:r>
              <a:rPr dirty="0" sz="3600" spc="-10"/>
              <a:t>Firms</a:t>
            </a:r>
            <a:endParaRPr sz="3600"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8533130" cy="5200015"/>
            <a:chOff x="0" y="1295400"/>
            <a:chExt cx="8533130" cy="520001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1295400"/>
              <a:ext cx="4723130" cy="520001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12125" y="1521223"/>
            <a:ext cx="1599565" cy="175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Examples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Kickstarter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AngelList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CircleUp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CrowdFunder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Fundable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Crowd</a:t>
            </a:r>
            <a:r>
              <a:rPr dirty="0" sz="3600" spc="-25"/>
              <a:t> </a:t>
            </a:r>
            <a:r>
              <a:rPr dirty="0" sz="3600" spc="-10"/>
              <a:t>funding</a:t>
            </a:r>
            <a:endParaRPr sz="3600"/>
          </a:p>
        </p:txBody>
      </p:sp>
      <p:sp>
        <p:nvSpPr>
          <p:cNvPr id="14" name="object 14" descr=""/>
          <p:cNvSpPr txBox="1"/>
          <p:nvPr/>
        </p:nvSpPr>
        <p:spPr>
          <a:xfrm>
            <a:off x="383525" y="5803809"/>
            <a:ext cx="180276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Source:</a:t>
            </a:r>
            <a:r>
              <a:rPr dirty="0" u="heavy" sz="14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heavy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quicksprout.com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3281679" cy="3937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b="1">
                <a:latin typeface="Arial"/>
                <a:cs typeface="Arial"/>
              </a:rPr>
              <a:t>Incubator </a:t>
            </a:r>
            <a:r>
              <a:rPr dirty="0" sz="2000" spc="-10" b="1"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Office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Research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labs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Mentorship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Assist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raising </a:t>
            </a:r>
            <a:r>
              <a:rPr dirty="0" sz="2000" spc="-10">
                <a:latin typeface="Arial"/>
                <a:cs typeface="Arial"/>
              </a:rPr>
              <a:t>capital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Accelerators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Build </a:t>
            </a:r>
            <a:r>
              <a:rPr dirty="0" sz="2000" spc="-10">
                <a:latin typeface="Arial"/>
                <a:cs typeface="Arial"/>
              </a:rPr>
              <a:t>prototypes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raising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Brand </a:t>
            </a:r>
            <a:r>
              <a:rPr dirty="0" sz="2000" spc="-10">
                <a:latin typeface="Arial"/>
                <a:cs typeface="Arial"/>
              </a:rPr>
              <a:t>building</a:t>
            </a:r>
            <a:endParaRPr sz="2000">
              <a:latin typeface="Arial"/>
              <a:cs typeface="Arial"/>
            </a:endParaRPr>
          </a:p>
          <a:p>
            <a:pPr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growth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Incubators &amp;</a:t>
            </a:r>
            <a:r>
              <a:rPr dirty="0" sz="3600" spc="-135"/>
              <a:t> </a:t>
            </a:r>
            <a:r>
              <a:rPr dirty="0" sz="3600" spc="-10"/>
              <a:t>Accelerators</a:t>
            </a:r>
            <a:endParaRPr sz="3600"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1223"/>
            <a:ext cx="2636520" cy="233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Bangalore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Microsoft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Accelerator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Khosla </a:t>
            </a:r>
            <a:r>
              <a:rPr dirty="0" sz="1600" spc="-20">
                <a:latin typeface="Arial"/>
                <a:cs typeface="Arial"/>
              </a:rPr>
              <a:t>Labs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NSRCEL,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IIM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Bangalore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IIIT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Bangalore </a:t>
            </a:r>
            <a:r>
              <a:rPr dirty="0" sz="1600" spc="-10">
                <a:latin typeface="Arial"/>
                <a:cs typeface="Arial"/>
              </a:rPr>
              <a:t>Innovation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Nasscom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10,000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Startup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Mumbai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2125" y="3878343"/>
            <a:ext cx="5257165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Society for Innovation &amp; Entrepreneurship, IIT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Mumbai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United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India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 spc="-10">
                <a:latin typeface="Arial"/>
                <a:cs typeface="Arial"/>
              </a:rPr>
              <a:t>Venture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nursery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2125" y="5056903"/>
            <a:ext cx="5226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Delhi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2125" y="5351543"/>
            <a:ext cx="4220845" cy="1163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Indian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Angel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Network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Incubator,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Delhi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Startup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Tunnel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 spc="-25">
                <a:latin typeface="Arial"/>
                <a:cs typeface="Arial"/>
              </a:rPr>
              <a:t>GSF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 spc="-25">
                <a:latin typeface="Arial"/>
                <a:cs typeface="Arial"/>
              </a:rPr>
              <a:t>TiE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53117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 incubators </a:t>
            </a:r>
            <a:r>
              <a:rPr dirty="0" sz="3600" spc="-25"/>
              <a:t>and </a:t>
            </a:r>
            <a:r>
              <a:rPr dirty="0" sz="3600" spc="-10"/>
              <a:t>accelerators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6417762" y="4479797"/>
            <a:ext cx="2462530" cy="739140"/>
          </a:xfrm>
          <a:prstGeom prst="rect">
            <a:avLst/>
          </a:prstGeom>
          <a:solidFill>
            <a:srgbClr val="EEECE1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320"/>
              </a:spcBef>
            </a:pP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International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algn="ctr" marR="33020">
              <a:lnSpc>
                <a:spcPct val="100000"/>
              </a:lnSpc>
            </a:pPr>
            <a:r>
              <a:rPr dirty="0" u="sng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Y</a:t>
            </a:r>
            <a:r>
              <a:rPr dirty="0" u="sng" sz="14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Combinator</a:t>
            </a:r>
            <a:r>
              <a:rPr dirty="0" sz="1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Techstars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1596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raising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capital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Angel </a:t>
            </a:r>
            <a:r>
              <a:rPr dirty="0" sz="2000">
                <a:latin typeface="Arial"/>
                <a:cs typeface="Arial"/>
              </a:rPr>
              <a:t>investors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Venture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capital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firms?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</a:t>
            </a:r>
            <a:endParaRPr sz="3600"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59065" cy="4036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Bounce,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AirBnB,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Slack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Bounce spotted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opportunity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Bangalore: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 scooter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reach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nearest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metro </a:t>
            </a:r>
            <a:r>
              <a:rPr dirty="0" sz="1800" spc="-10">
                <a:latin typeface="Arial"/>
                <a:cs typeface="Arial"/>
              </a:rPr>
              <a:t>station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Bounce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experimented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concept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scooters 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determine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value.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Once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demand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established,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expanded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AirBnB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rented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house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value. 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conference was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held </a:t>
            </a:r>
            <a:r>
              <a:rPr dirty="0" sz="1800" spc="-25"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would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looking 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accommodation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marR="60960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Slack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requested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friends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cajoled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6-</a:t>
            </a:r>
            <a:r>
              <a:rPr dirty="0" sz="1800">
                <a:latin typeface="Arial"/>
                <a:cs typeface="Arial"/>
              </a:rPr>
              <a:t>10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companies,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feedback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determine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usefulness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usability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improved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 </a:t>
            </a:r>
            <a:r>
              <a:rPr dirty="0" sz="1800" spc="-10">
                <a:latin typeface="Arial"/>
                <a:cs typeface="Arial"/>
              </a:rPr>
              <a:t>feedback.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Tackle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risks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early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-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Example</a:t>
            </a: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712" y="5510832"/>
            <a:ext cx="20478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688439"/>
            <a:ext cx="52419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3052788"/>
            <a:ext cx="50546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0065" marR="5080" indent="-5080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Marketing</a:t>
            </a:r>
            <a:r>
              <a:rPr dirty="0" sz="3600" spc="-50"/>
              <a:t> </a:t>
            </a:r>
            <a:r>
              <a:rPr dirty="0" sz="3600"/>
              <a:t>concepts</a:t>
            </a:r>
            <a:r>
              <a:rPr dirty="0" sz="3600" spc="-40"/>
              <a:t> </a:t>
            </a:r>
            <a:r>
              <a:rPr dirty="0" sz="3600" spc="-25"/>
              <a:t>for </a:t>
            </a:r>
            <a:r>
              <a:rPr dirty="0" sz="3600"/>
              <a:t>Product </a:t>
            </a:r>
            <a:r>
              <a:rPr dirty="0" sz="3600" spc="-10"/>
              <a:t>managers</a:t>
            </a:r>
            <a:endParaRPr sz="3600"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469020"/>
            <a:ext cx="4207510" cy="2514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Concepts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marketing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4Ps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marketing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Pricing </a:t>
            </a:r>
            <a:r>
              <a:rPr dirty="0" sz="2000" spc="-10">
                <a:latin typeface="Arial"/>
                <a:cs typeface="Arial"/>
              </a:rPr>
              <a:t>strategies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Positioning &amp; messaging (Al </a:t>
            </a:r>
            <a:r>
              <a:rPr dirty="0" sz="2000" spc="-10">
                <a:latin typeface="Arial"/>
                <a:cs typeface="Arial"/>
              </a:rPr>
              <a:t>Reis)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Product </a:t>
            </a:r>
            <a:r>
              <a:rPr dirty="0" sz="2000" spc="-10">
                <a:latin typeface="Arial"/>
                <a:cs typeface="Arial"/>
              </a:rPr>
              <a:t>marketing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Content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marketing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Go to market </a:t>
            </a:r>
            <a:r>
              <a:rPr dirty="0" sz="2000" spc="-10"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653020" cy="266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marketing?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marR="24511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American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association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“…..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creating,</a:t>
            </a:r>
            <a:r>
              <a:rPr dirty="0" sz="2000" spc="-10">
                <a:latin typeface="Arial"/>
                <a:cs typeface="Arial"/>
              </a:rPr>
              <a:t> communicating, </a:t>
            </a:r>
            <a:r>
              <a:rPr dirty="0" sz="2000">
                <a:latin typeface="Arial"/>
                <a:cs typeface="Arial"/>
              </a:rPr>
              <a:t>delivering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offerings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clients,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…”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Peter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Drucker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“…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Aim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sales </a:t>
            </a:r>
            <a:r>
              <a:rPr dirty="0" sz="2000" spc="-10">
                <a:latin typeface="Arial"/>
                <a:cs typeface="Arial"/>
              </a:rPr>
              <a:t>superfluous.</a:t>
            </a:r>
            <a:endParaRPr sz="2000">
              <a:latin typeface="Arial"/>
              <a:cs typeface="Arial"/>
            </a:endParaRPr>
          </a:p>
          <a:p>
            <a:pPr marL="355600" marR="7810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….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sells itself….”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Definition</a:t>
            </a:r>
            <a:endParaRPr sz="3600"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5761990" cy="3225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needs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Stated (inexpensive </a:t>
            </a:r>
            <a:r>
              <a:rPr dirty="0" sz="2000" spc="-10">
                <a:latin typeface="Arial"/>
                <a:cs typeface="Arial"/>
              </a:rPr>
              <a:t>car),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Unstated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(Good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service),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Delights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(Onboard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GPS)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latin typeface="Arial"/>
                <a:cs typeface="Arial"/>
              </a:rPr>
              <a:t>Target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Segmentation: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examples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Industry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which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 </a:t>
            </a:r>
            <a:r>
              <a:rPr dirty="0" sz="2000" spc="-10">
                <a:latin typeface="Arial"/>
                <a:cs typeface="Arial"/>
              </a:rPr>
              <a:t>belongs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sales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potential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By </a:t>
            </a:r>
            <a:r>
              <a:rPr dirty="0" sz="2000" spc="-10">
                <a:latin typeface="Arial"/>
                <a:cs typeface="Arial"/>
              </a:rPr>
              <a:t>Geography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40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Concepts</a:t>
            </a:r>
            <a:r>
              <a:rPr dirty="0" sz="3600" spc="-35"/>
              <a:t> </a:t>
            </a:r>
            <a:r>
              <a:rPr dirty="0" sz="3600"/>
              <a:t>in</a:t>
            </a:r>
            <a:r>
              <a:rPr dirty="0" sz="3600" spc="-15"/>
              <a:t> </a:t>
            </a:r>
            <a:r>
              <a:rPr dirty="0" sz="3600" spc="-10"/>
              <a:t>Marketing</a:t>
            </a:r>
            <a:endParaRPr sz="3600"/>
          </a:p>
          <a:p>
            <a:pPr marL="241300">
              <a:lnSpc>
                <a:spcPct val="100000"/>
              </a:lnSpc>
              <a:spcBef>
                <a:spcPts val="55"/>
              </a:spcBef>
            </a:pPr>
            <a:r>
              <a:rPr dirty="0" sz="1600" b="0">
                <a:latin typeface="Arial"/>
                <a:cs typeface="Arial"/>
              </a:rPr>
              <a:t>(Marketing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Management</a:t>
            </a:r>
            <a:r>
              <a:rPr dirty="0" sz="1600" spc="-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book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by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Philip </a:t>
            </a:r>
            <a:r>
              <a:rPr dirty="0" sz="1600" spc="-10" b="0">
                <a:latin typeface="Arial"/>
                <a:cs typeface="Arial"/>
              </a:rPr>
              <a:t>Kotler)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733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How</a:t>
            </a:r>
            <a:r>
              <a:rPr dirty="0" sz="2800" spc="-10"/>
              <a:t> </a:t>
            </a:r>
            <a:r>
              <a:rPr dirty="0" sz="2800"/>
              <a:t>does</a:t>
            </a:r>
            <a:r>
              <a:rPr dirty="0" sz="2800" spc="-5"/>
              <a:t> </a:t>
            </a:r>
            <a:r>
              <a:rPr dirty="0" sz="2800"/>
              <a:t>Salesforce </a:t>
            </a:r>
            <a:r>
              <a:rPr dirty="0" sz="2800" spc="-10"/>
              <a:t>address </a:t>
            </a:r>
            <a:r>
              <a:rPr dirty="0" sz="2800"/>
              <a:t>different</a:t>
            </a:r>
            <a:r>
              <a:rPr dirty="0" sz="2800" spc="-25"/>
              <a:t> </a:t>
            </a:r>
            <a:r>
              <a:rPr dirty="0" sz="2800"/>
              <a:t>customers</a:t>
            </a:r>
            <a:r>
              <a:rPr dirty="0" sz="2800" spc="-20"/>
              <a:t> </a:t>
            </a:r>
            <a:r>
              <a:rPr dirty="0" sz="2800" spc="-10"/>
              <a:t>segments?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" y="1485900"/>
            <a:ext cx="9027886" cy="5036456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43733"/>
            <a:ext cx="7631430" cy="464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Arial"/>
                <a:cs typeface="Arial"/>
              </a:rPr>
              <a:t>Positioning: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>
                <a:latin typeface="Arial"/>
                <a:cs typeface="Arial"/>
              </a:rPr>
              <a:t>Creates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position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prospects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market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segment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how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competition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01141"/>
              </a:buClr>
              <a:buFont typeface="Arial"/>
              <a:buChar char="•"/>
            </a:pPr>
            <a:endParaRPr sz="23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SzPct val="125000"/>
              <a:buChar char="•"/>
              <a:tabLst>
                <a:tab pos="355600" algn="l"/>
                <a:tab pos="356235" algn="l"/>
              </a:tabLst>
            </a:pPr>
            <a:r>
              <a:rPr dirty="0" sz="1600" spc="-10">
                <a:latin typeface="Arial"/>
                <a:cs typeface="Arial"/>
              </a:rPr>
              <a:t>Examples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Volvo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-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Safest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car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2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Porsche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-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Pleasurable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exciting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driving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experience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 spc="-25">
                <a:latin typeface="Arial"/>
                <a:cs typeface="Arial"/>
              </a:rPr>
              <a:t>Toyota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High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quality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95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Accenture: Innovative solutions (“Innovation </a:t>
            </a:r>
            <a:r>
              <a:rPr dirty="0" sz="1600" spc="-10">
                <a:latin typeface="Arial"/>
                <a:cs typeface="Arial"/>
              </a:rPr>
              <a:t>delivered”)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TCS: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Value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money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190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Apple: Innovative, </a:t>
            </a:r>
            <a:r>
              <a:rPr dirty="0" sz="1600" spc="-10">
                <a:latin typeface="Arial"/>
                <a:cs typeface="Arial"/>
              </a:rPr>
              <a:t>Creative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2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SalesForce: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friendly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Easy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setup,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customizable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2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AirBnB: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Local</a:t>
            </a:r>
            <a:r>
              <a:rPr dirty="0" sz="1600" spc="-10">
                <a:latin typeface="Arial"/>
                <a:cs typeface="Arial"/>
              </a:rPr>
              <a:t> experience</a:t>
            </a:r>
            <a:endParaRPr sz="1600">
              <a:latin typeface="Arial"/>
              <a:cs typeface="Arial"/>
            </a:endParaRPr>
          </a:p>
          <a:p>
            <a:pPr lvl="1" marL="698500" indent="-355600">
              <a:lnSpc>
                <a:spcPts val="2360"/>
              </a:lnSpc>
              <a:buSzPct val="125000"/>
              <a:buChar char="–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BYJU’s: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High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quality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coaching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091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Concepts</a:t>
            </a:r>
            <a:r>
              <a:rPr dirty="0" sz="3600" spc="-35"/>
              <a:t> </a:t>
            </a:r>
            <a:r>
              <a:rPr dirty="0" sz="3600"/>
              <a:t>in</a:t>
            </a:r>
            <a:r>
              <a:rPr dirty="0" sz="3600" spc="-15"/>
              <a:t> </a:t>
            </a:r>
            <a:r>
              <a:rPr dirty="0" sz="3600" spc="-10"/>
              <a:t>Marketing</a:t>
            </a:r>
            <a:endParaRPr sz="3600"/>
          </a:p>
          <a:p>
            <a:pPr marL="190500">
              <a:lnSpc>
                <a:spcPct val="100000"/>
              </a:lnSpc>
              <a:spcBef>
                <a:spcPts val="55"/>
              </a:spcBef>
            </a:pPr>
            <a:r>
              <a:rPr dirty="0" sz="1600" b="0">
                <a:latin typeface="Arial"/>
                <a:cs typeface="Arial"/>
              </a:rPr>
              <a:t>(Marketing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Management</a:t>
            </a:r>
            <a:r>
              <a:rPr dirty="0" sz="1600" spc="-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book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by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Philip </a:t>
            </a:r>
            <a:r>
              <a:rPr dirty="0" sz="1600" spc="-10" b="0">
                <a:latin typeface="Arial"/>
                <a:cs typeface="Arial"/>
              </a:rPr>
              <a:t>Kotler)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317740" cy="4546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Be the </a:t>
            </a:r>
            <a:r>
              <a:rPr dirty="0" sz="2000" spc="-10">
                <a:latin typeface="Arial"/>
                <a:cs typeface="Arial"/>
              </a:rPr>
              <a:t>first:</a:t>
            </a:r>
            <a:endParaRPr sz="2000">
              <a:latin typeface="Arial"/>
              <a:cs typeface="Arial"/>
            </a:endParaRPr>
          </a:p>
          <a:p>
            <a:pPr lvl="1" marL="698500" marR="4699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remember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Neil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Armstrong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first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on </a:t>
            </a:r>
            <a:r>
              <a:rPr dirty="0" sz="2000">
                <a:latin typeface="Arial"/>
                <a:cs typeface="Arial"/>
              </a:rPr>
              <a:t>moon.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remember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colleague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landed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next</a:t>
            </a:r>
            <a:endParaRPr sz="2000">
              <a:latin typeface="Arial"/>
              <a:cs typeface="Arial"/>
            </a:endParaRPr>
          </a:p>
          <a:p>
            <a:pPr lvl="1" marL="698500" marR="508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remember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BigBasket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grocery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vegetables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entered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first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(First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mover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advantage)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Find 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niche: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Apna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job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finder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collar </a:t>
            </a:r>
            <a:r>
              <a:rPr dirty="0" sz="2000" spc="-10">
                <a:latin typeface="Arial"/>
                <a:cs typeface="Arial"/>
              </a:rPr>
              <a:t>workers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30">
                <a:latin typeface="Arial"/>
                <a:cs typeface="Arial"/>
              </a:rPr>
              <a:t>Tally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Small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Medium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Enterprises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Differentiate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Sketch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very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compared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Photoshop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Progressive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Insurance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quick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claim </a:t>
            </a:r>
            <a:r>
              <a:rPr dirty="0" sz="2000" spc="-10">
                <a:latin typeface="Arial"/>
                <a:cs typeface="Arial"/>
              </a:rPr>
              <a:t>settlement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Ways</a:t>
            </a:r>
            <a:r>
              <a:rPr dirty="0" sz="3600" spc="-80"/>
              <a:t> </a:t>
            </a:r>
            <a:r>
              <a:rPr dirty="0" sz="3600"/>
              <a:t>to</a:t>
            </a:r>
            <a:r>
              <a:rPr dirty="0" sz="3600" spc="-75"/>
              <a:t> </a:t>
            </a:r>
            <a:r>
              <a:rPr dirty="0" sz="3600" spc="-10"/>
              <a:t>position</a:t>
            </a:r>
            <a:endParaRPr sz="3600"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486791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position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10">
                <a:latin typeface="Arial"/>
                <a:cs typeface="Arial"/>
              </a:rPr>
              <a:t> products?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Postman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Kissflow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116445" cy="1397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Positioning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 Messaging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closely </a:t>
            </a:r>
            <a:r>
              <a:rPr dirty="0" sz="2000" spc="-10">
                <a:latin typeface="Arial"/>
                <a:cs typeface="Arial"/>
              </a:rPr>
              <a:t>linked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Messaging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communicate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proposition</a:t>
            </a:r>
            <a:r>
              <a:rPr dirty="0" sz="2000" spc="-10">
                <a:latin typeface="Arial"/>
                <a:cs typeface="Arial"/>
              </a:rPr>
              <a:t> using </a:t>
            </a:r>
            <a:r>
              <a:rPr dirty="0" sz="2000">
                <a:latin typeface="Arial"/>
                <a:cs typeface="Arial"/>
              </a:rPr>
              <a:t>simple &amp; clear </a:t>
            </a:r>
            <a:r>
              <a:rPr dirty="0" sz="2000" spc="-10">
                <a:latin typeface="Arial"/>
                <a:cs typeface="Arial"/>
              </a:rPr>
              <a:t>words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Messaging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Postman: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Messaging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3365500"/>
            <a:ext cx="4721225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380187" y="1749044"/>
            <a:ext cx="2939415" cy="3973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105410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Pro</a:t>
            </a:r>
            <a:r>
              <a:rPr dirty="0" sz="1800">
                <a:latin typeface="Arial"/>
                <a:cs typeface="Arial"/>
              </a:rPr>
              <a:t>duct,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&amp; </a:t>
            </a:r>
            <a:r>
              <a:rPr dirty="0" sz="1800">
                <a:latin typeface="Arial"/>
                <a:cs typeface="Arial"/>
              </a:rPr>
              <a:t>engineering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side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side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give-and-</a:t>
            </a:r>
            <a:r>
              <a:rPr dirty="0" sz="1800" spc="-20">
                <a:latin typeface="Arial"/>
                <a:cs typeface="Arial"/>
              </a:rPr>
              <a:t>take </a:t>
            </a:r>
            <a:r>
              <a:rPr dirty="0" sz="1800" spc="-10">
                <a:latin typeface="Arial"/>
                <a:cs typeface="Arial"/>
              </a:rPr>
              <a:t>manner</a:t>
            </a:r>
            <a:endParaRPr sz="1800">
              <a:latin typeface="Arial"/>
              <a:cs typeface="Arial"/>
            </a:endParaRPr>
          </a:p>
          <a:p>
            <a:pPr marL="299085" marR="7429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Leads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better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solution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higher</a:t>
            </a:r>
            <a:r>
              <a:rPr dirty="0" sz="1800" spc="-10">
                <a:latin typeface="Arial"/>
                <a:cs typeface="Arial"/>
              </a:rPr>
              <a:t> ownership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F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6FC0"/>
                </a:solidFill>
                <a:latin typeface="Arial"/>
                <a:cs typeface="Arial"/>
              </a:rPr>
              <a:t>Example:</a:t>
            </a:r>
            <a:r>
              <a:rPr dirty="0" sz="1800" spc="-3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6FC0"/>
                </a:solidFill>
                <a:latin typeface="Arial"/>
                <a:cs typeface="Arial"/>
              </a:rPr>
              <a:t>Amplitude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analytics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s/w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Engineers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stay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connected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participating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client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calls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Define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and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design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products collaboratively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2189" y="1678975"/>
            <a:ext cx="5435686" cy="4220293"/>
          </a:xfrm>
          <a:prstGeom prst="rect">
            <a:avLst/>
          </a:prstGeom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Messaging:</a:t>
            </a:r>
            <a:r>
              <a:rPr dirty="0" sz="3600" spc="-190"/>
              <a:t> </a:t>
            </a:r>
            <a:r>
              <a:rPr dirty="0" sz="3600" spc="-10"/>
              <a:t>AirBnB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298700"/>
            <a:ext cx="6556375" cy="2104390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Messaging:</a:t>
            </a:r>
            <a:r>
              <a:rPr dirty="0" sz="3600" spc="-55"/>
              <a:t> </a:t>
            </a:r>
            <a:r>
              <a:rPr dirty="0" sz="3600" spc="-10"/>
              <a:t>Example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612900"/>
            <a:ext cx="7661327" cy="4603750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Messaging</a:t>
            </a:r>
            <a:r>
              <a:rPr dirty="0" sz="3600" spc="-50"/>
              <a:t> </a:t>
            </a:r>
            <a:r>
              <a:rPr dirty="0" sz="3600"/>
              <a:t>example:</a:t>
            </a:r>
            <a:r>
              <a:rPr dirty="0" sz="3600" spc="-40"/>
              <a:t> </a:t>
            </a:r>
            <a:r>
              <a:rPr dirty="0" sz="3600" spc="-20"/>
              <a:t>iPad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1435100"/>
            <a:ext cx="8410413" cy="5202442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97662"/>
            <a:ext cx="7776845" cy="439674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 spc="-10">
                <a:latin typeface="Arial"/>
                <a:cs typeface="Arial"/>
              </a:rPr>
              <a:t>Branding</a:t>
            </a:r>
            <a:endParaRPr sz="1800">
              <a:latin typeface="Arial"/>
              <a:cs typeface="Arial"/>
            </a:endParaRPr>
          </a:p>
          <a:p>
            <a:pPr lvl="1" marL="698500" marR="617220" indent="-355600">
              <a:lnSpc>
                <a:spcPts val="2160"/>
              </a:lnSpc>
              <a:spcBef>
                <a:spcPts val="470"/>
              </a:spcBef>
              <a:buSzPct val="111111"/>
              <a:buFont typeface="Arial"/>
              <a:buChar char="–"/>
              <a:tabLst>
                <a:tab pos="698500" algn="l"/>
                <a:tab pos="699135" algn="l"/>
              </a:tabLst>
            </a:pPr>
            <a:r>
              <a:rPr dirty="0" sz="1800" i="1">
                <a:latin typeface="Arial"/>
                <a:cs typeface="Arial"/>
              </a:rPr>
              <a:t>Branding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distinguish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other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services.</a:t>
            </a:r>
            <a:endParaRPr sz="18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13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Branding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consists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Logo,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name,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mission,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16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Apple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image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creative,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use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Marketing </a:t>
            </a:r>
            <a:r>
              <a:rPr dirty="0" sz="1800" spc="-10">
                <a:latin typeface="Arial"/>
                <a:cs typeface="Arial"/>
              </a:rPr>
              <a:t>channels</a:t>
            </a:r>
            <a:endParaRPr sz="18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20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Communication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channels: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newspaper,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magazine,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mail,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internet,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blogs</a:t>
            </a:r>
            <a:endParaRPr sz="1800">
              <a:latin typeface="Arial"/>
              <a:cs typeface="Arial"/>
            </a:endParaRPr>
          </a:p>
          <a:p>
            <a:pPr lvl="1" marL="698500" marR="668020" indent="-355600">
              <a:lnSpc>
                <a:spcPts val="2160"/>
              </a:lnSpc>
              <a:spcBef>
                <a:spcPts val="43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Distribution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channels: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Direct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(Internet)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indirect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(distributors, </a:t>
            </a:r>
            <a:r>
              <a:rPr dirty="0" sz="1800">
                <a:latin typeface="Arial"/>
                <a:cs typeface="Arial"/>
              </a:rPr>
              <a:t>retailers, </a:t>
            </a:r>
            <a:r>
              <a:rPr dirty="0" sz="1800" spc="-10">
                <a:latin typeface="Arial"/>
                <a:cs typeface="Arial"/>
              </a:rPr>
              <a:t>associates)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01141"/>
              </a:buClr>
              <a:buSzPct val="111111"/>
              <a:buChar char="•"/>
              <a:tabLst>
                <a:tab pos="355600" algn="l"/>
                <a:tab pos="356235" algn="l"/>
              </a:tabLst>
            </a:pPr>
            <a:r>
              <a:rPr dirty="0" sz="1800">
                <a:latin typeface="Arial"/>
                <a:cs typeface="Arial"/>
              </a:rPr>
              <a:t>Paid,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owned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earned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media</a:t>
            </a:r>
            <a:endParaRPr sz="18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20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Paid: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Newspaper, </a:t>
            </a:r>
            <a:r>
              <a:rPr dirty="0" sz="1800">
                <a:latin typeface="Arial"/>
                <a:cs typeface="Arial"/>
              </a:rPr>
              <a:t>paid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search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(Google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AdWords)</a:t>
            </a:r>
            <a:endParaRPr sz="18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16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Owned: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Web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site,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blog,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Facebook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page,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Twitter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account,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LinkedIn</a:t>
            </a:r>
            <a:endParaRPr sz="1800">
              <a:latin typeface="Arial"/>
              <a:cs typeface="Arial"/>
            </a:endParaRPr>
          </a:p>
          <a:p>
            <a:pPr lvl="1" marL="698500" marR="5080" indent="-355600">
              <a:lnSpc>
                <a:spcPts val="2160"/>
              </a:lnSpc>
              <a:spcBef>
                <a:spcPts val="430"/>
              </a:spcBef>
              <a:buSzPct val="111111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Earned: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press,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consumers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talk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(word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mouth, </a:t>
            </a:r>
            <a:r>
              <a:rPr dirty="0" sz="1800">
                <a:latin typeface="Arial"/>
                <a:cs typeface="Arial"/>
              </a:rPr>
              <a:t>viral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marketing),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Trust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Radius,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Capterra,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20">
                <a:latin typeface="Arial"/>
                <a:cs typeface="Arial"/>
              </a:rPr>
              <a:t> Hunt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Concepts</a:t>
            </a:r>
            <a:r>
              <a:rPr dirty="0" sz="3600" spc="-35"/>
              <a:t> </a:t>
            </a:r>
            <a:r>
              <a:rPr dirty="0" sz="3600"/>
              <a:t>in</a:t>
            </a:r>
            <a:r>
              <a:rPr dirty="0" sz="3600" spc="-15"/>
              <a:t> </a:t>
            </a:r>
            <a:r>
              <a:rPr dirty="0" sz="3600" spc="-10"/>
              <a:t>Marketing</a:t>
            </a:r>
            <a:endParaRPr sz="3600"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</a:t>
            </a:r>
            <a:r>
              <a:rPr dirty="0" sz="3600" spc="-15"/>
              <a:t> </a:t>
            </a:r>
            <a:r>
              <a:rPr dirty="0" sz="3600"/>
              <a:t>Hunt:</a:t>
            </a:r>
            <a:r>
              <a:rPr dirty="0" sz="3600" spc="-15"/>
              <a:t> </a:t>
            </a:r>
            <a:r>
              <a:rPr dirty="0" sz="3600"/>
              <a:t>Best</a:t>
            </a:r>
            <a:r>
              <a:rPr dirty="0" sz="3600" spc="-15"/>
              <a:t> </a:t>
            </a:r>
            <a:r>
              <a:rPr dirty="0" sz="3600" spc="-25"/>
              <a:t>new </a:t>
            </a:r>
            <a:r>
              <a:rPr dirty="0" sz="3600"/>
              <a:t>products</a:t>
            </a:r>
            <a:r>
              <a:rPr dirty="0" sz="3600" spc="-5"/>
              <a:t> </a:t>
            </a:r>
            <a:r>
              <a:rPr dirty="0" sz="3600"/>
              <a:t>in</a:t>
            </a:r>
            <a:r>
              <a:rPr dirty="0" sz="3600" spc="-5"/>
              <a:t> </a:t>
            </a:r>
            <a:r>
              <a:rPr dirty="0" sz="3600"/>
              <a:t>tech</a:t>
            </a:r>
            <a:r>
              <a:rPr dirty="0" sz="3600" spc="-5"/>
              <a:t> </a:t>
            </a:r>
            <a:r>
              <a:rPr dirty="0" sz="3600" spc="-10"/>
              <a:t>website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00" y="1625600"/>
            <a:ext cx="831532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25" y="274657"/>
            <a:ext cx="7966709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Trust</a:t>
            </a:r>
            <a:r>
              <a:rPr dirty="0" sz="2800" spc="-55"/>
              <a:t> </a:t>
            </a:r>
            <a:r>
              <a:rPr dirty="0" sz="2800"/>
              <a:t>Radius:</a:t>
            </a:r>
            <a:r>
              <a:rPr dirty="0" sz="2800" spc="-50"/>
              <a:t> </a:t>
            </a:r>
            <a:r>
              <a:rPr dirty="0" sz="2800"/>
              <a:t>Software</a:t>
            </a:r>
            <a:r>
              <a:rPr dirty="0" sz="2800" spc="-45"/>
              <a:t> </a:t>
            </a:r>
            <a:r>
              <a:rPr dirty="0" sz="2800"/>
              <a:t>reviews</a:t>
            </a:r>
            <a:r>
              <a:rPr dirty="0" sz="2800" spc="-50"/>
              <a:t> </a:t>
            </a:r>
            <a:r>
              <a:rPr dirty="0" sz="2800"/>
              <a:t>&amp;</a:t>
            </a:r>
            <a:r>
              <a:rPr dirty="0" sz="2800" spc="-50"/>
              <a:t> </a:t>
            </a:r>
            <a:r>
              <a:rPr dirty="0" sz="2800" spc="-10"/>
              <a:t>comparisons website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00" y="1130300"/>
            <a:ext cx="7997366" cy="5678911"/>
          </a:xfrm>
          <a:prstGeom prst="rect">
            <a:avLst/>
          </a:prstGeom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784465" cy="2768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Impression &amp; </a:t>
            </a:r>
            <a:r>
              <a:rPr dirty="0" sz="2000" spc="-10">
                <a:latin typeface="Arial"/>
                <a:cs typeface="Arial"/>
              </a:rPr>
              <a:t>engagement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Impression: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viewed the </a:t>
            </a:r>
            <a:r>
              <a:rPr dirty="0" sz="2000" spc="-10">
                <a:latin typeface="Arial"/>
                <a:cs typeface="Arial"/>
              </a:rPr>
              <a:t>advertisement</a:t>
            </a:r>
            <a:endParaRPr sz="2000">
              <a:latin typeface="Arial"/>
              <a:cs typeface="Arial"/>
            </a:endParaRPr>
          </a:p>
          <a:p>
            <a:pPr lvl="1" marL="698500" marR="508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Engagement: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“Like”,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tweeted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it,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commented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blog,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shared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content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video, with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 friends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 </a:t>
            </a:r>
            <a:r>
              <a:rPr dirty="0" sz="2000" spc="-10">
                <a:latin typeface="Arial"/>
                <a:cs typeface="Arial"/>
              </a:rPr>
              <a:t>colleagues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Value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satisfaction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Depends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quality,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Concepts</a:t>
            </a:r>
            <a:r>
              <a:rPr dirty="0" sz="3600" spc="-35"/>
              <a:t> </a:t>
            </a:r>
            <a:r>
              <a:rPr dirty="0" sz="3600"/>
              <a:t>in</a:t>
            </a:r>
            <a:r>
              <a:rPr dirty="0" sz="3600" spc="-15"/>
              <a:t> </a:t>
            </a:r>
            <a:r>
              <a:rPr dirty="0" sz="3600" spc="-10"/>
              <a:t>Marketing</a:t>
            </a:r>
            <a:endParaRPr sz="3600"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00" y="1384299"/>
            <a:ext cx="7566158" cy="53641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Competitor</a:t>
            </a:r>
            <a:r>
              <a:rPr dirty="0" sz="3600" spc="-60"/>
              <a:t> </a:t>
            </a:r>
            <a:r>
              <a:rPr dirty="0" sz="3600" spc="-10"/>
              <a:t>analysis</a:t>
            </a:r>
            <a:endParaRPr sz="3600"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434403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Consumer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process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(Funnel)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 spc="-10">
                <a:latin typeface="Arial"/>
                <a:cs typeface="Arial"/>
              </a:rPr>
              <a:t>Awareness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 spc="-10">
                <a:latin typeface="Arial"/>
                <a:cs typeface="Arial"/>
              </a:rPr>
              <a:t>Interest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 spc="-10"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 spc="-10">
                <a:latin typeface="Arial"/>
                <a:cs typeface="Arial"/>
              </a:rPr>
              <a:t>Trial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 spc="-10">
                <a:latin typeface="Arial"/>
                <a:cs typeface="Arial"/>
              </a:rPr>
              <a:t>Adoption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Concepts</a:t>
            </a:r>
            <a:r>
              <a:rPr dirty="0" sz="3600" spc="-35"/>
              <a:t> </a:t>
            </a:r>
            <a:r>
              <a:rPr dirty="0" sz="3600"/>
              <a:t>in</a:t>
            </a:r>
            <a:r>
              <a:rPr dirty="0" sz="3600" spc="-15"/>
              <a:t> </a:t>
            </a:r>
            <a:r>
              <a:rPr dirty="0" sz="3600" spc="-10"/>
              <a:t>Marketing</a:t>
            </a:r>
            <a:endParaRPr sz="3600"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7738109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Marketing communication </a:t>
            </a:r>
            <a:r>
              <a:rPr dirty="0" sz="2000" spc="-25">
                <a:latin typeface="Arial"/>
                <a:cs typeface="Arial"/>
              </a:rPr>
              <a:t>mix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Advertisement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(Newspaper,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Magazine,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Internet)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Sales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promotion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(short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term</a:t>
            </a:r>
            <a:r>
              <a:rPr dirty="0" sz="2000" spc="-10">
                <a:latin typeface="Arial"/>
                <a:cs typeface="Arial"/>
              </a:rPr>
              <a:t> incentive)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Events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(webinars)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Public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relations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publicity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(CSR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activity)</a:t>
            </a:r>
            <a:endParaRPr sz="2000">
              <a:latin typeface="Arial"/>
              <a:cs typeface="Arial"/>
            </a:endParaRPr>
          </a:p>
          <a:p>
            <a:pPr marL="368300" marR="508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Online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social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media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 (web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sites,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blogs,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Facebook </a:t>
            </a:r>
            <a:r>
              <a:rPr dirty="0" sz="2000" spc="-50">
                <a:latin typeface="Arial"/>
                <a:cs typeface="Arial"/>
              </a:rPr>
              <a:t>&amp; </a:t>
            </a:r>
            <a:r>
              <a:rPr dirty="0" sz="2000" spc="-10">
                <a:latin typeface="Arial"/>
                <a:cs typeface="Arial"/>
              </a:rPr>
              <a:t>Twitter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channels,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Influencers,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search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ads,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engage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customers)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Mobile </a:t>
            </a:r>
            <a:r>
              <a:rPr dirty="0" sz="2000" spc="-10">
                <a:latin typeface="Arial"/>
                <a:cs typeface="Arial"/>
              </a:rPr>
              <a:t>marketing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Direct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database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(email,</a:t>
            </a:r>
            <a:r>
              <a:rPr dirty="0" sz="2000" spc="-10">
                <a:latin typeface="Arial"/>
                <a:cs typeface="Arial"/>
              </a:rPr>
              <a:t> Mailchimp)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–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Personal selling (face to face </a:t>
            </a:r>
            <a:r>
              <a:rPr dirty="0" sz="2000" spc="-10">
                <a:latin typeface="Arial"/>
                <a:cs typeface="Arial"/>
              </a:rPr>
              <a:t>presentations)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Concepts</a:t>
            </a:r>
            <a:r>
              <a:rPr dirty="0" sz="3600" spc="-35"/>
              <a:t> </a:t>
            </a:r>
            <a:r>
              <a:rPr dirty="0" sz="3600"/>
              <a:t>in</a:t>
            </a:r>
            <a:r>
              <a:rPr dirty="0" sz="3600" spc="-15"/>
              <a:t> </a:t>
            </a:r>
            <a:r>
              <a:rPr dirty="0" sz="3600" spc="-10"/>
              <a:t>Marketing</a:t>
            </a:r>
            <a:endParaRPr sz="3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55890" cy="2199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Kissflow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Workflow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automation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employee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productivity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Provides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50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ready-</a:t>
            </a:r>
            <a:r>
              <a:rPr dirty="0" sz="1800">
                <a:latin typeface="Arial"/>
                <a:cs typeface="Arial"/>
              </a:rPr>
              <a:t>to-use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workflows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travel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reimbursements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employee </a:t>
            </a:r>
            <a:r>
              <a:rPr dirty="0" sz="1800" spc="-20">
                <a:latin typeface="Arial"/>
                <a:cs typeface="Arial"/>
              </a:rPr>
              <a:t>on-</a:t>
            </a:r>
            <a:r>
              <a:rPr dirty="0" sz="1800" spc="-10">
                <a:latin typeface="Arial"/>
                <a:cs typeface="Arial"/>
              </a:rPr>
              <a:t>boarding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diagramming helps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company’s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just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appears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manager’s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mind.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Solve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problems,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not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20">
                <a:solidFill>
                  <a:srgbClr val="006FC0"/>
                </a:solidFill>
              </a:rPr>
              <a:t>just </a:t>
            </a:r>
            <a:r>
              <a:rPr dirty="0">
                <a:solidFill>
                  <a:srgbClr val="006FC0"/>
                </a:solidFill>
              </a:rPr>
              <a:t>implement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features</a:t>
            </a: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4Ps</a:t>
            </a:r>
            <a:r>
              <a:rPr dirty="0" sz="3600" spc="-10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 spc="-10"/>
              <a:t>marketing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600" y="1498599"/>
            <a:ext cx="6313637" cy="4699799"/>
          </a:xfrm>
          <a:prstGeom prst="rect">
            <a:avLst/>
          </a:prstGeom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1295400"/>
            <a:ext cx="8022398" cy="5562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Pricing</a:t>
            </a:r>
            <a:r>
              <a:rPr dirty="0" sz="3600" spc="-30"/>
              <a:t> </a:t>
            </a:r>
            <a:r>
              <a:rPr dirty="0" sz="3600"/>
              <a:t>example:</a:t>
            </a:r>
            <a:r>
              <a:rPr dirty="0" sz="3600" spc="-20"/>
              <a:t> </a:t>
            </a:r>
            <a:r>
              <a:rPr dirty="0" sz="3600" spc="-10"/>
              <a:t>Kissflow</a:t>
            </a:r>
            <a:endParaRPr sz="3600"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813675" cy="3886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latin typeface="Arial"/>
                <a:cs typeface="Arial"/>
              </a:rPr>
              <a:t>Some </a:t>
            </a:r>
            <a:r>
              <a:rPr dirty="0" sz="2000" spc="-10">
                <a:latin typeface="Arial"/>
                <a:cs typeface="Arial"/>
              </a:rPr>
              <a:t>considerations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Affordability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Expectations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Competition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Value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generated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Market </a:t>
            </a:r>
            <a:r>
              <a:rPr dirty="0" sz="2000" spc="-2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Example </a:t>
            </a:r>
            <a:r>
              <a:rPr dirty="0" sz="2000" spc="-10">
                <a:latin typeface="Arial"/>
                <a:cs typeface="Arial"/>
              </a:rPr>
              <a:t>Bounce: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much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currently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spending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Metro </a:t>
            </a:r>
            <a:r>
              <a:rPr dirty="0" sz="2000">
                <a:latin typeface="Arial"/>
                <a:cs typeface="Arial"/>
              </a:rPr>
              <a:t>station.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below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this?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Pricing </a:t>
            </a:r>
            <a:r>
              <a:rPr dirty="0" sz="3600" spc="-10"/>
              <a:t>considerations</a:t>
            </a:r>
            <a:endParaRPr sz="3600"/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271384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factors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products?</a:t>
            </a:r>
            <a:r>
              <a:rPr dirty="0" sz="2000" spc="-10">
                <a:latin typeface="Arial"/>
                <a:cs typeface="Arial"/>
              </a:rPr>
              <a:t> Justify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Slack: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Value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easier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collaboration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productivity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increase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Spotify: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Affordability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Expectations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Postman: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Price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Testing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tools,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development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tools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 spc="-10">
                <a:latin typeface="Arial"/>
                <a:cs typeface="Arial"/>
              </a:rPr>
              <a:t>KissFlow: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Increase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Exercise</a:t>
            </a:r>
            <a:endParaRPr sz="3600"/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B2C:</a:t>
            </a:r>
            <a:r>
              <a:rPr dirty="0" spc="-20"/>
              <a:t> </a:t>
            </a:r>
            <a:r>
              <a:rPr dirty="0"/>
              <a:t>How</a:t>
            </a:r>
            <a:r>
              <a:rPr dirty="0" spc="-15"/>
              <a:t> </a:t>
            </a:r>
            <a:r>
              <a:rPr dirty="0"/>
              <a:t>they</a:t>
            </a:r>
            <a:r>
              <a:rPr dirty="0" spc="-15"/>
              <a:t> </a:t>
            </a:r>
            <a:r>
              <a:rPr dirty="0"/>
              <a:t>got</a:t>
            </a:r>
            <a:r>
              <a:rPr dirty="0" spc="-10"/>
              <a:t> </a:t>
            </a:r>
            <a:r>
              <a:rPr dirty="0"/>
              <a:t>their</a:t>
            </a:r>
            <a:r>
              <a:rPr dirty="0" spc="-10"/>
              <a:t> first </a:t>
            </a:r>
            <a:r>
              <a:rPr dirty="0"/>
              <a:t>1,000</a:t>
            </a:r>
            <a:r>
              <a:rPr dirty="0" spc="-30"/>
              <a:t> </a:t>
            </a:r>
            <a:r>
              <a:rPr dirty="0"/>
              <a:t>users</a:t>
            </a:r>
            <a:r>
              <a:rPr dirty="0" spc="-45"/>
              <a:t> </a:t>
            </a:r>
            <a:r>
              <a:rPr dirty="0" sz="1800" spc="-10" b="0">
                <a:latin typeface="Arial"/>
                <a:cs typeface="Arial"/>
              </a:rPr>
              <a:t>(</a:t>
            </a:r>
            <a:r>
              <a:rPr dirty="0" u="sng" sz="1800" spc="-10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lennysnewsletter.com</a:t>
            </a:r>
            <a:r>
              <a:rPr dirty="0" sz="1800" spc="-10" b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900" y="1498600"/>
            <a:ext cx="76200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531734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117475" indent="-4572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Offline: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College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campus,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Malls,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Exhibitions,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Transit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hubs, </a:t>
            </a:r>
            <a:r>
              <a:rPr dirty="0" sz="2000">
                <a:latin typeface="Arial"/>
                <a:cs typeface="Arial"/>
              </a:rPr>
              <a:t>Startup </a:t>
            </a:r>
            <a:r>
              <a:rPr dirty="0" sz="2000" spc="-10">
                <a:latin typeface="Arial"/>
                <a:cs typeface="Arial"/>
              </a:rPr>
              <a:t>office</a:t>
            </a:r>
            <a:endParaRPr sz="2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Online: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Publish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HackerNews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(DropBox),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store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(TikTok),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Hunt</a:t>
            </a:r>
            <a:r>
              <a:rPr dirty="0" sz="2000" spc="-10">
                <a:latin typeface="Arial"/>
                <a:cs typeface="Arial"/>
              </a:rPr>
              <a:t> (Loom),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Invite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 friends: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Slack did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469900" marR="17907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Create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FOMO: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(Fear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missing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out):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tactics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Invite only,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Waiting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list,</a:t>
            </a:r>
            <a:endParaRPr sz="2000">
              <a:latin typeface="Arial"/>
              <a:cs typeface="Arial"/>
            </a:endParaRPr>
          </a:p>
          <a:p>
            <a:pPr marL="469900" marR="150495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Leverage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influencers: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Invite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respected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community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join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 </a:t>
            </a:r>
            <a:r>
              <a:rPr dirty="0" sz="2000" spc="-10">
                <a:latin typeface="Arial"/>
                <a:cs typeface="Arial"/>
              </a:rPr>
              <a:t>subscribe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Get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press: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Write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article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magazines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dirty="0" sz="2000">
                <a:latin typeface="Arial"/>
                <a:cs typeface="Arial"/>
              </a:rPr>
              <a:t>Build community: Invite supporters to </a:t>
            </a:r>
            <a:r>
              <a:rPr dirty="0" sz="2000" spc="-20">
                <a:latin typeface="Arial"/>
                <a:cs typeface="Arial"/>
              </a:rPr>
              <a:t>join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52070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B2C:</a:t>
            </a:r>
            <a:r>
              <a:rPr dirty="0" sz="3600" spc="-15"/>
              <a:t> </a:t>
            </a:r>
            <a:r>
              <a:rPr dirty="0" sz="3600"/>
              <a:t>How</a:t>
            </a:r>
            <a:r>
              <a:rPr dirty="0" sz="3600" spc="-15"/>
              <a:t> </a:t>
            </a:r>
            <a:r>
              <a:rPr dirty="0" sz="3600"/>
              <a:t>they</a:t>
            </a:r>
            <a:r>
              <a:rPr dirty="0" sz="3600" spc="-10"/>
              <a:t> </a:t>
            </a:r>
            <a:r>
              <a:rPr dirty="0" sz="3600"/>
              <a:t>got</a:t>
            </a:r>
            <a:r>
              <a:rPr dirty="0" sz="3600" spc="-10"/>
              <a:t> their</a:t>
            </a:r>
            <a:endParaRPr sz="3600"/>
          </a:p>
          <a:p>
            <a:pPr algn="ctr" marL="53340">
              <a:lnSpc>
                <a:spcPct val="100000"/>
              </a:lnSpc>
            </a:pPr>
            <a:r>
              <a:rPr dirty="0" sz="3600"/>
              <a:t>first</a:t>
            </a:r>
            <a:r>
              <a:rPr dirty="0" sz="3600" spc="-10"/>
              <a:t> </a:t>
            </a:r>
            <a:r>
              <a:rPr dirty="0" sz="3600"/>
              <a:t>1000</a:t>
            </a:r>
            <a:r>
              <a:rPr dirty="0" sz="3600" spc="-15"/>
              <a:t> </a:t>
            </a:r>
            <a:r>
              <a:rPr dirty="0" sz="3600"/>
              <a:t>users</a:t>
            </a:r>
            <a:r>
              <a:rPr dirty="0" sz="3600" spc="-10"/>
              <a:t> </a:t>
            </a:r>
            <a:r>
              <a:rPr dirty="0" sz="3600"/>
              <a:t>–</a:t>
            </a:r>
            <a:r>
              <a:rPr dirty="0" sz="3600" spc="-10"/>
              <a:t> </a:t>
            </a:r>
            <a:r>
              <a:rPr dirty="0" sz="3600" spc="-25"/>
              <a:t>B2C</a:t>
            </a:r>
            <a:endParaRPr sz="3600"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93087" y="1299439"/>
            <a:ext cx="1941830" cy="16510"/>
          </a:xfrm>
          <a:custGeom>
            <a:avLst/>
            <a:gdLst/>
            <a:ahLst/>
            <a:cxnLst/>
            <a:rect l="l" t="t" r="r" b="b"/>
            <a:pathLst>
              <a:path w="1941830" h="16509">
                <a:moveTo>
                  <a:pt x="1941413" y="16255"/>
                </a:moveTo>
                <a:lnTo>
                  <a:pt x="0" y="16255"/>
                </a:lnTo>
                <a:lnTo>
                  <a:pt x="0" y="0"/>
                </a:lnTo>
                <a:lnTo>
                  <a:pt x="1941413" y="0"/>
                </a:lnTo>
                <a:lnTo>
                  <a:pt x="1941413" y="1625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25" y="90374"/>
            <a:ext cx="5127625" cy="1250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B2B:</a:t>
            </a:r>
            <a:r>
              <a:rPr dirty="0" spc="-30"/>
              <a:t> </a:t>
            </a:r>
            <a:r>
              <a:rPr dirty="0"/>
              <a:t>How</a:t>
            </a:r>
            <a:r>
              <a:rPr dirty="0" spc="-20"/>
              <a:t> </a:t>
            </a:r>
            <a:r>
              <a:rPr dirty="0"/>
              <a:t>they</a:t>
            </a:r>
            <a:r>
              <a:rPr dirty="0" spc="-15"/>
              <a:t> </a:t>
            </a:r>
            <a:r>
              <a:rPr dirty="0"/>
              <a:t>found</a:t>
            </a:r>
            <a:r>
              <a:rPr dirty="0" spc="-15"/>
              <a:t> </a:t>
            </a:r>
            <a:r>
              <a:rPr dirty="0" spc="-10"/>
              <a:t>their </a:t>
            </a:r>
            <a:r>
              <a:rPr dirty="0"/>
              <a:t>first</a:t>
            </a:r>
            <a:r>
              <a:rPr dirty="0" spc="-15"/>
              <a:t> </a:t>
            </a:r>
            <a:r>
              <a:rPr dirty="0"/>
              <a:t>ten</a:t>
            </a:r>
            <a:r>
              <a:rPr dirty="0" spc="-15"/>
              <a:t> </a:t>
            </a:r>
            <a:r>
              <a:rPr dirty="0" spc="-10"/>
              <a:t>customers?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600" spc="-10" b="0">
                <a:latin typeface="Arial"/>
                <a:cs typeface="Arial"/>
              </a:rPr>
              <a:t>(</a:t>
            </a:r>
            <a:r>
              <a:rPr dirty="0" sz="1600" spc="-10" b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lennysnewsletter.com</a:t>
            </a:r>
            <a:r>
              <a:rPr dirty="0" sz="1600" spc="-10" b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900" y="1435100"/>
            <a:ext cx="7808686" cy="5156472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766050" cy="266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Content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strategic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process </a:t>
            </a:r>
            <a:r>
              <a:rPr dirty="0" sz="2000">
                <a:latin typeface="Arial"/>
                <a:cs typeface="Arial"/>
              </a:rPr>
              <a:t>focused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distributing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valuable,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relevant,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consistent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attract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retain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clearly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defined</a:t>
            </a:r>
            <a:r>
              <a:rPr dirty="0" sz="2000" spc="-10">
                <a:latin typeface="Arial"/>
                <a:cs typeface="Arial"/>
              </a:rPr>
              <a:t> audience, </a:t>
            </a:r>
            <a:r>
              <a:rPr dirty="0" sz="2000">
                <a:latin typeface="Arial"/>
                <a:cs typeface="Arial"/>
              </a:rPr>
              <a:t>and,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ultimately,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profitable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action.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</a:t>
            </a:r>
            <a:r>
              <a:rPr dirty="0" u="sng" sz="2000" spc="-10" i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HubSpot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Important for Search Engine </a:t>
            </a:r>
            <a:r>
              <a:rPr dirty="0" sz="2000" spc="-10">
                <a:latin typeface="Arial"/>
                <a:cs typeface="Arial"/>
              </a:rPr>
              <a:t>Optimisation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Building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engaging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lasting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relationship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your</a:t>
            </a:r>
            <a:r>
              <a:rPr dirty="0" sz="2000" spc="-10">
                <a:latin typeface="Arial"/>
                <a:cs typeface="Arial"/>
              </a:rPr>
              <a:t> audience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Increase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credibility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loyalty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Content</a:t>
            </a:r>
            <a:r>
              <a:rPr dirty="0" sz="3600" spc="-35"/>
              <a:t> </a:t>
            </a:r>
            <a:r>
              <a:rPr dirty="0" sz="3600" spc="-10"/>
              <a:t>marketing</a:t>
            </a:r>
            <a:endParaRPr sz="3600"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69020"/>
            <a:ext cx="7740650" cy="43942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10">
                <a:latin typeface="Arial"/>
                <a:cs typeface="Arial"/>
              </a:rPr>
              <a:t>Workday</a:t>
            </a:r>
            <a:endParaRPr sz="2000">
              <a:latin typeface="Arial"/>
              <a:cs typeface="Arial"/>
            </a:endParaRPr>
          </a:p>
          <a:p>
            <a:pPr marL="355600" marR="6223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Focuses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financial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management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SAAS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enterprise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HR,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leader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dirty="0" u="sng" sz="2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Gartner</a:t>
            </a:r>
            <a:r>
              <a:rPr dirty="0" u="sng" sz="2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Magic</a:t>
            </a:r>
            <a:r>
              <a:rPr dirty="0" u="sng" sz="2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Quadrant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In relation to their content marketing, their video marketing </a:t>
            </a:r>
            <a:r>
              <a:rPr dirty="0" sz="2000" spc="-10">
                <a:latin typeface="Arial"/>
                <a:cs typeface="Arial"/>
              </a:rPr>
              <a:t>stands </a:t>
            </a:r>
            <a:r>
              <a:rPr dirty="0" sz="2000" spc="-25">
                <a:latin typeface="Arial"/>
                <a:cs typeface="Arial"/>
              </a:rPr>
              <a:t>out</a:t>
            </a:r>
            <a:endParaRPr sz="2000">
              <a:latin typeface="Arial"/>
              <a:cs typeface="Arial"/>
            </a:endParaRPr>
          </a:p>
          <a:p>
            <a:pPr marL="355600" marR="55880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watching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video,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64%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online.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Zendesk</a:t>
            </a:r>
            <a:endParaRPr sz="2000">
              <a:latin typeface="Arial"/>
              <a:cs typeface="Arial"/>
            </a:endParaRPr>
          </a:p>
          <a:p>
            <a:pPr marL="355600" marR="178435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platform,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providing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self-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proactive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engagement.</a:t>
            </a:r>
            <a:endParaRPr sz="2000">
              <a:latin typeface="Arial"/>
              <a:cs typeface="Arial"/>
            </a:endParaRPr>
          </a:p>
          <a:p>
            <a:pPr marL="355600" marR="68580" indent="-3429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focused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educating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audience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best</a:t>
            </a:r>
            <a:r>
              <a:rPr dirty="0" sz="200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ways</a:t>
            </a:r>
            <a:r>
              <a:rPr dirty="0" u="sng" sz="2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to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bring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business</a:t>
            </a:r>
            <a:r>
              <a:rPr dirty="0" u="sng" sz="2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and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customers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closer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together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449643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Examples of </a:t>
            </a:r>
            <a:r>
              <a:rPr dirty="0" sz="3600" spc="-10"/>
              <a:t>content marketing</a:t>
            </a:r>
            <a:endParaRPr sz="3600"/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42572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Content:</a:t>
            </a:r>
            <a:r>
              <a:rPr dirty="0" sz="3600" spc="-40"/>
              <a:t> </a:t>
            </a:r>
            <a:r>
              <a:rPr dirty="0" sz="3600" spc="-10"/>
              <a:t>Zendesk</a:t>
            </a:r>
            <a:endParaRPr sz="3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663815" cy="3361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Wobot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Intelligence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marR="342900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Helps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organizations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Food,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Retail,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Manufacturing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sectors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reduce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risk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non-</a:t>
            </a:r>
            <a:r>
              <a:rPr dirty="0" sz="1800">
                <a:latin typeface="Arial"/>
                <a:cs typeface="Arial"/>
              </a:rPr>
              <a:t>compliance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 </a:t>
            </a:r>
            <a:r>
              <a:rPr dirty="0" sz="1800" spc="-10">
                <a:latin typeface="Arial"/>
                <a:cs typeface="Arial"/>
              </a:rPr>
              <a:t>pilferage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compliance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modules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hygiene,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workforce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workplace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safety,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SOPs,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  <a:p>
            <a:pPr marL="299085" marR="15430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Uses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deep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Video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Analytics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objects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their activities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IRCTC,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Rebel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Foods,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CureFit,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Kitopi,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Travel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Food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Services, </a:t>
            </a:r>
            <a:r>
              <a:rPr dirty="0" sz="1800">
                <a:latin typeface="Arial"/>
                <a:cs typeface="Arial"/>
              </a:rPr>
              <a:t>Burger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Singh, G4S, Max Estates,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Blue Tokai,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Apparel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Group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Smartworks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Solve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problems,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not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20">
                <a:solidFill>
                  <a:srgbClr val="006FC0"/>
                </a:solidFill>
              </a:rPr>
              <a:t>just </a:t>
            </a:r>
            <a:r>
              <a:rPr dirty="0">
                <a:solidFill>
                  <a:srgbClr val="006FC0"/>
                </a:solidFill>
              </a:rPr>
              <a:t>implement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features</a:t>
            </a:r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241300"/>
            <a:ext cx="7953375" cy="6543675"/>
            <a:chOff x="0" y="241300"/>
            <a:chExt cx="7953375" cy="654367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241300"/>
              <a:ext cx="7077075" cy="654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Zendesk: </a:t>
            </a:r>
            <a:r>
              <a:rPr dirty="0" sz="3600" spc="-10"/>
              <a:t>Content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575" y="1593850"/>
            <a:ext cx="6391275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357109" cy="327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58445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should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deep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understanding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market.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launch,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typically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own </a:t>
            </a:r>
            <a:r>
              <a:rPr dirty="0" sz="2000">
                <a:latin typeface="Arial"/>
                <a:cs typeface="Arial"/>
              </a:rPr>
              <a:t>positioning,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messaging,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gathering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feedback,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overall</a:t>
            </a:r>
            <a:r>
              <a:rPr dirty="0" sz="2000" spc="-10">
                <a:latin typeface="Arial"/>
                <a:cs typeface="Arial"/>
              </a:rPr>
              <a:t> go-to-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product.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marR="231775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launch,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help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sales </a:t>
            </a:r>
            <a:r>
              <a:rPr dirty="0" sz="2000">
                <a:latin typeface="Arial"/>
                <a:cs typeface="Arial"/>
              </a:rPr>
              <a:t>enablement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focus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driving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demand,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adoption,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the </a:t>
            </a:r>
            <a:r>
              <a:rPr dirty="0" sz="2000">
                <a:latin typeface="Arial"/>
                <a:cs typeface="Arial"/>
              </a:rPr>
              <a:t>overall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success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 </a:t>
            </a:r>
            <a:r>
              <a:rPr dirty="0" sz="3600" spc="-10"/>
              <a:t>marketing</a:t>
            </a:r>
            <a:endParaRPr sz="3600"/>
          </a:p>
        </p:txBody>
      </p:sp>
      <p:sp>
        <p:nvSpPr>
          <p:cNvPr id="13" name="object 13" descr=""/>
          <p:cNvSpPr txBox="1"/>
          <p:nvPr/>
        </p:nvSpPr>
        <p:spPr>
          <a:xfrm>
            <a:off x="903792" y="5701615"/>
            <a:ext cx="14649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Ref: </a:t>
            </a:r>
            <a:r>
              <a:rPr dirty="0" u="heavy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drift.com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6934200" cy="347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Go-to-market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plans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reach </a:t>
            </a:r>
            <a:r>
              <a:rPr dirty="0" sz="2000" spc="-25">
                <a:latin typeface="Arial"/>
                <a:cs typeface="Arial"/>
              </a:rPr>
              <a:t>its </a:t>
            </a:r>
            <a:r>
              <a:rPr dirty="0" sz="2000" spc="-1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01141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It consists </a:t>
            </a:r>
            <a:r>
              <a:rPr dirty="0" sz="2000" spc="-25">
                <a:latin typeface="Arial"/>
                <a:cs typeface="Arial"/>
              </a:rPr>
              <a:t>of: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Defining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target</a:t>
            </a:r>
            <a:r>
              <a:rPr dirty="0" sz="2000" spc="-10">
                <a:latin typeface="Arial"/>
                <a:cs typeface="Arial"/>
              </a:rPr>
              <a:t> market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Pricing </a:t>
            </a:r>
            <a:r>
              <a:rPr dirty="0" sz="2000" spc="-10"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Choosing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distribution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channel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Decide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support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Decide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promotion</a:t>
            </a:r>
            <a:endParaRPr sz="2000">
              <a:latin typeface="Arial"/>
              <a:cs typeface="Arial"/>
            </a:endParaRPr>
          </a:p>
          <a:p>
            <a:pPr lvl="1" marL="698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698500" algn="l"/>
                <a:tab pos="699135" algn="l"/>
              </a:tabLst>
            </a:pPr>
            <a:r>
              <a:rPr dirty="0" sz="2000">
                <a:latin typeface="Arial"/>
                <a:cs typeface="Arial"/>
              </a:rPr>
              <a:t>Decide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</a:t>
            </a:r>
            <a:r>
              <a:rPr dirty="0" sz="2000" spc="-10">
                <a:latin typeface="Arial"/>
                <a:cs typeface="Arial"/>
              </a:rPr>
              <a:t> campaign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Go-to-market </a:t>
            </a:r>
            <a:r>
              <a:rPr dirty="0" sz="3600" spc="-10"/>
              <a:t>strategy</a:t>
            </a:r>
            <a:endParaRPr sz="3600"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4113230"/>
            <a:ext cx="7426325" cy="17018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10">
                <a:latin typeface="Arial"/>
                <a:cs typeface="Arial"/>
              </a:rPr>
              <a:t>Questions:</a:t>
            </a:r>
            <a:endParaRPr sz="2000">
              <a:latin typeface="Arial"/>
              <a:cs typeface="Arial"/>
            </a:endParaRPr>
          </a:p>
          <a:p>
            <a:pPr marL="368300" marR="508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lessons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learn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case </a:t>
            </a:r>
            <a:r>
              <a:rPr dirty="0" sz="2000" spc="-10">
                <a:latin typeface="Arial"/>
                <a:cs typeface="Arial"/>
              </a:rPr>
              <a:t>study?</a:t>
            </a:r>
            <a:endParaRPr sz="2000">
              <a:latin typeface="Arial"/>
              <a:cs typeface="Arial"/>
            </a:endParaRPr>
          </a:p>
          <a:p>
            <a:pPr marL="368300" marR="56769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could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been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done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further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strengthen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marketing?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424251"/>
            <a:ext cx="37509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Case</a:t>
            </a:r>
            <a:r>
              <a:rPr dirty="0" sz="3600" spc="-25"/>
              <a:t> </a:t>
            </a:r>
            <a:r>
              <a:rPr dirty="0" sz="3600"/>
              <a:t>study:</a:t>
            </a:r>
            <a:r>
              <a:rPr dirty="0" sz="3600" spc="-25"/>
              <a:t> </a:t>
            </a:r>
            <a:r>
              <a:rPr dirty="0" sz="3600" spc="-45"/>
              <a:t>Tally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7700" y="2095500"/>
            <a:ext cx="1837050" cy="1779642"/>
          </a:xfrm>
          <a:prstGeom prst="rect">
            <a:avLst/>
          </a:prstGeom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</a:t>
            </a:r>
            <a:endParaRPr sz="3600"/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Buyer</a:t>
            </a:r>
            <a:r>
              <a:rPr dirty="0" sz="3600" spc="-25"/>
              <a:t> </a:t>
            </a:r>
            <a:r>
              <a:rPr dirty="0" sz="3600" spc="-10"/>
              <a:t>Persona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939800"/>
            <a:ext cx="8052774" cy="5499450"/>
          </a:xfrm>
          <a:prstGeom prst="rect">
            <a:avLst/>
          </a:prstGeom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700" y="1168399"/>
            <a:ext cx="6045799" cy="552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Competitor</a:t>
            </a:r>
            <a:r>
              <a:rPr dirty="0" sz="3600" spc="-60"/>
              <a:t> </a:t>
            </a:r>
            <a:r>
              <a:rPr dirty="0" sz="3600" spc="-10"/>
              <a:t>analysis</a:t>
            </a:r>
            <a:endParaRPr sz="3600"/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Messaging</a:t>
            </a:r>
            <a:r>
              <a:rPr dirty="0" sz="3600" spc="-30"/>
              <a:t> </a:t>
            </a:r>
            <a:r>
              <a:rPr dirty="0" sz="3600"/>
              <a:t>and</a:t>
            </a:r>
            <a:r>
              <a:rPr dirty="0" sz="3600" spc="-25"/>
              <a:t> </a:t>
            </a:r>
            <a:r>
              <a:rPr dirty="0" sz="3600" spc="-10"/>
              <a:t>Positioning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00" y="1511300"/>
            <a:ext cx="5774973" cy="49021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64755" cy="466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Logically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Detects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fake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inaccurate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Finds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spreading misinformation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enable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authorities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take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Detected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misinformation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death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Bollywood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actor </a:t>
            </a:r>
            <a:r>
              <a:rPr dirty="0" sz="1800">
                <a:latin typeface="Arial"/>
                <a:cs typeface="Arial"/>
              </a:rPr>
              <a:t>Sushant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Singh,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conflict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China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Ladakh,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</a:t>
            </a:r>
            <a:r>
              <a:rPr dirty="0" sz="1800" spc="-25">
                <a:latin typeface="Arial"/>
                <a:cs typeface="Arial"/>
              </a:rPr>
              <a:t> the </a:t>
            </a:r>
            <a:r>
              <a:rPr dirty="0" sz="1800">
                <a:latin typeface="Arial"/>
                <a:cs typeface="Arial"/>
              </a:rPr>
              <a:t>Kashmir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issue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Pakistan.</a:t>
            </a:r>
            <a:endParaRPr sz="1800">
              <a:latin typeface="Arial"/>
              <a:cs typeface="Arial"/>
            </a:endParaRPr>
          </a:p>
          <a:p>
            <a:pPr lvl="1" marL="756285" marR="543560" indent="-287020">
              <a:lnSpc>
                <a:spcPct val="100000"/>
              </a:lnSpc>
              <a:spcBef>
                <a:spcPts val="305"/>
              </a:spcBef>
              <a:buSzPct val="88888"/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Detected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originating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Pakistan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 interfering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geopolitical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sensitive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issues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India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99085" marR="17145" indent="-287020">
              <a:lnSpc>
                <a:spcPct val="100000"/>
              </a:lnSpc>
              <a:spcBef>
                <a:spcPts val="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Customers: Indian Election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Commission,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Pharma companies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prevent anti-</a:t>
            </a:r>
            <a:r>
              <a:rPr dirty="0" sz="1800">
                <a:latin typeface="Arial"/>
                <a:cs typeface="Arial"/>
              </a:rPr>
              <a:t>vaccine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information,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Mysore </a:t>
            </a:r>
            <a:r>
              <a:rPr dirty="0" sz="1800" spc="-10">
                <a:latin typeface="Arial"/>
                <a:cs typeface="Arial"/>
              </a:rPr>
              <a:t>Police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Solve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problems,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not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20">
                <a:solidFill>
                  <a:srgbClr val="006FC0"/>
                </a:solidFill>
              </a:rPr>
              <a:t>just </a:t>
            </a:r>
            <a:r>
              <a:rPr dirty="0">
                <a:solidFill>
                  <a:srgbClr val="006FC0"/>
                </a:solidFill>
              </a:rPr>
              <a:t>implement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features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-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Example</a:t>
            </a: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83525" y="1519806"/>
            <a:ext cx="778764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29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-Updates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public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website;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stages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announcement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emails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in- </a:t>
            </a:r>
            <a:r>
              <a:rPr dirty="0" sz="2000">
                <a:latin typeface="Arial"/>
                <a:cs typeface="Arial"/>
              </a:rPr>
              <a:t>platform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messages;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stages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internal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company</a:t>
            </a:r>
            <a:r>
              <a:rPr dirty="0" sz="2000" spc="-10">
                <a:latin typeface="Arial"/>
                <a:cs typeface="Arial"/>
              </a:rPr>
              <a:t> notifications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-MARKETING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operationalizes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design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assets</a:t>
            </a:r>
            <a:endParaRPr sz="2000">
              <a:latin typeface="Arial"/>
              <a:cs typeface="Arial"/>
            </a:endParaRPr>
          </a:p>
          <a:p>
            <a:pPr marL="12700" marR="89408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-MARKETING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creates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customer-facing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emails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in-product messaging</a:t>
            </a:r>
            <a:endParaRPr sz="2000">
              <a:latin typeface="Arial"/>
              <a:cs typeface="Arial"/>
            </a:endParaRPr>
          </a:p>
          <a:p>
            <a:pPr marL="12700" marR="38481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-MARKETING stages </a:t>
            </a:r>
            <a:r>
              <a:rPr dirty="0" sz="2000" spc="-10">
                <a:latin typeface="Arial"/>
                <a:cs typeface="Arial"/>
              </a:rPr>
              <a:t>prospect-</a:t>
            </a:r>
            <a:r>
              <a:rPr dirty="0" sz="2000">
                <a:latin typeface="Arial"/>
                <a:cs typeface="Arial"/>
              </a:rPr>
              <a:t>facing communication and </a:t>
            </a:r>
            <a:r>
              <a:rPr dirty="0" sz="2000" spc="-10">
                <a:latin typeface="Arial"/>
                <a:cs typeface="Arial"/>
              </a:rPr>
              <a:t>SALES </a:t>
            </a:r>
            <a:r>
              <a:rPr dirty="0" sz="2000">
                <a:latin typeface="Arial"/>
                <a:cs typeface="Arial"/>
              </a:rPr>
              <a:t>enablement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document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-MARKETING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one-</a:t>
            </a:r>
            <a:r>
              <a:rPr dirty="0" sz="2000">
                <a:latin typeface="Arial"/>
                <a:cs typeface="Arial"/>
              </a:rPr>
              <a:t>off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prospect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email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opportunities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-MARKETING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opportunities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—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announcement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latin typeface="Arial"/>
                <a:cs typeface="Arial"/>
              </a:rPr>
              <a:t>-MARKETING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considers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organic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paid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amplification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opportunities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Go</a:t>
            </a:r>
            <a:r>
              <a:rPr dirty="0" sz="3600" spc="-20"/>
              <a:t> </a:t>
            </a:r>
            <a:r>
              <a:rPr dirty="0" sz="3600"/>
              <a:t>to</a:t>
            </a:r>
            <a:r>
              <a:rPr dirty="0" sz="3600" spc="-10"/>
              <a:t> </a:t>
            </a:r>
            <a:r>
              <a:rPr dirty="0" sz="3600"/>
              <a:t>market</a:t>
            </a:r>
            <a:r>
              <a:rPr dirty="0" sz="3600" spc="-15"/>
              <a:t> </a:t>
            </a:r>
            <a:r>
              <a:rPr dirty="0" sz="3600" spc="-10"/>
              <a:t>process</a:t>
            </a:r>
            <a:endParaRPr sz="3600"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400" y="1295400"/>
            <a:ext cx="8022398" cy="5562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Pricing: </a:t>
            </a:r>
            <a:r>
              <a:rPr dirty="0" sz="3600" spc="-10"/>
              <a:t>Kissflow</a:t>
            </a:r>
            <a:endParaRPr sz="3600"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0925" y="3429821"/>
            <a:ext cx="52419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4373777"/>
            <a:ext cx="6076315" cy="140652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Marketing high tech products </a:t>
            </a:r>
            <a:r>
              <a:rPr dirty="0" sz="2800" spc="-5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Crossing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Chasm</a:t>
            </a:r>
            <a:endParaRPr sz="2800">
              <a:latin typeface="Arial"/>
              <a:cs typeface="Arial"/>
            </a:endParaRPr>
          </a:p>
          <a:p>
            <a:pPr marL="4041140">
              <a:lnSpc>
                <a:spcPct val="100000"/>
              </a:lnSpc>
              <a:spcBef>
                <a:spcPts val="80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59251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(Geoffrey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Moore)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Contents</a:t>
            </a:r>
            <a:endParaRPr sz="3600"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469020"/>
            <a:ext cx="7606030" cy="7366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adoption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through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stages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type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stage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differs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25" y="149931"/>
            <a:ext cx="386778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Product</a:t>
            </a:r>
            <a:r>
              <a:rPr dirty="0" sz="3600" spc="-135"/>
              <a:t> </a:t>
            </a:r>
            <a:r>
              <a:rPr dirty="0" sz="3600" spc="-10"/>
              <a:t>Adoption Lifecycle</a:t>
            </a:r>
            <a:endParaRPr sz="3600"/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718375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5080" indent="-3556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AI,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NLP,</a:t>
            </a:r>
            <a:r>
              <a:rPr dirty="0" sz="2000" spc="-10">
                <a:latin typeface="Arial"/>
                <a:cs typeface="Arial"/>
              </a:rPr>
              <a:t> Blockchain, </a:t>
            </a:r>
            <a:r>
              <a:rPr dirty="0" sz="2000">
                <a:latin typeface="Arial"/>
                <a:cs typeface="Arial"/>
              </a:rPr>
              <a:t>Robotics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gradually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Technology</a:t>
            </a:r>
            <a:r>
              <a:rPr dirty="0" sz="3600" spc="-215"/>
              <a:t> </a:t>
            </a:r>
            <a:r>
              <a:rPr dirty="0" sz="3600" spc="-10"/>
              <a:t>adoption lifecycle</a:t>
            </a:r>
            <a:endParaRPr sz="3600"/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500" y="3012090"/>
            <a:ext cx="6715296" cy="2596548"/>
          </a:xfrm>
          <a:prstGeom prst="rect">
            <a:avLst/>
          </a:prstGeom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7583805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5080" indent="-3556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Pursue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seek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even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are </a:t>
            </a:r>
            <a:r>
              <a:rPr dirty="0" sz="2000" spc="-10">
                <a:latin typeface="Arial"/>
                <a:cs typeface="Arial"/>
              </a:rPr>
              <a:t>marketed.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source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great</a:t>
            </a:r>
            <a:r>
              <a:rPr dirty="0" sz="2000" spc="-10">
                <a:latin typeface="Arial"/>
                <a:cs typeface="Arial"/>
              </a:rPr>
              <a:t> feedback.</a:t>
            </a:r>
            <a:endParaRPr sz="2000">
              <a:latin typeface="Arial"/>
              <a:cs typeface="Arial"/>
            </a:endParaRPr>
          </a:p>
          <a:p>
            <a:pPr marL="368300" marR="12446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Post-It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notes: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inventor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just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of </a:t>
            </a:r>
            <a:r>
              <a:rPr dirty="0" sz="2000">
                <a:latin typeface="Arial"/>
                <a:cs typeface="Arial"/>
              </a:rPr>
              <a:t>secretaries.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ignored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tried.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became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Post-</a:t>
            </a:r>
            <a:r>
              <a:rPr dirty="0" sz="2000" spc="-25">
                <a:latin typeface="Arial"/>
                <a:cs typeface="Arial"/>
              </a:rPr>
              <a:t>It </a:t>
            </a:r>
            <a:r>
              <a:rPr dirty="0" sz="2000">
                <a:latin typeface="Arial"/>
                <a:cs typeface="Arial"/>
              </a:rPr>
              <a:t>enthusiasts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gave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good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Innovators</a:t>
            </a:r>
            <a:endParaRPr sz="3600"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7916545" cy="469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215265" indent="-3556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visionaries.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Appreciate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new</a:t>
            </a:r>
            <a:r>
              <a:rPr dirty="0" sz="2000" spc="-10">
                <a:latin typeface="Arial"/>
                <a:cs typeface="Arial"/>
              </a:rPr>
              <a:t> technology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relate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potential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benefits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10">
                <a:latin typeface="Arial"/>
                <a:cs typeface="Arial"/>
              </a:rPr>
              <a:t> concerns.</a:t>
            </a:r>
            <a:endParaRPr sz="2000">
              <a:latin typeface="Arial"/>
              <a:cs typeface="Arial"/>
            </a:endParaRPr>
          </a:p>
          <a:p>
            <a:pPr lvl="1" marL="825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825500" algn="l"/>
                <a:tab pos="826135" algn="l"/>
              </a:tabLst>
            </a:pPr>
            <a:r>
              <a:rPr dirty="0" sz="2000" spc="-10"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  <a:p>
            <a:pPr lvl="1" marL="825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825500" algn="l"/>
                <a:tab pos="826135" algn="l"/>
              </a:tabLst>
            </a:pPr>
            <a:r>
              <a:rPr dirty="0" sz="2000">
                <a:latin typeface="Arial"/>
                <a:cs typeface="Arial"/>
              </a:rPr>
              <a:t>John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Kennedy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launching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space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program,</a:t>
            </a:r>
            <a:endParaRPr sz="2000">
              <a:latin typeface="Arial"/>
              <a:cs typeface="Arial"/>
            </a:endParaRPr>
          </a:p>
          <a:p>
            <a:pPr lvl="1" marL="825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825500" algn="l"/>
                <a:tab pos="826135" algn="l"/>
              </a:tabLst>
            </a:pPr>
            <a:r>
              <a:rPr dirty="0" sz="2000">
                <a:latin typeface="Arial"/>
                <a:cs typeface="Arial"/>
              </a:rPr>
              <a:t>Henry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implementing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assembly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line.</a:t>
            </a:r>
            <a:endParaRPr sz="2000">
              <a:latin typeface="Arial"/>
              <a:cs typeface="Arial"/>
            </a:endParaRPr>
          </a:p>
          <a:p>
            <a:pPr lvl="1" marL="825500" marR="41783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825500" algn="l"/>
                <a:tab pos="8261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fundamental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breakthrough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strategic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leap </a:t>
            </a:r>
            <a:r>
              <a:rPr dirty="0" sz="2000" spc="-10">
                <a:latin typeface="Arial"/>
                <a:cs typeface="Arial"/>
              </a:rPr>
              <a:t>forward.</a:t>
            </a:r>
            <a:endParaRPr sz="2000">
              <a:latin typeface="Arial"/>
              <a:cs typeface="Arial"/>
            </a:endParaRPr>
          </a:p>
          <a:p>
            <a:pPr lvl="1" marL="825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825500" algn="l"/>
                <a:tab pos="826135" algn="l"/>
              </a:tabLst>
            </a:pPr>
            <a:r>
              <a:rPr dirty="0" sz="2000">
                <a:latin typeface="Arial"/>
                <a:cs typeface="Arial"/>
              </a:rPr>
              <a:t>Example: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Visicalc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spread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sheet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came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Lotus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1-2-</a:t>
            </a:r>
            <a:r>
              <a:rPr dirty="0" sz="2000" spc="-5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lvl="2" marL="1282700" marR="5080" indent="-355600">
              <a:lnSpc>
                <a:spcPct val="100000"/>
              </a:lnSpc>
              <a:spcBef>
                <a:spcPts val="400"/>
              </a:spcBef>
              <a:buChar char="•"/>
              <a:tabLst>
                <a:tab pos="1282700" algn="l"/>
                <a:tab pos="1283335" algn="l"/>
              </a:tabLst>
            </a:pP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adopters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allowed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do </a:t>
            </a:r>
            <a:r>
              <a:rPr dirty="0" sz="2000">
                <a:latin typeface="Arial"/>
                <a:cs typeface="Arial"/>
              </a:rPr>
              <a:t>something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never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before,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namely </a:t>
            </a:r>
            <a:r>
              <a:rPr dirty="0" sz="2000">
                <a:latin typeface="Arial"/>
                <a:cs typeface="Arial"/>
              </a:rPr>
              <a:t>“What-if” </a:t>
            </a:r>
            <a:r>
              <a:rPr dirty="0" sz="2000" spc="-10">
                <a:latin typeface="Arial"/>
                <a:cs typeface="Arial"/>
              </a:rPr>
              <a:t>analysis.</a:t>
            </a:r>
            <a:endParaRPr sz="2000">
              <a:latin typeface="Arial"/>
              <a:cs typeface="Arial"/>
            </a:endParaRPr>
          </a:p>
          <a:p>
            <a:pPr lvl="2" marL="1282700" marR="132080" indent="-355600">
              <a:lnSpc>
                <a:spcPct val="100000"/>
              </a:lnSpc>
              <a:spcBef>
                <a:spcPts val="400"/>
              </a:spcBef>
              <a:buChar char="•"/>
              <a:tabLst>
                <a:tab pos="1282700" algn="l"/>
                <a:tab pos="1283335" algn="l"/>
              </a:tabLst>
            </a:pP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fell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line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some</a:t>
            </a:r>
            <a:r>
              <a:rPr dirty="0" sz="2000" spc="-10">
                <a:latin typeface="Arial"/>
                <a:cs typeface="Arial"/>
              </a:rPr>
              <a:t> common </a:t>
            </a:r>
            <a:r>
              <a:rPr dirty="0" sz="2000">
                <a:latin typeface="Arial"/>
                <a:cs typeface="Arial"/>
              </a:rPr>
              <a:t>business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operations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like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budgeting,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sales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forecasting,</a:t>
            </a:r>
            <a:r>
              <a:rPr dirty="0" sz="2000" spc="-20">
                <a:latin typeface="Arial"/>
                <a:cs typeface="Arial"/>
              </a:rPr>
              <a:t> etc.</a:t>
            </a:r>
            <a:endParaRPr sz="2000">
              <a:latin typeface="Arial"/>
              <a:cs typeface="Arial"/>
            </a:endParaRPr>
          </a:p>
          <a:p>
            <a:pPr lvl="1" marL="825500" indent="-355600">
              <a:lnSpc>
                <a:spcPct val="100000"/>
              </a:lnSpc>
              <a:spcBef>
                <a:spcPts val="400"/>
              </a:spcBef>
              <a:buChar char="–"/>
              <a:tabLst>
                <a:tab pos="825500" algn="l"/>
                <a:tab pos="826135" algn="l"/>
              </a:tabLst>
            </a:pP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e-</a:t>
            </a:r>
            <a:r>
              <a:rPr dirty="0" sz="2000">
                <a:latin typeface="Arial"/>
                <a:cs typeface="Arial"/>
              </a:rPr>
              <a:t>Book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737</a:t>
            </a:r>
            <a:r>
              <a:rPr dirty="0" sz="2000" spc="-10">
                <a:latin typeface="Arial"/>
                <a:cs typeface="Arial"/>
              </a:rPr>
              <a:t> pilots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Early </a:t>
            </a:r>
            <a:r>
              <a:rPr dirty="0" sz="3600" spc="-10"/>
              <a:t>adopters</a:t>
            </a:r>
            <a:endParaRPr sz="3600"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7948295" cy="226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5080" indent="-3556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majority: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about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quality,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reliability,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infrastructure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>
                <a:latin typeface="Arial"/>
                <a:cs typeface="Arial"/>
              </a:rPr>
              <a:t>support.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other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people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product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buying.</a:t>
            </a:r>
            <a:endParaRPr sz="20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Late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majority: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till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become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standard</a:t>
            </a:r>
            <a:endParaRPr sz="2000">
              <a:latin typeface="Arial"/>
              <a:cs typeface="Arial"/>
            </a:endParaRPr>
          </a:p>
          <a:p>
            <a:pPr marL="368300" marR="41275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Laggards: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Don’t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want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anything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technology.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only</a:t>
            </a:r>
            <a:r>
              <a:rPr dirty="0" sz="2000" spc="-20">
                <a:latin typeface="Arial"/>
                <a:cs typeface="Arial"/>
              </a:rPr>
              <a:t> time </a:t>
            </a:r>
            <a:r>
              <a:rPr dirty="0" sz="2000">
                <a:latin typeface="Arial"/>
                <a:cs typeface="Arial"/>
              </a:rPr>
              <a:t>they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when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deeply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buried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inside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product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example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chip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embedded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braking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car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Early</a:t>
            </a:r>
            <a:r>
              <a:rPr dirty="0" sz="3600" spc="-110"/>
              <a:t> </a:t>
            </a:r>
            <a:r>
              <a:rPr dirty="0" sz="3600" spc="-10"/>
              <a:t>majority,</a:t>
            </a:r>
            <a:r>
              <a:rPr dirty="0" sz="3600" spc="-105"/>
              <a:t> </a:t>
            </a:r>
            <a:r>
              <a:rPr dirty="0" sz="3600" spc="-20"/>
              <a:t>Late </a:t>
            </a:r>
            <a:r>
              <a:rPr dirty="0" sz="3600"/>
              <a:t>majority</a:t>
            </a:r>
            <a:r>
              <a:rPr dirty="0" sz="3600" spc="-25"/>
              <a:t> </a:t>
            </a:r>
            <a:r>
              <a:rPr dirty="0" sz="3600"/>
              <a:t>&amp;</a:t>
            </a:r>
            <a:r>
              <a:rPr dirty="0" sz="3600" spc="-20"/>
              <a:t> </a:t>
            </a:r>
            <a:r>
              <a:rPr dirty="0" sz="3600" spc="-10"/>
              <a:t>Laggards</a:t>
            </a:r>
            <a:endParaRPr sz="3600"/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519820"/>
            <a:ext cx="7905750" cy="190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5080" indent="-3556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category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looks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previous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reference.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Hence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we </a:t>
            </a:r>
            <a:r>
              <a:rPr dirty="0" sz="2000">
                <a:latin typeface="Arial"/>
                <a:cs typeface="Arial"/>
              </a:rPr>
              <a:t>must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satisfy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current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group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fully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before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next</a:t>
            </a:r>
            <a:endParaRPr sz="2000">
              <a:latin typeface="Arial"/>
              <a:cs typeface="Arial"/>
            </a:endParaRPr>
          </a:p>
          <a:p>
            <a:pPr marL="368300" marR="3175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Char char="•"/>
              <a:tabLst>
                <a:tab pos="368300" algn="l"/>
                <a:tab pos="368935" algn="l"/>
              </a:tabLst>
            </a:pP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these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customer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categories </a:t>
            </a:r>
            <a:r>
              <a:rPr dirty="0" sz="2000">
                <a:latin typeface="Arial"/>
                <a:cs typeface="Arial"/>
              </a:rPr>
              <a:t>requires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different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because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their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decision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making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is </a:t>
            </a:r>
            <a:r>
              <a:rPr dirty="0" sz="2000">
                <a:latin typeface="Arial"/>
                <a:cs typeface="Arial"/>
              </a:rPr>
              <a:t>different.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shift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our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gear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cross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gap </a:t>
            </a:r>
            <a:r>
              <a:rPr dirty="0" sz="2000">
                <a:latin typeface="Arial"/>
                <a:cs typeface="Arial"/>
              </a:rPr>
              <a:t>each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Marketing</a:t>
            </a:r>
            <a:r>
              <a:rPr dirty="0" sz="3600" spc="-30"/>
              <a:t> </a:t>
            </a:r>
            <a:r>
              <a:rPr dirty="0" sz="3600"/>
              <a:t>High</a:t>
            </a:r>
            <a:r>
              <a:rPr dirty="0" sz="3600" spc="-30"/>
              <a:t> </a:t>
            </a:r>
            <a:r>
              <a:rPr dirty="0" sz="3600" spc="-20"/>
              <a:t>tech </a:t>
            </a:r>
            <a:r>
              <a:rPr dirty="0" sz="3600" spc="-10"/>
              <a:t>Products</a:t>
            </a:r>
            <a:endParaRPr sz="3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640955" cy="2686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</a:t>
            </a:r>
            <a:r>
              <a:rPr dirty="0" sz="1800">
                <a:latin typeface="Arial"/>
                <a:cs typeface="Arial"/>
              </a:rPr>
              <a:t>evelopment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relies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write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stories,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requirements, and</a:t>
            </a:r>
            <a:r>
              <a:rPr dirty="0" sz="1800" spc="-10">
                <a:latin typeface="Arial"/>
                <a:cs typeface="Arial"/>
              </a:rPr>
              <a:t> acceptance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Marketing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relies 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management 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information,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proposition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definitions.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collaborate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</a:t>
            </a:r>
            <a:r>
              <a:rPr dirty="0" sz="1800" spc="-10">
                <a:latin typeface="Arial"/>
                <a:cs typeface="Arial"/>
              </a:rPr>
              <a:t>position, </a:t>
            </a:r>
            <a:r>
              <a:rPr dirty="0" sz="1800">
                <a:latin typeface="Arial"/>
                <a:cs typeface="Arial"/>
              </a:rPr>
              <a:t>launch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product, define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Go-</a:t>
            </a:r>
            <a:r>
              <a:rPr dirty="0" sz="1800" spc="-10">
                <a:latin typeface="Arial"/>
                <a:cs typeface="Arial"/>
              </a:rPr>
              <a:t>to-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10">
                <a:latin typeface="Arial"/>
                <a:cs typeface="Arial"/>
              </a:rPr>
              <a:t> strategy</a:t>
            </a:r>
            <a:endParaRPr sz="1800">
              <a:latin typeface="Arial"/>
              <a:cs typeface="Arial"/>
            </a:endParaRPr>
          </a:p>
          <a:p>
            <a:pPr marL="299085" marR="21336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Sales team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relies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demo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cases, </a:t>
            </a:r>
            <a:r>
              <a:rPr dirty="0" sz="1800" spc="-10">
                <a:latin typeface="Arial"/>
                <a:cs typeface="Arial"/>
              </a:rPr>
              <a:t>answering </a:t>
            </a:r>
            <a:r>
              <a:rPr dirty="0" sz="1800">
                <a:latin typeface="Arial"/>
                <a:cs typeface="Arial"/>
              </a:rPr>
              <a:t>detailed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inquiries,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helping 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deals.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Finance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 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through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determining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pricing,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margins,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discounting,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forth.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2149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6FC0"/>
                </a:solidFill>
              </a:rPr>
              <a:t>Product</a:t>
            </a:r>
            <a:r>
              <a:rPr dirty="0" sz="2400" spc="-45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management:</a:t>
            </a:r>
            <a:r>
              <a:rPr dirty="0" sz="2400" spc="-20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Relationship</a:t>
            </a:r>
            <a:r>
              <a:rPr dirty="0" sz="2400" spc="-60">
                <a:solidFill>
                  <a:srgbClr val="006FC0"/>
                </a:solidFill>
              </a:rPr>
              <a:t> </a:t>
            </a:r>
            <a:r>
              <a:rPr dirty="0" sz="2400" spc="-20">
                <a:solidFill>
                  <a:srgbClr val="006FC0"/>
                </a:solidFill>
              </a:rPr>
              <a:t>with </a:t>
            </a:r>
            <a:r>
              <a:rPr dirty="0" sz="2400">
                <a:solidFill>
                  <a:srgbClr val="006FC0"/>
                </a:solidFill>
              </a:rPr>
              <a:t>rest</a:t>
            </a:r>
            <a:r>
              <a:rPr dirty="0" sz="2400" spc="-5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of</a:t>
            </a:r>
            <a:r>
              <a:rPr dirty="0" sz="2400" spc="-10">
                <a:solidFill>
                  <a:srgbClr val="006FC0"/>
                </a:solidFill>
              </a:rPr>
              <a:t> </a:t>
            </a:r>
            <a:r>
              <a:rPr dirty="0" sz="2400">
                <a:solidFill>
                  <a:srgbClr val="006FC0"/>
                </a:solidFill>
              </a:rPr>
              <a:t>the</a:t>
            </a:r>
            <a:r>
              <a:rPr dirty="0" sz="2400" spc="-15">
                <a:solidFill>
                  <a:srgbClr val="006FC0"/>
                </a:solidFill>
              </a:rPr>
              <a:t> </a:t>
            </a:r>
            <a:r>
              <a:rPr dirty="0" sz="2400" spc="-10">
                <a:solidFill>
                  <a:srgbClr val="006FC0"/>
                </a:solidFill>
              </a:rPr>
              <a:t>company</a:t>
            </a:r>
            <a:endParaRPr sz="2400"/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5125" y="1519820"/>
            <a:ext cx="6942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biggest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gap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between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adopters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Early</a:t>
            </a:r>
            <a:r>
              <a:rPr dirty="0" sz="2000" spc="-10">
                <a:latin typeface="Arial"/>
                <a:cs typeface="Arial"/>
              </a:rPr>
              <a:t> majority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The</a:t>
            </a:r>
            <a:r>
              <a:rPr dirty="0" sz="3600" spc="-10"/>
              <a:t> </a:t>
            </a:r>
            <a:r>
              <a:rPr dirty="0" sz="3600"/>
              <a:t>chasm</a:t>
            </a:r>
            <a:r>
              <a:rPr dirty="0" sz="3600" spc="-15"/>
              <a:t> </a:t>
            </a:r>
            <a:r>
              <a:rPr dirty="0" sz="3600"/>
              <a:t>(the</a:t>
            </a:r>
            <a:r>
              <a:rPr dirty="0" sz="3600" spc="-10"/>
              <a:t> </a:t>
            </a:r>
            <a:r>
              <a:rPr dirty="0" sz="3600"/>
              <a:t>big</a:t>
            </a:r>
            <a:r>
              <a:rPr dirty="0" sz="3600" spc="-5"/>
              <a:t> </a:t>
            </a:r>
            <a:r>
              <a:rPr dirty="0" sz="3600" spc="-20"/>
              <a:t>gap)</a:t>
            </a:r>
            <a:endParaRPr sz="36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264" y="2271919"/>
            <a:ext cx="7895160" cy="4014972"/>
          </a:xfrm>
          <a:prstGeom prst="rect">
            <a:avLst/>
          </a:prstGeom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85125" y="1497662"/>
            <a:ext cx="7891780" cy="484886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28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 spc="-30">
                <a:latin typeface="Arial"/>
                <a:cs typeface="Arial"/>
              </a:rPr>
              <a:t>Take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niche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approach.</a:t>
            </a:r>
            <a:endParaRPr sz="1800">
              <a:latin typeface="Arial"/>
              <a:cs typeface="Arial"/>
            </a:endParaRPr>
          </a:p>
          <a:p>
            <a:pPr lvl="1" marL="825500" marR="5080" indent="-355600">
              <a:lnSpc>
                <a:spcPts val="2160"/>
              </a:lnSpc>
              <a:spcBef>
                <a:spcPts val="470"/>
              </a:spcBef>
              <a:buSzPct val="111111"/>
              <a:buChar char="–"/>
              <a:tabLst>
                <a:tab pos="825500" algn="l"/>
                <a:tab pos="826135" algn="l"/>
              </a:tabLst>
            </a:pP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IBM</a:t>
            </a:r>
            <a:r>
              <a:rPr dirty="0" sz="1800" spc="-10">
                <a:latin typeface="Arial"/>
                <a:cs typeface="Arial"/>
              </a:rPr>
              <a:t> Watson.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cognitive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intelligence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focused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 </a:t>
            </a:r>
            <a:r>
              <a:rPr dirty="0" sz="1800" spc="-20">
                <a:latin typeface="Arial"/>
                <a:cs typeface="Arial"/>
              </a:rPr>
              <a:t>cancer.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 within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cancer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 focused 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lung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cancer 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Memorial </a:t>
            </a:r>
            <a:r>
              <a:rPr dirty="0" sz="1800">
                <a:latin typeface="Arial"/>
                <a:cs typeface="Arial"/>
              </a:rPr>
              <a:t>Sloan–Kettering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Cancer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Center.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available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breast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cancer, </a:t>
            </a:r>
            <a:r>
              <a:rPr dirty="0" sz="1800">
                <a:latin typeface="Arial"/>
                <a:cs typeface="Arial"/>
              </a:rPr>
              <a:t>colo-rectal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cancer,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bladder,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33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>
                <a:latin typeface="Arial"/>
                <a:cs typeface="Arial"/>
              </a:rPr>
              <a:t>Offer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whole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product.</a:t>
            </a:r>
            <a:endParaRPr sz="1800">
              <a:latin typeface="Arial"/>
              <a:cs typeface="Arial"/>
            </a:endParaRPr>
          </a:p>
          <a:p>
            <a:pPr lvl="1" marL="825500" marR="90805" indent="-355600">
              <a:lnSpc>
                <a:spcPts val="2160"/>
              </a:lnSpc>
              <a:spcBef>
                <a:spcPts val="470"/>
              </a:spcBef>
              <a:buSzPct val="111111"/>
              <a:buChar char="–"/>
              <a:tabLst>
                <a:tab pos="825500" algn="l"/>
                <a:tab pos="826135" algn="l"/>
              </a:tabLst>
            </a:pP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SalesForce: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just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offer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ensured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integrates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existing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systems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client,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workflows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customizable,</a:t>
            </a:r>
            <a:r>
              <a:rPr dirty="0" sz="1800" spc="-20">
                <a:latin typeface="Arial"/>
                <a:cs typeface="Arial"/>
              </a:rPr>
              <a:t> etc.</a:t>
            </a:r>
            <a:endParaRPr sz="1800">
              <a:latin typeface="Arial"/>
              <a:cs typeface="Arial"/>
            </a:endParaRPr>
          </a:p>
          <a:p>
            <a:pPr marL="368300" marR="603250" indent="-355600">
              <a:lnSpc>
                <a:spcPct val="100000"/>
              </a:lnSpc>
              <a:spcBef>
                <a:spcPts val="33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conversant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issues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dominate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Develop </a:t>
            </a:r>
            <a:r>
              <a:rPr dirty="0" sz="1800">
                <a:latin typeface="Arial"/>
                <a:cs typeface="Arial"/>
              </a:rPr>
              <a:t>applications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critical</a:t>
            </a:r>
            <a:r>
              <a:rPr dirty="0" sz="1800" spc="-10">
                <a:latin typeface="Arial"/>
                <a:cs typeface="Arial"/>
              </a:rPr>
              <a:t> problem</a:t>
            </a:r>
            <a:endParaRPr sz="18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>
                <a:latin typeface="Arial"/>
                <a:cs typeface="Arial"/>
              </a:rPr>
              <a:t>Show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conferences</a:t>
            </a:r>
            <a:endParaRPr sz="18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>
                <a:latin typeface="Arial"/>
                <a:cs typeface="Arial"/>
              </a:rPr>
              <a:t>Get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yourself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mentioned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magazine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articles</a:t>
            </a:r>
            <a:endParaRPr sz="18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>
                <a:latin typeface="Arial"/>
                <a:cs typeface="Arial"/>
              </a:rPr>
              <a:t>Develop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partnership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vendors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serve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industry</a:t>
            </a:r>
            <a:endParaRPr sz="180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11111"/>
              <a:buChar char="•"/>
              <a:tabLst>
                <a:tab pos="368300" algn="l"/>
                <a:tab pos="368935" algn="l"/>
              </a:tabLst>
            </a:pPr>
            <a:r>
              <a:rPr dirty="0" sz="1800">
                <a:latin typeface="Arial"/>
                <a:cs typeface="Arial"/>
              </a:rPr>
              <a:t>Earn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reputation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How</a:t>
            </a:r>
            <a:r>
              <a:rPr dirty="0" sz="3600" spc="-15"/>
              <a:t> </a:t>
            </a:r>
            <a:r>
              <a:rPr dirty="0" sz="3600"/>
              <a:t>to</a:t>
            </a:r>
            <a:r>
              <a:rPr dirty="0" sz="3600" spc="-5"/>
              <a:t> </a:t>
            </a:r>
            <a:r>
              <a:rPr dirty="0" sz="3600"/>
              <a:t>bridge</a:t>
            </a:r>
            <a:r>
              <a:rPr dirty="0" sz="3600" spc="-10"/>
              <a:t> </a:t>
            </a:r>
            <a:r>
              <a:rPr dirty="0" sz="3600"/>
              <a:t>this</a:t>
            </a:r>
            <a:r>
              <a:rPr dirty="0" sz="3600" spc="-5"/>
              <a:t> </a:t>
            </a:r>
            <a:r>
              <a:rPr dirty="0" sz="3600" spc="-20"/>
              <a:t>gap?</a:t>
            </a:r>
            <a:endParaRPr sz="3600"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19820"/>
            <a:ext cx="728725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What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have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you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faced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observed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marketing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new </a:t>
            </a:r>
            <a:r>
              <a:rPr dirty="0" sz="2000">
                <a:latin typeface="Arial"/>
                <a:cs typeface="Arial"/>
              </a:rPr>
              <a:t>technology </a:t>
            </a:r>
            <a:r>
              <a:rPr dirty="0" sz="2000" spc="-10">
                <a:latin typeface="Arial"/>
                <a:cs typeface="Arial"/>
              </a:rPr>
              <a:t>products?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Experience </a:t>
            </a:r>
            <a:r>
              <a:rPr dirty="0" sz="3600" spc="-10"/>
              <a:t>sharing</a:t>
            </a:r>
            <a:endParaRPr sz="3600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327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Appendix</a:t>
            </a:r>
            <a:endParaRPr sz="3600"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8686800" y="0"/>
                  </a:lnTo>
                  <a:lnTo>
                    <a:pt x="8686800" y="2743200"/>
                  </a:lnTo>
                  <a:close/>
                </a:path>
              </a:pathLst>
            </a:custGeom>
            <a:solidFill>
              <a:srgbClr val="10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1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662" y="5280626"/>
            <a:ext cx="186880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8537" y="5449625"/>
            <a:ext cx="2553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0925" y="3302938"/>
            <a:ext cx="5987415" cy="1695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 product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 development in 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40925" y="5076318"/>
            <a:ext cx="199008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Contents</a:t>
            </a:r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482422"/>
            <a:ext cx="7742555" cy="431038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00"/>
              </a:spcBef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usually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specialized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focused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0">
                <a:latin typeface="Arial"/>
                <a:cs typeface="Arial"/>
              </a:rPr>
              <a:t> industry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45">
                <a:latin typeface="Arial"/>
                <a:cs typeface="Arial"/>
              </a:rPr>
              <a:t>SAP,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Shopify,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AutoDesk,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Navitaire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(airline</a:t>
            </a:r>
            <a:r>
              <a:rPr dirty="0" sz="1800" spc="-10">
                <a:latin typeface="Arial"/>
                <a:cs typeface="Arial"/>
              </a:rPr>
              <a:t> reservation)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buyer:</a:t>
            </a:r>
            <a:endParaRPr sz="1800">
              <a:latin typeface="Arial"/>
              <a:cs typeface="Arial"/>
            </a:endParaRPr>
          </a:p>
          <a:p>
            <a:pPr lvl="1" marL="755650" marR="56388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Buyers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interested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interested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functionality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use.</a:t>
            </a:r>
            <a:endParaRPr sz="1800">
              <a:latin typeface="Arial"/>
              <a:cs typeface="Arial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problem: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“We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intense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downward </a:t>
            </a:r>
            <a:r>
              <a:rPr dirty="0" sz="1800">
                <a:latin typeface="Arial"/>
                <a:cs typeface="Arial"/>
              </a:rPr>
              <a:t>pricing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pressure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competitor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steal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share,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we’re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looking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ways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engage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our </a:t>
            </a:r>
            <a:r>
              <a:rPr dirty="0" sz="1800">
                <a:latin typeface="Arial"/>
                <a:cs typeface="Arial"/>
              </a:rPr>
              <a:t>own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 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stem </a:t>
            </a:r>
            <a:r>
              <a:rPr dirty="0" sz="1800" spc="-10">
                <a:latin typeface="Arial"/>
                <a:cs typeface="Arial"/>
              </a:rPr>
              <a:t>attrition.”</a:t>
            </a:r>
            <a:endParaRPr sz="1800">
              <a:latin typeface="Arial"/>
              <a:cs typeface="Arial"/>
            </a:endParaRPr>
          </a:p>
          <a:p>
            <a:pPr marL="298450" marR="333375" indent="-28575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 spc="-35">
                <a:latin typeface="Arial"/>
                <a:cs typeface="Arial"/>
              </a:rPr>
              <a:t>Testing: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A/B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usually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impact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enterprise customers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Development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waterfall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Agile.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Ex.</a:t>
            </a:r>
            <a:r>
              <a:rPr dirty="0" sz="1800" spc="-10">
                <a:latin typeface="Arial"/>
                <a:cs typeface="Arial"/>
              </a:rPr>
              <a:t> PayMe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0"/>
              </a:spcBef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Release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cycles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longer.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Paypal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month release </a:t>
            </a:r>
            <a:r>
              <a:rPr dirty="0" sz="1800" spc="-10">
                <a:latin typeface="Arial"/>
                <a:cs typeface="Arial"/>
              </a:rPr>
              <a:t>cycles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283845" marR="5080" indent="-5715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10"/>
              <a:t> </a:t>
            </a:r>
            <a:r>
              <a:rPr dirty="0"/>
              <a:t>is</a:t>
            </a:r>
            <a:r>
              <a:rPr dirty="0" spc="-5"/>
              <a:t> </a:t>
            </a:r>
            <a:r>
              <a:rPr dirty="0"/>
              <a:t>product </a:t>
            </a:r>
            <a:r>
              <a:rPr dirty="0" spc="-10"/>
              <a:t>management </a:t>
            </a:r>
            <a:r>
              <a:rPr dirty="0"/>
              <a:t>different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 spc="-10"/>
              <a:t>enterprise?</a:t>
            </a: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7616190" cy="457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Large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organization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worried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about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impact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current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Kodak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accept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digital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camera</a:t>
            </a:r>
            <a:r>
              <a:rPr dirty="0" sz="1800" spc="-10">
                <a:latin typeface="Arial"/>
                <a:cs typeface="Arial"/>
              </a:rPr>
              <a:t> innovation,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0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101141"/>
              </a:buClr>
              <a:buSzPct val="133333"/>
              <a:buChar char="•"/>
              <a:tabLst>
                <a:tab pos="298450" algn="l"/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Disruptive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ignored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enterprises: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Enterprise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focus 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steady revenue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month 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month.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startup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innovators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-10">
                <a:latin typeface="Arial"/>
                <a:cs typeface="Arial"/>
              </a:rPr>
              <a:t> expectations.</a:t>
            </a:r>
            <a:endParaRPr sz="1800">
              <a:latin typeface="Arial"/>
              <a:cs typeface="Arial"/>
            </a:endParaRPr>
          </a:p>
          <a:p>
            <a:pPr lvl="1" marL="755650" marR="74041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Initially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disruptive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unpolished,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small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number.</a:t>
            </a:r>
            <a:endParaRPr sz="1800">
              <a:latin typeface="Arial"/>
              <a:cs typeface="Arial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grows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gradually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noticed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enterprise,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ahead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catchup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 spc="-1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IBM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enter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Cloud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  <a:p>
            <a:pPr lvl="1" marL="755650" marR="222885" indent="-285750">
              <a:lnSpc>
                <a:spcPct val="100000"/>
              </a:lnSpc>
              <a:spcBef>
                <a:spcPts val="300"/>
              </a:spcBef>
              <a:buSzPct val="88888"/>
              <a:buChar char="•"/>
              <a:tabLst>
                <a:tab pos="755650" algn="l"/>
                <a:tab pos="756285" algn="l"/>
              </a:tabLst>
            </a:pPr>
            <a:r>
              <a:rPr dirty="0" sz="1800">
                <a:latin typeface="Arial"/>
                <a:cs typeface="Arial"/>
              </a:rPr>
              <a:t>SalesForce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offered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cloud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large </a:t>
            </a:r>
            <a:r>
              <a:rPr dirty="0" sz="1800">
                <a:latin typeface="Arial"/>
                <a:cs typeface="Arial"/>
              </a:rPr>
              <a:t>companies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kept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ignoring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305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/>
              <a:t>Innovators </a:t>
            </a:r>
            <a:r>
              <a:rPr dirty="0" spc="-10"/>
              <a:t>dilemma</a:t>
            </a:r>
          </a:p>
          <a:p>
            <a:pPr marL="226695">
              <a:lnSpc>
                <a:spcPct val="100000"/>
              </a:lnSpc>
              <a:spcBef>
                <a:spcPts val="35"/>
              </a:spcBef>
            </a:pP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(Book</a:t>
            </a:r>
            <a:r>
              <a:rPr dirty="0" sz="18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by</a:t>
            </a:r>
            <a:r>
              <a:rPr dirty="0" sz="18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Clayton</a:t>
            </a:r>
            <a:r>
              <a:rPr dirty="0" sz="18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spc="-10" b="0">
                <a:solidFill>
                  <a:srgbClr val="000000"/>
                </a:solidFill>
                <a:latin typeface="Arial"/>
                <a:cs typeface="Arial"/>
              </a:rPr>
              <a:t>Christensen)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1096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Case</a:t>
            </a:r>
            <a:r>
              <a:rPr dirty="0" sz="2400" spc="-15"/>
              <a:t> </a:t>
            </a:r>
            <a:r>
              <a:rPr dirty="0" sz="2400"/>
              <a:t>study:</a:t>
            </a:r>
            <a:r>
              <a:rPr dirty="0" sz="2400" spc="-15"/>
              <a:t> </a:t>
            </a:r>
            <a:r>
              <a:rPr dirty="0" sz="2400"/>
              <a:t>Overcoming</a:t>
            </a:r>
            <a:r>
              <a:rPr dirty="0" sz="2400" spc="-10"/>
              <a:t> </a:t>
            </a:r>
            <a:r>
              <a:rPr dirty="0" sz="2400"/>
              <a:t>opposition</a:t>
            </a:r>
            <a:r>
              <a:rPr dirty="0" sz="2400" spc="-10"/>
              <a:t> </a:t>
            </a:r>
            <a:r>
              <a:rPr dirty="0" sz="2400" spc="-25"/>
              <a:t>to</a:t>
            </a:r>
            <a:endParaRPr sz="2400"/>
          </a:p>
          <a:p>
            <a:pPr marL="283845">
              <a:lnSpc>
                <a:spcPct val="100000"/>
              </a:lnSpc>
            </a:pPr>
            <a:r>
              <a:rPr dirty="0" sz="2400"/>
              <a:t>new</a:t>
            </a:r>
            <a:r>
              <a:rPr dirty="0" sz="2400" spc="-5"/>
              <a:t> </a:t>
            </a:r>
            <a:r>
              <a:rPr dirty="0" sz="2400"/>
              <a:t>ideas</a:t>
            </a:r>
            <a:r>
              <a:rPr dirty="0" sz="2400" spc="-5"/>
              <a:t> </a:t>
            </a:r>
            <a:r>
              <a:rPr dirty="0" sz="2400"/>
              <a:t>–</a:t>
            </a:r>
            <a:r>
              <a:rPr dirty="0" sz="2400" spc="-90"/>
              <a:t> </a:t>
            </a:r>
            <a:r>
              <a:rPr dirty="0" sz="2400"/>
              <a:t>Alex</a:t>
            </a:r>
            <a:r>
              <a:rPr dirty="0" sz="2400" spc="-10"/>
              <a:t> </a:t>
            </a:r>
            <a:r>
              <a:rPr dirty="0" sz="2400"/>
              <a:t>Pressland, </a:t>
            </a:r>
            <a:r>
              <a:rPr dirty="0" sz="2400" spc="-25"/>
              <a:t>BBC</a:t>
            </a:r>
            <a:endParaRPr sz="2400"/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8200" y="2984500"/>
            <a:ext cx="2119084" cy="1595890"/>
          </a:xfrm>
          <a:prstGeom prst="rect">
            <a:avLst/>
          </a:prstGeom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283845" marR="5080" indent="-5715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dirty="0" spc="-25"/>
              <a:t> </a:t>
            </a:r>
            <a:r>
              <a:rPr dirty="0"/>
              <a:t>study:</a:t>
            </a:r>
            <a:r>
              <a:rPr dirty="0" spc="-25"/>
              <a:t> </a:t>
            </a:r>
            <a:r>
              <a:rPr dirty="0" spc="-10"/>
              <a:t>Developing </a:t>
            </a:r>
            <a:r>
              <a:rPr dirty="0"/>
              <a:t>product in </a:t>
            </a:r>
            <a:r>
              <a:rPr dirty="0" spc="-10"/>
              <a:t>Enterprise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1200" y="2984500"/>
            <a:ext cx="1778000" cy="172243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4828540" cy="369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</a:t>
            </a:r>
            <a:r>
              <a:rPr dirty="0" sz="1800">
                <a:latin typeface="Arial"/>
                <a:cs typeface="Arial"/>
              </a:rPr>
              <a:t>etermine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</a:t>
            </a:r>
            <a:r>
              <a:rPr dirty="0" sz="1800" spc="-10">
                <a:latin typeface="Arial"/>
                <a:cs typeface="Arial"/>
              </a:rPr>
              <a:t> customers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Identify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underserved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needs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Define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 </a:t>
            </a:r>
            <a:r>
              <a:rPr dirty="0" sz="1800" spc="-10">
                <a:latin typeface="Arial"/>
                <a:cs typeface="Arial"/>
              </a:rPr>
              <a:t>Proposition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Assess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interaction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Specify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Minimum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Viable 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(MVP)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Create your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MVP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prototype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MVP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Iterate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Launch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support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Grow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adjacent </a:t>
            </a:r>
            <a:r>
              <a:rPr dirty="0" sz="1800" spc="-10"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life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Product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lifecycle</a:t>
            </a:r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4" name="object 4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2125" y="1520522"/>
            <a:ext cx="5687695" cy="97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3-</a:t>
            </a:r>
            <a:r>
              <a:rPr dirty="0" sz="1800">
                <a:latin typeface="Arial"/>
                <a:cs typeface="Arial"/>
              </a:rPr>
              <a:t>Box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Vijay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Govindarajan</a:t>
            </a:r>
            <a:r>
              <a:rPr dirty="0" sz="1800" spc="-10">
                <a:latin typeface="Arial"/>
                <a:cs typeface="Arial"/>
              </a:rPr>
              <a:t> ex-</a:t>
            </a:r>
            <a:r>
              <a:rPr dirty="0" sz="1800">
                <a:latin typeface="Arial"/>
                <a:cs typeface="Arial"/>
              </a:rPr>
              <a:t>Prof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0">
                <a:latin typeface="Arial"/>
                <a:cs typeface="Arial"/>
              </a:rPr>
              <a:t> Harvard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(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https://www.youtube.com/watch?v=wgD2VzFqCaE</a:t>
            </a:r>
            <a:r>
              <a:rPr dirty="0" sz="1800" spc="-1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283845" marR="5080" indent="-5715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35"/>
              <a:t> </a:t>
            </a:r>
            <a:r>
              <a:rPr dirty="0"/>
              <a:t>enterprises</a:t>
            </a:r>
            <a:r>
              <a:rPr dirty="0" spc="-35"/>
              <a:t> </a:t>
            </a:r>
            <a:r>
              <a:rPr dirty="0" spc="-25"/>
              <a:t>can </a:t>
            </a:r>
            <a:r>
              <a:rPr dirty="0" spc="-10"/>
              <a:t>innovate?</a:t>
            </a:r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37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/>
              <a:t>Apple’s</a:t>
            </a:r>
            <a:r>
              <a:rPr dirty="0" spc="-80"/>
              <a:t> </a:t>
            </a:r>
            <a:r>
              <a:rPr dirty="0"/>
              <a:t>product</a:t>
            </a:r>
            <a:r>
              <a:rPr dirty="0" spc="-70"/>
              <a:t> </a:t>
            </a:r>
            <a:r>
              <a:rPr dirty="0" spc="-10"/>
              <a:t>development</a:t>
            </a:r>
          </a:p>
          <a:p>
            <a:pPr marL="283845">
              <a:lnSpc>
                <a:spcPct val="100000"/>
              </a:lnSpc>
            </a:pPr>
            <a:r>
              <a:rPr dirty="0" spc="-10"/>
              <a:t>process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3100" y="2984500"/>
            <a:ext cx="1816860" cy="1760083"/>
          </a:xfrm>
          <a:prstGeom prst="rect">
            <a:avLst/>
          </a:prstGeom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97838" y="212294"/>
            <a:ext cx="54851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850" marR="5080" indent="-57150">
              <a:lnSpc>
                <a:spcPct val="100000"/>
              </a:lnSpc>
              <a:spcBef>
                <a:spcPts val="100"/>
              </a:spcBef>
            </a:pPr>
            <a:r>
              <a:rPr dirty="0"/>
              <a:t>Google:</a:t>
            </a:r>
            <a:r>
              <a:rPr dirty="0" spc="-125"/>
              <a:t> </a:t>
            </a:r>
            <a:r>
              <a:rPr dirty="0"/>
              <a:t>A</a:t>
            </a:r>
            <a:r>
              <a:rPr dirty="0" spc="-120"/>
              <a:t> </a:t>
            </a:r>
            <a:r>
              <a:rPr dirty="0"/>
              <a:t>day in</a:t>
            </a:r>
            <a:r>
              <a:rPr dirty="0" spc="-5"/>
              <a:t> </a:t>
            </a:r>
            <a:r>
              <a:rPr dirty="0"/>
              <a:t>the life of </a:t>
            </a:r>
            <a:r>
              <a:rPr dirty="0" spc="-50"/>
              <a:t>a </a:t>
            </a:r>
            <a:r>
              <a:rPr dirty="0"/>
              <a:t>Product </a:t>
            </a:r>
            <a:r>
              <a:rPr dirty="0" spc="-10"/>
              <a:t>Manager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3400" y="2984500"/>
            <a:ext cx="1952171" cy="1891165"/>
          </a:xfrm>
          <a:prstGeom prst="rect">
            <a:avLst/>
          </a:prstGeom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25" y="1520522"/>
            <a:ext cx="39135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enterprise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18903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/>
              <a:t>Innovation</a:t>
            </a:r>
            <a:r>
              <a:rPr dirty="0" spc="-10"/>
              <a:t> </a:t>
            </a:r>
            <a:r>
              <a:rPr dirty="0"/>
              <a:t>value</a:t>
            </a:r>
            <a:r>
              <a:rPr dirty="0" spc="-15"/>
              <a:t> </a:t>
            </a:r>
            <a:r>
              <a:rPr dirty="0" spc="-10"/>
              <a:t>chain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6400" y="2984500"/>
            <a:ext cx="2086546" cy="2021340"/>
          </a:xfrm>
          <a:prstGeom prst="rect">
            <a:avLst/>
          </a:prstGeom>
        </p:spPr>
      </p:pic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386" y="6550025"/>
            <a:ext cx="7059930" cy="49530"/>
            <a:chOff x="2084386" y="6550025"/>
            <a:chExt cx="7059930" cy="49530"/>
          </a:xfrm>
        </p:grpSpPr>
        <p:sp>
          <p:nvSpPr>
            <p:cNvPr id="3" name="object 3" descr=""/>
            <p:cNvSpPr/>
            <p:nvPr/>
          </p:nvSpPr>
          <p:spPr>
            <a:xfrm>
              <a:off x="4630736" y="6550025"/>
              <a:ext cx="2329180" cy="49530"/>
            </a:xfrm>
            <a:custGeom>
              <a:avLst/>
              <a:gdLst/>
              <a:ahLst/>
              <a:cxnLst/>
              <a:rect l="l" t="t" r="r" b="b"/>
              <a:pathLst>
                <a:path w="2329179" h="49529">
                  <a:moveTo>
                    <a:pt x="2328862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9211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799" y="6550025"/>
              <a:ext cx="2235200" cy="46355"/>
            </a:xfrm>
            <a:custGeom>
              <a:avLst/>
              <a:gdLst/>
              <a:ahLst/>
              <a:cxnLst/>
              <a:rect l="l" t="t" r="r" b="b"/>
              <a:pathLst>
                <a:path w="2235200" h="46354">
                  <a:moveTo>
                    <a:pt x="2235199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235199" y="0"/>
                  </a:lnTo>
                  <a:lnTo>
                    <a:pt x="2235199" y="46036"/>
                  </a:lnTo>
                  <a:close/>
                </a:path>
              </a:pathLst>
            </a:custGeom>
            <a:solidFill>
              <a:srgbClr val="E3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386" y="6550025"/>
              <a:ext cx="2581275" cy="49530"/>
            </a:xfrm>
            <a:custGeom>
              <a:avLst/>
              <a:gdLst/>
              <a:ahLst/>
              <a:cxnLst/>
              <a:rect l="l" t="t" r="r" b="b"/>
              <a:pathLst>
                <a:path w="2581275" h="49529">
                  <a:moveTo>
                    <a:pt x="2581275" y="49211"/>
                  </a:moveTo>
                  <a:lnTo>
                    <a:pt x="0" y="49211"/>
                  </a:lnTo>
                  <a:lnTo>
                    <a:pt x="0" y="0"/>
                  </a:lnTo>
                  <a:lnTo>
                    <a:pt x="2581275" y="0"/>
                  </a:lnTo>
                  <a:lnTo>
                    <a:pt x="2581275" y="49211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925" cy="69215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6355"/>
            <a:chOff x="2133600" y="6553200"/>
            <a:chExt cx="7010400" cy="4635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3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3" y="0"/>
                  </a:lnTo>
                  <a:lnTo>
                    <a:pt x="2328863" y="46036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4">
                  <a:moveTo>
                    <a:pt x="2362200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6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138" y="65532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4">
                  <a:moveTo>
                    <a:pt x="2328862" y="46036"/>
                  </a:moveTo>
                  <a:lnTo>
                    <a:pt x="0" y="46036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6355"/>
            <a:chOff x="0" y="1295400"/>
            <a:chExt cx="7010400" cy="46355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76C2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6355"/>
            </a:xfrm>
            <a:custGeom>
              <a:avLst/>
              <a:gdLst/>
              <a:ahLst/>
              <a:cxnLst/>
              <a:rect l="l" t="t" r="r" b="b"/>
              <a:pathLst>
                <a:path w="2362200" h="46355">
                  <a:moveTo>
                    <a:pt x="2362200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62200" y="0"/>
                  </a:lnTo>
                  <a:lnTo>
                    <a:pt x="2362200" y="46037"/>
                  </a:lnTo>
                  <a:close/>
                </a:path>
              </a:pathLst>
            </a:custGeom>
            <a:solidFill>
              <a:srgbClr val="FCB0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538" y="1295400"/>
              <a:ext cx="2329180" cy="46355"/>
            </a:xfrm>
            <a:custGeom>
              <a:avLst/>
              <a:gdLst/>
              <a:ahLst/>
              <a:cxnLst/>
              <a:rect l="l" t="t" r="r" b="b"/>
              <a:pathLst>
                <a:path w="2329179" h="46355">
                  <a:moveTo>
                    <a:pt x="2328862" y="46037"/>
                  </a:moveTo>
                  <a:lnTo>
                    <a:pt x="0" y="46037"/>
                  </a:lnTo>
                  <a:lnTo>
                    <a:pt x="0" y="0"/>
                  </a:lnTo>
                  <a:lnTo>
                    <a:pt x="2328862" y="0"/>
                  </a:lnTo>
                  <a:lnTo>
                    <a:pt x="2328862" y="460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21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Appendix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311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NLP,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Blockchain,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Robotics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adopted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gradually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Technology</a:t>
            </a:r>
            <a:r>
              <a:rPr dirty="0" spc="-9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adoption</a:t>
            </a:r>
            <a:r>
              <a:rPr dirty="0" spc="-8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lifecycle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911" y="3047465"/>
            <a:ext cx="6714744" cy="257609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01609" cy="4279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9085" marR="5080" indent="-287020">
              <a:lnSpc>
                <a:spcPct val="100000"/>
              </a:lnSpc>
              <a:spcBef>
                <a:spcPts val="95"/>
              </a:spcBef>
              <a:buClr>
                <a:srgbClr val="0F1141"/>
              </a:buClr>
              <a:buSzPct val="150000"/>
              <a:buFont typeface="Arial"/>
              <a:buChar char="•"/>
              <a:tabLst>
                <a:tab pos="299720" algn="l"/>
              </a:tabLst>
            </a:pPr>
            <a:r>
              <a:rPr dirty="0" sz="1600" b="1">
                <a:latin typeface="Arial"/>
                <a:cs typeface="Arial"/>
              </a:rPr>
              <a:t>In</a:t>
            </a:r>
            <a:r>
              <a:rPr dirty="0" sz="1600" b="1">
                <a:latin typeface="Arial"/>
                <a:cs typeface="Arial"/>
              </a:rPr>
              <a:t>novators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interested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novelties.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even </a:t>
            </a:r>
            <a:r>
              <a:rPr dirty="0" sz="1600">
                <a:latin typeface="Arial"/>
                <a:cs typeface="Arial"/>
              </a:rPr>
              <a:t>accept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incomplete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defective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just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pleasure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being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ones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product.</a:t>
            </a:r>
            <a:endParaRPr sz="1600">
              <a:latin typeface="Arial"/>
              <a:cs typeface="Arial"/>
            </a:endParaRPr>
          </a:p>
          <a:p>
            <a:pPr marL="299085" marR="168275" indent="-287020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SzPct val="150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b="1">
                <a:latin typeface="Arial"/>
                <a:cs typeface="Arial"/>
              </a:rPr>
              <a:t>Early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adopters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also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known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visionaries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enthusiasts,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who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accept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risks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testing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pleasure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first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because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they </a:t>
            </a:r>
            <a:r>
              <a:rPr dirty="0" sz="1600" b="1">
                <a:latin typeface="Arial"/>
                <a:cs typeface="Arial"/>
              </a:rPr>
              <a:t>see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potential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it</a:t>
            </a:r>
            <a:r>
              <a:rPr dirty="0" sz="1600">
                <a:latin typeface="Arial"/>
                <a:cs typeface="Arial"/>
              </a:rPr>
              <a:t>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Usually,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influencers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within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organizations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and </a:t>
            </a:r>
            <a:r>
              <a:rPr dirty="0" sz="1600">
                <a:latin typeface="Arial"/>
                <a:cs typeface="Arial"/>
              </a:rPr>
              <a:t>communities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participate.</a:t>
            </a:r>
            <a:endParaRPr sz="1600">
              <a:latin typeface="Arial"/>
              <a:cs typeface="Arial"/>
            </a:endParaRPr>
          </a:p>
          <a:p>
            <a:pPr lvl="1" marL="756285" marR="45402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IBM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Watson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adopted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Memorial</a:t>
            </a:r>
            <a:r>
              <a:rPr dirty="0" u="sng" sz="16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Sloan–Kettering</a:t>
            </a:r>
            <a:r>
              <a:rPr dirty="0" u="sng" sz="16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Cancer</a:t>
            </a:r>
            <a:r>
              <a:rPr dirty="0" u="sng" sz="1600" spc="-4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Center</a:t>
            </a:r>
            <a:r>
              <a:rPr dirty="0" sz="1600" spc="-10">
                <a:latin typeface="Arial"/>
                <a:cs typeface="Arial"/>
              </a:rPr>
              <a:t>, Cleaveland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Clinic,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Andersen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Cancer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Center,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advise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Cancer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b="1">
                <a:latin typeface="Arial"/>
                <a:cs typeface="Arial"/>
              </a:rPr>
              <a:t>Early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majority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also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called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pragmatic,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got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references.</a:t>
            </a:r>
            <a:endParaRPr sz="1600">
              <a:latin typeface="Arial"/>
              <a:cs typeface="Arial"/>
            </a:endParaRPr>
          </a:p>
          <a:p>
            <a:pPr lvl="1" marL="756285" marR="212090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Manipal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Hospital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Bangalore,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Georgia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tech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teaching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assistant,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H&amp;R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Block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for </a:t>
            </a:r>
            <a:r>
              <a:rPr dirty="0" sz="1600">
                <a:latin typeface="Arial"/>
                <a:cs typeface="Arial"/>
              </a:rPr>
              <a:t>tax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preparation, </a:t>
            </a:r>
            <a:r>
              <a:rPr dirty="0" sz="1600">
                <a:latin typeface="Arial"/>
                <a:cs typeface="Arial"/>
              </a:rPr>
              <a:t>Several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startups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developing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cognitive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apps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50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b="1">
                <a:latin typeface="Arial"/>
                <a:cs typeface="Arial"/>
              </a:rPr>
              <a:t>Late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majority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conservatives,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other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words,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those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who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25">
                <a:latin typeface="Arial"/>
                <a:cs typeface="Arial"/>
              </a:rPr>
              <a:t> the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price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dropped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substantially.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late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majority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SalesForce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b="1">
                <a:latin typeface="Arial"/>
                <a:cs typeface="Arial"/>
              </a:rPr>
              <a:t>Laggards</a:t>
            </a:r>
            <a:r>
              <a:rPr dirty="0" sz="1600">
                <a:latin typeface="Arial"/>
                <a:cs typeface="Arial"/>
              </a:rPr>
              <a:t>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who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new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if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option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available.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Technology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adoption lifecycle…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3258"/>
            <a:ext cx="7750175" cy="2118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onvergence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Academia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(Stanford,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UC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Berkley),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Private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Sector,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-10">
                <a:latin typeface="Arial"/>
                <a:cs typeface="Arial"/>
              </a:rPr>
              <a:t>Government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High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Density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Wealthy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Investors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Funding</a:t>
            </a:r>
            <a:r>
              <a:rPr dirty="0" sz="2000" spc="-10">
                <a:latin typeface="Arial"/>
                <a:cs typeface="Arial"/>
              </a:rPr>
              <a:t> Institutions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Inspiration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From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Past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Success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Stories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Cultural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diversity: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Half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startups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belong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Indians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Chinese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20000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Arial"/>
                <a:cs typeface="Arial"/>
              </a:rPr>
              <a:t>Level-</a:t>
            </a:r>
            <a:r>
              <a:rPr dirty="0" sz="2000">
                <a:latin typeface="Arial"/>
                <a:cs typeface="Arial"/>
              </a:rPr>
              <a:t>headed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Approach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Failure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98423" y="150063"/>
            <a:ext cx="589343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How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Silicon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Valley</a:t>
            </a:r>
            <a:r>
              <a:rPr dirty="0" sz="3600" spc="-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became successful?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940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/>
              <a:t>IBM</a:t>
            </a:r>
            <a:r>
              <a:rPr dirty="0" sz="1800" spc="-15"/>
              <a:t> </a:t>
            </a:r>
            <a:r>
              <a:rPr dirty="0" sz="1800"/>
              <a:t>Watson</a:t>
            </a:r>
            <a:r>
              <a:rPr dirty="0" sz="1800" spc="-15"/>
              <a:t> </a:t>
            </a:r>
            <a:r>
              <a:rPr dirty="0" sz="1800"/>
              <a:t>&amp;</a:t>
            </a:r>
            <a:r>
              <a:rPr dirty="0" sz="1800" spc="-5"/>
              <a:t> </a:t>
            </a:r>
            <a:r>
              <a:rPr dirty="0" sz="1800"/>
              <a:t>Robotic</a:t>
            </a:r>
            <a:r>
              <a:rPr dirty="0" sz="1800" spc="5"/>
              <a:t> </a:t>
            </a:r>
            <a:r>
              <a:rPr dirty="0" sz="1800"/>
              <a:t>surgery</a:t>
            </a:r>
            <a:r>
              <a:rPr dirty="0" sz="1800" spc="10"/>
              <a:t> </a:t>
            </a:r>
            <a:r>
              <a:rPr dirty="0" sz="1800"/>
              <a:t>(Da</a:t>
            </a:r>
            <a:r>
              <a:rPr dirty="0" sz="1800" spc="-10"/>
              <a:t> </a:t>
            </a:r>
            <a:r>
              <a:rPr dirty="0" sz="1800"/>
              <a:t>Vinci)</a:t>
            </a:r>
            <a:r>
              <a:rPr dirty="0" sz="1800" spc="5"/>
              <a:t> </a:t>
            </a:r>
            <a:r>
              <a:rPr dirty="0" sz="1800"/>
              <a:t>used</a:t>
            </a:r>
            <a:r>
              <a:rPr dirty="0" sz="1800" spc="-15"/>
              <a:t> </a:t>
            </a:r>
            <a:r>
              <a:rPr dirty="0" sz="1800"/>
              <a:t>by</a:t>
            </a:r>
            <a:r>
              <a:rPr dirty="0" sz="1800" spc="-5"/>
              <a:t> </a:t>
            </a:r>
            <a:r>
              <a:rPr dirty="0" sz="1800"/>
              <a:t>one</a:t>
            </a:r>
            <a:r>
              <a:rPr dirty="0" sz="1800" spc="-5"/>
              <a:t> </a:t>
            </a:r>
            <a:r>
              <a:rPr dirty="0" sz="1800"/>
              <a:t>or</a:t>
            </a:r>
            <a:r>
              <a:rPr dirty="0" sz="1800" spc="-5"/>
              <a:t> </a:t>
            </a:r>
            <a:r>
              <a:rPr dirty="0" sz="1800"/>
              <a:t>2</a:t>
            </a:r>
            <a:r>
              <a:rPr dirty="0" sz="1800" spc="-10"/>
              <a:t> hospitals.</a:t>
            </a:r>
            <a:endParaRPr sz="1800"/>
          </a:p>
          <a:p>
            <a:pPr marL="299085" marR="508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/>
              <a:t>In</a:t>
            </a:r>
            <a:r>
              <a:rPr dirty="0" sz="1800" spc="-25"/>
              <a:t> </a:t>
            </a:r>
            <a:r>
              <a:rPr dirty="0" sz="1800"/>
              <a:t>1999</a:t>
            </a:r>
            <a:r>
              <a:rPr dirty="0" sz="1800" spc="-10"/>
              <a:t> </a:t>
            </a:r>
            <a:r>
              <a:rPr dirty="0" sz="1800"/>
              <a:t>Salesforce.com was</a:t>
            </a:r>
            <a:r>
              <a:rPr dirty="0" sz="1800" spc="10"/>
              <a:t> </a:t>
            </a:r>
            <a:r>
              <a:rPr dirty="0" sz="1800"/>
              <a:t>the</a:t>
            </a:r>
            <a:r>
              <a:rPr dirty="0" sz="1800" spc="-20"/>
              <a:t> </a:t>
            </a:r>
            <a:r>
              <a:rPr dirty="0" sz="1800"/>
              <a:t>first</a:t>
            </a:r>
            <a:r>
              <a:rPr dirty="0" sz="1800" spc="-20"/>
              <a:t> </a:t>
            </a:r>
            <a:r>
              <a:rPr dirty="0" sz="1800"/>
              <a:t>to</a:t>
            </a:r>
            <a:r>
              <a:rPr dirty="0" sz="1800" spc="-25"/>
              <a:t> </a:t>
            </a:r>
            <a:r>
              <a:rPr dirty="0" sz="1800"/>
              <a:t>use</a:t>
            </a:r>
            <a:r>
              <a:rPr dirty="0" sz="1800" spc="-15"/>
              <a:t> </a:t>
            </a:r>
            <a:r>
              <a:rPr dirty="0" sz="1800"/>
              <a:t>Cloud to</a:t>
            </a:r>
            <a:r>
              <a:rPr dirty="0" sz="1800" spc="-30"/>
              <a:t> </a:t>
            </a:r>
            <a:r>
              <a:rPr dirty="0" sz="1800"/>
              <a:t>offer</a:t>
            </a:r>
            <a:r>
              <a:rPr dirty="0" sz="1800" spc="-15"/>
              <a:t> </a:t>
            </a:r>
            <a:r>
              <a:rPr dirty="0" sz="1800"/>
              <a:t>applications</a:t>
            </a:r>
            <a:r>
              <a:rPr dirty="0" sz="1800" spc="5"/>
              <a:t> </a:t>
            </a:r>
            <a:r>
              <a:rPr dirty="0" sz="1800" spc="-25"/>
              <a:t>on </a:t>
            </a:r>
            <a:r>
              <a:rPr dirty="0" sz="1800"/>
              <a:t>the</a:t>
            </a:r>
            <a:r>
              <a:rPr dirty="0" sz="1800" spc="-30"/>
              <a:t> </a:t>
            </a:r>
            <a:r>
              <a:rPr dirty="0" sz="1800"/>
              <a:t>Cloud.</a:t>
            </a:r>
            <a:r>
              <a:rPr dirty="0" sz="1800" spc="-5"/>
              <a:t> </a:t>
            </a:r>
            <a:r>
              <a:rPr dirty="0" sz="1800"/>
              <a:t>3</a:t>
            </a:r>
            <a:r>
              <a:rPr dirty="0" sz="1800" spc="-20"/>
              <a:t> </a:t>
            </a:r>
            <a:r>
              <a:rPr dirty="0" sz="1800"/>
              <a:t>years later</a:t>
            </a:r>
            <a:r>
              <a:rPr dirty="0" sz="1800" spc="-5"/>
              <a:t> </a:t>
            </a:r>
            <a:r>
              <a:rPr dirty="0" sz="1800"/>
              <a:t>the</a:t>
            </a:r>
            <a:r>
              <a:rPr dirty="0" sz="1800" spc="-25"/>
              <a:t> </a:t>
            </a:r>
            <a:r>
              <a:rPr dirty="0" sz="1800"/>
              <a:t>industry</a:t>
            </a:r>
            <a:r>
              <a:rPr dirty="0" sz="1800" spc="-10"/>
              <a:t> </a:t>
            </a:r>
            <a:r>
              <a:rPr dirty="0" sz="1800"/>
              <a:t>grew</a:t>
            </a:r>
            <a:r>
              <a:rPr dirty="0" sz="1800" spc="-15"/>
              <a:t> </a:t>
            </a:r>
            <a:r>
              <a:rPr dirty="0" sz="1800"/>
              <a:t>massively</a:t>
            </a:r>
            <a:r>
              <a:rPr dirty="0" sz="1800" spc="-5"/>
              <a:t> </a:t>
            </a:r>
            <a:r>
              <a:rPr dirty="0" sz="1800"/>
              <a:t>with</a:t>
            </a:r>
            <a:r>
              <a:rPr dirty="0" sz="1800" spc="15"/>
              <a:t> </a:t>
            </a:r>
            <a:r>
              <a:rPr dirty="0" sz="1800"/>
              <a:t>video,</a:t>
            </a:r>
            <a:r>
              <a:rPr dirty="0" sz="1800" spc="-10"/>
              <a:t> </a:t>
            </a:r>
            <a:r>
              <a:rPr dirty="0" sz="1800"/>
              <a:t>music</a:t>
            </a:r>
            <a:r>
              <a:rPr dirty="0" sz="1800" spc="-15"/>
              <a:t> </a:t>
            </a:r>
            <a:r>
              <a:rPr dirty="0" sz="1800" spc="-25"/>
              <a:t>and </a:t>
            </a:r>
            <a:r>
              <a:rPr dirty="0" sz="1800"/>
              <a:t>other</a:t>
            </a:r>
            <a:r>
              <a:rPr dirty="0" sz="1800" spc="-30"/>
              <a:t> </a:t>
            </a:r>
            <a:r>
              <a:rPr dirty="0" sz="1800"/>
              <a:t>media</a:t>
            </a:r>
            <a:r>
              <a:rPr dirty="0" sz="1800" spc="-15"/>
              <a:t> </a:t>
            </a:r>
            <a:r>
              <a:rPr dirty="0" sz="1800"/>
              <a:t>being hosted</a:t>
            </a:r>
            <a:r>
              <a:rPr dirty="0" sz="1800" spc="-30"/>
              <a:t> </a:t>
            </a:r>
            <a:r>
              <a:rPr dirty="0" sz="1800"/>
              <a:t>and</a:t>
            </a:r>
            <a:r>
              <a:rPr dirty="0" sz="1800" spc="-10"/>
              <a:t> </a:t>
            </a:r>
            <a:r>
              <a:rPr dirty="0" sz="1800"/>
              <a:t>delivered </a:t>
            </a:r>
            <a:r>
              <a:rPr dirty="0" sz="1800" spc="-10"/>
              <a:t>online.</a:t>
            </a:r>
            <a:endParaRPr sz="1800"/>
          </a:p>
        </p:txBody>
      </p:sp>
      <p:sp>
        <p:nvSpPr>
          <p:cNvPr id="16" name="object 16" descr=""/>
          <p:cNvSpPr txBox="1"/>
          <p:nvPr/>
        </p:nvSpPr>
        <p:spPr>
          <a:xfrm>
            <a:off x="612140" y="5512104"/>
            <a:ext cx="6330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https://www.scality.com/solved/the-history-of-cloud-computing/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Technology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adoption lifecycle…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10031" y="1584782"/>
            <a:ext cx="76828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S-</a:t>
            </a:r>
            <a:r>
              <a:rPr dirty="0" sz="1800" b="1">
                <a:latin typeface="Arial"/>
                <a:cs typeface="Arial"/>
              </a:rPr>
              <a:t>curve: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calculating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integral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(who remembers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calculus</a:t>
            </a:r>
            <a:r>
              <a:rPr dirty="0" sz="1800" spc="-10">
                <a:latin typeface="Arial"/>
                <a:cs typeface="Arial"/>
              </a:rPr>
              <a:t> classes?)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obtain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famous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S-shaped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technology adoption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curve.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Technology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adoption lifecycle…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3416" y="2623402"/>
            <a:ext cx="4971017" cy="346742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5820"/>
            <a:ext cx="7466965" cy="463486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Deep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knowledge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business,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industry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Nium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-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money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transfer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foreign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countries</a:t>
            </a:r>
            <a:endParaRPr sz="1600">
              <a:latin typeface="Arial"/>
              <a:cs typeface="Arial"/>
            </a:endParaRPr>
          </a:p>
          <a:p>
            <a:pPr lvl="1" marL="756285" marR="74930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Had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deep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knowledge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money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transfer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Singapore,,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Indonesia, </a:t>
            </a:r>
            <a:r>
              <a:rPr dirty="0" sz="1600">
                <a:latin typeface="Arial"/>
                <a:cs typeface="Arial"/>
              </a:rPr>
              <a:t>Japan,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Had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knowledge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forex –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how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works,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players,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banking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Engage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customers,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business,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process,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points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Slack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understood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collaboration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teams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Twilio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understood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messaging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companies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Wobot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understood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process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compliance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food,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pharma,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retail</a:t>
            </a:r>
            <a:endParaRPr sz="16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industries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Prioritize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ideas,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projects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Slack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focused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Search,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synchronization,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file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sharing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Collaborate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Design,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Engineering,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Marketing,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Legal,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Finance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Recruit,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develop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team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Manage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upward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outward: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Tell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story,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sell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vision,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funcding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Align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focus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organization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98423" y="211582"/>
            <a:ext cx="5866765" cy="10013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06FC0"/>
                </a:solidFill>
              </a:rPr>
              <a:t>Multi-</a:t>
            </a:r>
            <a:r>
              <a:rPr dirty="0">
                <a:solidFill>
                  <a:srgbClr val="006FC0"/>
                </a:solidFill>
              </a:rPr>
              <a:t>faceted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role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1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 </a:t>
            </a:r>
            <a:r>
              <a:rPr dirty="0" spc="-10">
                <a:solidFill>
                  <a:srgbClr val="006FC0"/>
                </a:solidFill>
              </a:rPr>
              <a:t>Product manager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4816475" cy="2004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journey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Netflix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identify: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Key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milestones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Challenges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faced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 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wrong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Key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learnings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2140" y="4288028"/>
            <a:ext cx="7423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354965" algn="l"/>
                <a:tab pos="355600" algn="l"/>
                <a:tab pos="1462405" algn="l"/>
              </a:tabLst>
            </a:pPr>
            <a:r>
              <a:rPr dirty="0" sz="1800" spc="-10">
                <a:latin typeface="Arial"/>
                <a:cs typeface="Arial"/>
              </a:rPr>
              <a:t>Courtesy: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https://</a:t>
            </a:r>
            <a:r>
              <a:rPr dirty="0" sz="1800" spc="-10">
                <a:latin typeface="Arial"/>
                <a:cs typeface="Arial"/>
                <a:hlinkClick r:id="rId3"/>
              </a:rPr>
              <a:t>www.businessmodelsinc.com/exponential-business-</a:t>
            </a:r>
            <a:r>
              <a:rPr dirty="0" sz="1800" spc="-10">
                <a:latin typeface="Arial"/>
                <a:cs typeface="Arial"/>
              </a:rPr>
              <a:t> model/netflix/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Journey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some</a:t>
            </a:r>
            <a:r>
              <a:rPr dirty="0" spc="-10">
                <a:solidFill>
                  <a:srgbClr val="006FC0"/>
                </a:solidFill>
              </a:rPr>
              <a:t> product </a:t>
            </a:r>
            <a:r>
              <a:rPr dirty="0">
                <a:solidFill>
                  <a:srgbClr val="006FC0"/>
                </a:solidFill>
              </a:rPr>
              <a:t>companies:</a:t>
            </a:r>
            <a:r>
              <a:rPr dirty="0" spc="-10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066"/>
            <a:ext cx="187071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69126" y="5508752"/>
            <a:ext cx="2042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3570477"/>
            <a:ext cx="5982970" cy="1695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concepts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3860800" cy="267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Pri</a:t>
            </a:r>
            <a:r>
              <a:rPr dirty="0" sz="1800">
                <a:latin typeface="Arial"/>
                <a:cs typeface="Arial"/>
              </a:rPr>
              <a:t>nciples 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 </a:t>
            </a:r>
            <a:r>
              <a:rPr dirty="0" sz="1800" spc="-10"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Characteristics 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holistic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Product-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space vs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buyer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Continuous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discovery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delivery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eco-system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Critical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Contents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1536"/>
            <a:ext cx="7823834" cy="477647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4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Es</a:t>
            </a:r>
            <a:r>
              <a:rPr dirty="0" sz="1800">
                <a:latin typeface="Arial"/>
                <a:cs typeface="Arial"/>
              </a:rPr>
              <a:t>tablish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compelling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value.</a:t>
            </a:r>
            <a:r>
              <a:rPr dirty="0" sz="1800" spc="-10">
                <a:latin typeface="Arial"/>
                <a:cs typeface="Arial"/>
              </a:rPr>
              <a:t> Examples:</a:t>
            </a:r>
            <a:endParaRPr sz="18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MakeMyTrip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stop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shop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travel,</a:t>
            </a:r>
            <a:endParaRPr sz="16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Postman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Make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API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testing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easy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Many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won't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 </a:t>
            </a:r>
            <a:r>
              <a:rPr dirty="0" sz="1800" spc="-10">
                <a:latin typeface="Arial"/>
                <a:cs typeface="Arial"/>
              </a:rPr>
              <a:t>several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iterations.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lvl="1" marL="698500" marR="702945" indent="-285115">
              <a:lnSpc>
                <a:spcPct val="100000"/>
              </a:lnSpc>
              <a:spcBef>
                <a:spcPts val="31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Slack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-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Initially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developed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multi-</a:t>
            </a:r>
            <a:r>
              <a:rPr dirty="0" sz="1600">
                <a:latin typeface="Arial"/>
                <a:cs typeface="Arial"/>
              </a:rPr>
              <a:t>player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online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game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not </a:t>
            </a:r>
            <a:r>
              <a:rPr dirty="0" sz="1600">
                <a:latin typeface="Arial"/>
                <a:cs typeface="Arial"/>
              </a:rPr>
              <a:t>succeed,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inbuilt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messaging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became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successful.</a:t>
            </a:r>
            <a:endParaRPr sz="1600">
              <a:latin typeface="Arial"/>
              <a:cs typeface="Arial"/>
            </a:endParaRPr>
          </a:p>
          <a:p>
            <a:pPr lvl="1" marL="698500" marR="309245" indent="-28511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MakeMyTrip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initially</a:t>
            </a:r>
            <a:r>
              <a:rPr dirty="0" sz="1600" spc="-9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targeted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Indian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travellers,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successful.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Later </a:t>
            </a:r>
            <a:r>
              <a:rPr dirty="0" sz="1600">
                <a:latin typeface="Arial"/>
                <a:cs typeface="Arial"/>
              </a:rPr>
              <a:t>targeted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NRIs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validate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 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customers.</a:t>
            </a:r>
            <a:r>
              <a:rPr dirty="0" sz="1800" spc="-10">
                <a:latin typeface="Arial"/>
                <a:cs typeface="Arial"/>
              </a:rPr>
              <a:t> Examples:</a:t>
            </a:r>
            <a:endParaRPr sz="18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1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Bounce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Validated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‘Rent-a-</a:t>
            </a:r>
            <a:r>
              <a:rPr dirty="0" sz="1600">
                <a:latin typeface="Arial"/>
                <a:cs typeface="Arial"/>
              </a:rPr>
              <a:t>bike’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idea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investing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few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scooters</a:t>
            </a:r>
            <a:endParaRPr sz="16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AirBnB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Rented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apartment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conference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attendees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Validate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minimal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delay,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expending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 effort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 a</a:t>
            </a:r>
            <a:r>
              <a:rPr dirty="0" sz="1800" spc="-10">
                <a:latin typeface="Arial"/>
                <a:cs typeface="Arial"/>
              </a:rPr>
              <a:t> market.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Have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you experienced</a:t>
            </a:r>
            <a:r>
              <a:rPr dirty="0" sz="1800" spc="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these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principles?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Principles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product management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66684" cy="3636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Functio</a:t>
            </a:r>
            <a:r>
              <a:rPr dirty="0" sz="1800">
                <a:latin typeface="Arial"/>
                <a:cs typeface="Arial"/>
              </a:rPr>
              <a:t>nality: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 booking tickets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MakeMyTrip</a:t>
            </a:r>
            <a:endParaRPr sz="1800">
              <a:latin typeface="Arial"/>
              <a:cs typeface="Arial"/>
            </a:endParaRPr>
          </a:p>
          <a:p>
            <a:pPr marL="299085" marR="638810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Technology: Example: Microservices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architecture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Amazon, </a:t>
            </a:r>
            <a:r>
              <a:rPr dirty="0" sz="1800">
                <a:latin typeface="Arial"/>
                <a:cs typeface="Arial"/>
              </a:rPr>
              <a:t>Encryption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WhatsApp,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AI/ML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0">
                <a:latin typeface="Arial"/>
                <a:cs typeface="Arial"/>
              </a:rPr>
              <a:t> Logically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experience: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(UX):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Tally’s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non-</a:t>
            </a:r>
            <a:r>
              <a:rPr dirty="0" sz="1800" spc="-10">
                <a:latin typeface="Arial"/>
                <a:cs typeface="Arial"/>
              </a:rPr>
              <a:t>finance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people</a:t>
            </a:r>
            <a:endParaRPr sz="1800">
              <a:latin typeface="Arial"/>
              <a:cs typeface="Arial"/>
            </a:endParaRPr>
          </a:p>
          <a:p>
            <a:pPr marL="299085" marR="56515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monetize?: Example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transaction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Payment </a:t>
            </a:r>
            <a:r>
              <a:rPr dirty="0" sz="1800">
                <a:latin typeface="Arial"/>
                <a:cs typeface="Arial"/>
              </a:rPr>
              <a:t>gateways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subscription fee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SalesForce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attract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acquire customers? Example: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Freemium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Zoom,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cash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Paytm,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Search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Optimization,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Ads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Offline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Merchandise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fulfilment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merchandise return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Amazon &amp;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FlipKart,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support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experience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center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personnel,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self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 material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Different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aspects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</a:t>
            </a:r>
            <a:r>
              <a:rPr dirty="0" spc="-10">
                <a:solidFill>
                  <a:srgbClr val="006FC0"/>
                </a:solidFill>
              </a:rPr>
              <a:t> product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61605" cy="1861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about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how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well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meets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(market)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Good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Product/market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results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happier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customers,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lower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churn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rates,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shortened </a:t>
            </a:r>
            <a:r>
              <a:rPr dirty="0" sz="1600">
                <a:latin typeface="Arial"/>
                <a:cs typeface="Arial"/>
              </a:rPr>
              <a:t>sales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cycles,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rapid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organic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growth.</a:t>
            </a:r>
            <a:r>
              <a:rPr dirty="0" sz="1600" spc="-10">
                <a:latin typeface="Arial"/>
                <a:cs typeface="Arial"/>
              </a:rPr>
              <a:t> (Inspired)</a:t>
            </a:r>
            <a:endParaRPr sz="1600">
              <a:latin typeface="Arial"/>
              <a:cs typeface="Arial"/>
            </a:endParaRPr>
          </a:p>
          <a:p>
            <a:pPr marL="299085" marR="36830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always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feel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when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product/market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isn't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happening.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aren't </a:t>
            </a:r>
            <a:r>
              <a:rPr dirty="0" sz="1600">
                <a:latin typeface="Arial"/>
                <a:cs typeface="Arial"/>
              </a:rPr>
              <a:t>quite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getting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value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out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mouth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isn't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spreading,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usage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isn't </a:t>
            </a:r>
            <a:r>
              <a:rPr dirty="0" sz="1600">
                <a:latin typeface="Arial"/>
                <a:cs typeface="Arial"/>
              </a:rPr>
              <a:t>growing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fast,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press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reviews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kind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"blah",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sales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cycle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takes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long,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lots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deals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never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close.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Product-</a:t>
            </a:r>
            <a:r>
              <a:rPr dirty="0">
                <a:solidFill>
                  <a:srgbClr val="006FC0"/>
                </a:solidFill>
              </a:rPr>
              <a:t>Market</a:t>
            </a:r>
            <a:r>
              <a:rPr dirty="0" spc="-5">
                <a:solidFill>
                  <a:srgbClr val="006FC0"/>
                </a:solidFill>
              </a:rPr>
              <a:t> </a:t>
            </a:r>
            <a:r>
              <a:rPr dirty="0" spc="-25">
                <a:solidFill>
                  <a:srgbClr val="006FC0"/>
                </a:solidFill>
              </a:rPr>
              <a:t>fit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863338"/>
            <a:ext cx="4657344" cy="28986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Today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there</a:t>
            </a:r>
            <a:r>
              <a:rPr dirty="0" sz="3600" spc="-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are</a:t>
            </a:r>
            <a:r>
              <a:rPr dirty="0" sz="3600" spc="-20">
                <a:solidFill>
                  <a:srgbClr val="006FC0"/>
                </a:solidFill>
              </a:rPr>
              <a:t> 950+ </a:t>
            </a:r>
            <a:r>
              <a:rPr dirty="0" sz="3600">
                <a:solidFill>
                  <a:srgbClr val="006FC0"/>
                </a:solidFill>
              </a:rPr>
              <a:t>unicorns</a:t>
            </a:r>
            <a:r>
              <a:rPr dirty="0" sz="3600" spc="-3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across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the</a:t>
            </a:r>
            <a:r>
              <a:rPr dirty="0" sz="3600" spc="-2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world</a:t>
            </a:r>
            <a:endParaRPr sz="3600"/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1894967" y="1953132"/>
          <a:ext cx="3756660" cy="2569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4390"/>
                <a:gridCol w="1638935"/>
              </a:tblGrid>
              <a:tr h="367030">
                <a:tc>
                  <a:txBody>
                    <a:bodyPr/>
                    <a:lstStyle/>
                    <a:p>
                      <a:pPr marL="672465">
                        <a:lnSpc>
                          <a:spcPts val="2090"/>
                        </a:lnSpc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Country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#</a:t>
                      </a:r>
                      <a:r>
                        <a:rPr dirty="0" sz="18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Unicorns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7DEE8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090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United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States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300+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090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China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140+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0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India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5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50+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0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United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Kingdom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5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30+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095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Germany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5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095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South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Korea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5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1993138" y="6110122"/>
            <a:ext cx="43351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https://www.cbinsights.com/research-unicorn-companies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31435" y="6550152"/>
            <a:ext cx="4512945" cy="48895"/>
            <a:chOff x="4631435" y="6550152"/>
            <a:chExt cx="451294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5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495800" y="6553200"/>
            <a:ext cx="4648200" cy="45720"/>
            <a:chOff x="4495800" y="6553200"/>
            <a:chExt cx="4648200" cy="45720"/>
          </a:xfrm>
        </p:grpSpPr>
        <p:sp>
          <p:nvSpPr>
            <p:cNvPr id="7" name="object 7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815327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0" name="object 10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12140" y="1475994"/>
            <a:ext cx="7778115" cy="5124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78740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Marc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Andreessen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coined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term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product-</a:t>
            </a:r>
            <a:r>
              <a:rPr dirty="0" sz="1800" i="1">
                <a:latin typeface="Arial"/>
                <a:cs typeface="Arial"/>
              </a:rPr>
              <a:t>market</a:t>
            </a:r>
            <a:r>
              <a:rPr dirty="0" sz="1800" spc="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fit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20">
                <a:latin typeface="Arial"/>
                <a:cs typeface="Arial"/>
              </a:rPr>
              <a:t>well-</a:t>
            </a:r>
            <a:r>
              <a:rPr dirty="0" sz="1800">
                <a:latin typeface="Arial"/>
                <a:cs typeface="Arial"/>
              </a:rPr>
              <a:t>known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blog </a:t>
            </a:r>
            <a:r>
              <a:rPr dirty="0" sz="1800">
                <a:latin typeface="Arial"/>
                <a:cs typeface="Arial"/>
              </a:rPr>
              <a:t>post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titled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 thing that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matters.” (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https://pmarchive.com/guide_to_startups_part4.html</a:t>
            </a:r>
            <a:r>
              <a:rPr dirty="0" sz="1800" spc="-1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F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great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--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potential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--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pulls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startup.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1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eCommerce,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EdTech,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FinTech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Conversely,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terrible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world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absolutely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killer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doesn't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matter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--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you're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going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to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fail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Video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conferencing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(2007),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Iridium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satellite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phone</a:t>
            </a:r>
            <a:endParaRPr sz="16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Do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know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great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failed?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Great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sometimes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huge new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markets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5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Virtual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VMWare,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smart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phone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Apple</a:t>
            </a:r>
            <a:endParaRPr sz="16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other?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only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</a:t>
            </a:r>
            <a:r>
              <a:rPr dirty="0" u="heavy" sz="1800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ng</a:t>
            </a:r>
            <a:r>
              <a:rPr dirty="0" u="heavy" sz="1800" spc="-15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that</a:t>
            </a:r>
            <a:r>
              <a:rPr dirty="0" u="heavy" sz="1800" spc="-5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matters</a:t>
            </a:r>
            <a:r>
              <a:rPr dirty="0" u="heavy" sz="1800" spc="-10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is</a:t>
            </a:r>
            <a:r>
              <a:rPr dirty="0" u="heavy" sz="1800" spc="-15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getting</a:t>
            </a:r>
            <a:r>
              <a:rPr dirty="0" u="heavy" sz="1800" spc="-5">
                <a:uFill>
                  <a:solidFill>
                    <a:srgbClr val="FBAF17"/>
                  </a:solidFill>
                </a:u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product/market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fit.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Product-</a:t>
            </a:r>
            <a:r>
              <a:rPr dirty="0">
                <a:solidFill>
                  <a:srgbClr val="006FC0"/>
                </a:solidFill>
              </a:rPr>
              <a:t>Market</a:t>
            </a:r>
            <a:r>
              <a:rPr dirty="0" spc="-5">
                <a:solidFill>
                  <a:srgbClr val="006FC0"/>
                </a:solidFill>
              </a:rPr>
              <a:t> </a:t>
            </a:r>
            <a:r>
              <a:rPr dirty="0" spc="-25">
                <a:solidFill>
                  <a:srgbClr val="006FC0"/>
                </a:solidFill>
              </a:rPr>
              <a:t>fit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46365" cy="449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Probl</a:t>
            </a:r>
            <a:r>
              <a:rPr dirty="0" sz="1600">
                <a:latin typeface="Arial"/>
                <a:cs typeface="Arial"/>
              </a:rPr>
              <a:t>em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space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consists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pain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points.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However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problems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are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always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easy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know: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Customers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express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terms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existing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solutions.</a:t>
            </a:r>
            <a:endParaRPr sz="1600">
              <a:latin typeface="Arial"/>
              <a:cs typeface="Arial"/>
            </a:endParaRPr>
          </a:p>
          <a:p>
            <a:pPr lvl="1" marL="756285" marR="17970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example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“I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cab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5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minutes”,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because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think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cab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solution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real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 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B.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There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many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solutions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this: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Hire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cab,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self-</a:t>
            </a:r>
            <a:r>
              <a:rPr dirty="0" sz="1600">
                <a:latin typeface="Arial"/>
                <a:cs typeface="Arial"/>
              </a:rPr>
              <a:t>driving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scooter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car,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Hail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bike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taxi.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other?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Therefore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before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finding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solution,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real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/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problem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Understand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what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needs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why</a:t>
            </a:r>
            <a:endParaRPr sz="16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Observe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what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does,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does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it,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etc.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(Persona)</a:t>
            </a:r>
            <a:endParaRPr sz="1600">
              <a:latin typeface="Arial"/>
              <a:cs typeface="Arial"/>
            </a:endParaRPr>
          </a:p>
          <a:p>
            <a:pPr lvl="1" marL="756285" marR="243204" indent="-287020">
              <a:lnSpc>
                <a:spcPct val="100000"/>
              </a:lnSpc>
              <a:spcBef>
                <a:spcPts val="3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600">
                <a:latin typeface="Arial"/>
                <a:cs typeface="Arial"/>
              </a:rPr>
              <a:t>“If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had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hour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solve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problem,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would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spend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up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two-</a:t>
            </a:r>
            <a:r>
              <a:rPr dirty="0" sz="1600">
                <a:latin typeface="Arial"/>
                <a:cs typeface="Arial"/>
              </a:rPr>
              <a:t>thirds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3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hour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attempting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define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what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problem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is.”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Problem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space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vs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Solution space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537450" cy="3597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"/>
                <a:cs typeface="Arial"/>
              </a:rPr>
              <a:t>What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differentiates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another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quality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solution.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Examples: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Space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pen: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write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space.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designed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ink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pen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works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zero </a:t>
            </a:r>
            <a:r>
              <a:rPr dirty="0" sz="1600">
                <a:latin typeface="Arial"/>
                <a:cs typeface="Arial"/>
              </a:rPr>
              <a:t>gravity.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Russians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simple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pencil</a:t>
            </a:r>
            <a:endParaRPr sz="1600">
              <a:latin typeface="Arial"/>
              <a:cs typeface="Arial"/>
            </a:endParaRPr>
          </a:p>
          <a:p>
            <a:pPr marL="299085" marR="2095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Progressive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auto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insurance: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wanted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quick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settlement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car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insurance </a:t>
            </a:r>
            <a:r>
              <a:rPr dirty="0" sz="1600">
                <a:latin typeface="Arial"/>
                <a:cs typeface="Arial"/>
              </a:rPr>
              <a:t>claim.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process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took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6-</a:t>
            </a:r>
            <a:r>
              <a:rPr dirty="0" sz="1600">
                <a:latin typeface="Arial"/>
                <a:cs typeface="Arial"/>
              </a:rPr>
              <a:t>7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days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down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through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innovative solution</a:t>
            </a:r>
            <a:endParaRPr sz="1600">
              <a:latin typeface="Arial"/>
              <a:cs typeface="Arial"/>
            </a:endParaRPr>
          </a:p>
          <a:p>
            <a:pPr marL="299085" marR="127000" indent="-287020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MoveWorks: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quick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install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Project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management </a:t>
            </a:r>
            <a:r>
              <a:rPr dirty="0" sz="1600">
                <a:latin typeface="Arial"/>
                <a:cs typeface="Arial"/>
              </a:rPr>
              <a:t>software.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Solutions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be: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Raise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ticket,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MoveWorks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bot </a:t>
            </a:r>
            <a:r>
              <a:rPr dirty="0" sz="1600">
                <a:latin typeface="Arial"/>
                <a:cs typeface="Arial"/>
              </a:rPr>
              <a:t>which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will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check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your </a:t>
            </a:r>
            <a:r>
              <a:rPr dirty="0" sz="1600" spc="-10">
                <a:latin typeface="Arial"/>
                <a:cs typeface="Arial"/>
              </a:rPr>
              <a:t>eligibility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download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sw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install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instantly</a:t>
            </a:r>
            <a:endParaRPr sz="1600">
              <a:latin typeface="Arial"/>
              <a:cs typeface="Arial"/>
            </a:endParaRPr>
          </a:p>
          <a:p>
            <a:pPr marL="299085" marR="20637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 spc="-10">
                <a:latin typeface="Arial"/>
                <a:cs typeface="Arial"/>
              </a:rPr>
              <a:t>Application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maintenance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service: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faster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problem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resolution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zero </a:t>
            </a:r>
            <a:r>
              <a:rPr dirty="0" sz="1600">
                <a:latin typeface="Arial"/>
                <a:cs typeface="Arial"/>
              </a:rPr>
              <a:t>problem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need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dirty="0" sz="16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other</a:t>
            </a:r>
            <a:r>
              <a:rPr dirty="0" sz="16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example?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Problem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space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vs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Solution space…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12065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Rivigo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2140" y="2598801"/>
            <a:ext cx="5437505" cy="99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founders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 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discover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problem?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real </a:t>
            </a:r>
            <a:r>
              <a:rPr dirty="0" sz="1800" spc="-10">
                <a:latin typeface="Arial"/>
                <a:cs typeface="Arial"/>
              </a:rPr>
              <a:t>problem?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 the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problem?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Problem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space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vs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Solution </a:t>
            </a:r>
            <a:r>
              <a:rPr dirty="0">
                <a:solidFill>
                  <a:srgbClr val="006FC0"/>
                </a:solidFill>
              </a:rPr>
              <a:t>space: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Case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study</a:t>
            </a: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992" y="4296155"/>
            <a:ext cx="1816379" cy="118131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07325" cy="472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large enterprises 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makers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 </a:t>
            </a:r>
            <a:r>
              <a:rPr dirty="0" sz="1800" spc="-10">
                <a:latin typeface="Arial"/>
                <a:cs typeface="Arial"/>
              </a:rPr>
              <a:t>users</a:t>
            </a:r>
            <a:endParaRPr sz="1800">
              <a:latin typeface="Arial"/>
              <a:cs typeface="Arial"/>
            </a:endParaRPr>
          </a:p>
          <a:p>
            <a:pPr marL="299085" marR="1085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usually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 SVP.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solve a</a:t>
            </a:r>
            <a:r>
              <a:rPr dirty="0" sz="1800" spc="-10">
                <a:latin typeface="Arial"/>
                <a:cs typeface="Arial"/>
              </a:rPr>
              <a:t> business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point.</a:t>
            </a:r>
            <a:endParaRPr sz="1800">
              <a:latin typeface="Arial"/>
              <a:cs typeface="Arial"/>
            </a:endParaRPr>
          </a:p>
          <a:p>
            <a:pPr marL="299085" marR="60325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concerns 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functionality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brings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(increase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satisfaction,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growth,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 </a:t>
            </a:r>
            <a:r>
              <a:rPr dirty="0" sz="1800" spc="-10">
                <a:latin typeface="Arial"/>
                <a:cs typeface="Arial"/>
              </a:rPr>
              <a:t>churn), </a:t>
            </a:r>
            <a:r>
              <a:rPr dirty="0" sz="1800">
                <a:latin typeface="Arial"/>
                <a:cs typeface="Arial"/>
              </a:rPr>
              <a:t>productivity, security,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reliability /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stability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quality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typically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power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But </a:t>
            </a:r>
            <a:r>
              <a:rPr dirty="0" sz="1800">
                <a:latin typeface="Arial"/>
                <a:cs typeface="Arial"/>
              </a:rPr>
              <a:t>ultimately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ones who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Hence </a:t>
            </a:r>
            <a:r>
              <a:rPr dirty="0" sz="1800" spc="-25">
                <a:latin typeface="Arial"/>
                <a:cs typeface="Arial"/>
              </a:rPr>
              <a:t>it </a:t>
            </a:r>
            <a:r>
              <a:rPr dirty="0" sz="1800">
                <a:latin typeface="Arial"/>
                <a:cs typeface="Arial"/>
              </a:rPr>
              <a:t>needs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friendly,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efficient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functions.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  <a:p>
            <a:pPr lvl="1" marL="698500" marR="275590" indent="-285115">
              <a:lnSpc>
                <a:spcPct val="100000"/>
              </a:lnSpc>
              <a:spcBef>
                <a:spcPts val="309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Lotus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Notes: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secure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team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database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Email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system.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not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user-</a:t>
            </a:r>
            <a:r>
              <a:rPr dirty="0" sz="1600" spc="-10">
                <a:latin typeface="Arial"/>
                <a:cs typeface="Arial"/>
              </a:rPr>
              <a:t>friendly.</a:t>
            </a:r>
            <a:endParaRPr sz="16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Cisco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WebEx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reliable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very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friendly.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corporates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prefer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it.</a:t>
            </a:r>
            <a:endParaRPr sz="1600">
              <a:latin typeface="Arial"/>
              <a:cs typeface="Arial"/>
            </a:endParaRPr>
          </a:p>
          <a:p>
            <a:pPr lvl="1" marL="69850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Arial"/>
                <a:cs typeface="Arial"/>
              </a:rPr>
              <a:t>Do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know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other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examples?</a:t>
            </a:r>
            <a:endParaRPr sz="1600">
              <a:latin typeface="Arial"/>
              <a:cs typeface="Arial"/>
            </a:endParaRPr>
          </a:p>
          <a:p>
            <a:pPr marL="299085" marR="25971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changing 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Management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becoming </a:t>
            </a:r>
            <a:r>
              <a:rPr dirty="0" sz="1800" spc="-20">
                <a:latin typeface="Arial"/>
                <a:cs typeface="Arial"/>
              </a:rPr>
              <a:t>more </a:t>
            </a:r>
            <a:r>
              <a:rPr dirty="0" sz="1800">
                <a:latin typeface="Arial"/>
                <a:cs typeface="Arial"/>
              </a:rPr>
              <a:t>aware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UI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User</a:t>
            </a:r>
            <a:r>
              <a:rPr dirty="0" spc="-1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vs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Buyer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87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/>
              <a:t>Di</a:t>
            </a:r>
            <a:r>
              <a:rPr dirty="0" sz="1600"/>
              <a:t>scovery</a:t>
            </a:r>
            <a:r>
              <a:rPr dirty="0" sz="1600" spc="-50"/>
              <a:t> </a:t>
            </a:r>
            <a:r>
              <a:rPr dirty="0" sz="1600"/>
              <a:t>and</a:t>
            </a:r>
            <a:r>
              <a:rPr dirty="0" sz="1600" spc="-35"/>
              <a:t> </a:t>
            </a:r>
            <a:r>
              <a:rPr dirty="0" sz="1600"/>
              <a:t>delivery</a:t>
            </a:r>
            <a:r>
              <a:rPr dirty="0" sz="1600" spc="-45"/>
              <a:t> </a:t>
            </a:r>
            <a:r>
              <a:rPr dirty="0" sz="1600"/>
              <a:t>are</a:t>
            </a:r>
            <a:r>
              <a:rPr dirty="0" sz="1600" spc="-30"/>
              <a:t> </a:t>
            </a:r>
            <a:r>
              <a:rPr dirty="0" sz="1600"/>
              <a:t>our</a:t>
            </a:r>
            <a:r>
              <a:rPr dirty="0" sz="1600" spc="-20"/>
              <a:t> </a:t>
            </a:r>
            <a:r>
              <a:rPr dirty="0" sz="1600"/>
              <a:t>two</a:t>
            </a:r>
            <a:r>
              <a:rPr dirty="0" sz="1600" spc="-25"/>
              <a:t> </a:t>
            </a:r>
            <a:r>
              <a:rPr dirty="0" sz="1600"/>
              <a:t>main</a:t>
            </a:r>
            <a:r>
              <a:rPr dirty="0" sz="1600" spc="-45"/>
              <a:t> </a:t>
            </a:r>
            <a:r>
              <a:rPr dirty="0" sz="1600"/>
              <a:t>activities</a:t>
            </a:r>
            <a:r>
              <a:rPr dirty="0" sz="1600" spc="-55"/>
              <a:t> </a:t>
            </a:r>
            <a:r>
              <a:rPr dirty="0" sz="1600"/>
              <a:t>on</a:t>
            </a:r>
            <a:r>
              <a:rPr dirty="0" sz="1600" spc="-25"/>
              <a:t> </a:t>
            </a:r>
            <a:r>
              <a:rPr dirty="0" sz="1600"/>
              <a:t>a</a:t>
            </a:r>
            <a:r>
              <a:rPr dirty="0" sz="1600" spc="-45"/>
              <a:t> </a:t>
            </a:r>
            <a:r>
              <a:rPr dirty="0" sz="1600" spc="-10"/>
              <a:t>cross</a:t>
            </a:r>
            <a:r>
              <a:rPr dirty="0" sz="1600" spc="-10">
                <a:latin typeface="Cambria Math"/>
                <a:cs typeface="Cambria Math"/>
              </a:rPr>
              <a:t>‐</a:t>
            </a:r>
            <a:r>
              <a:rPr dirty="0" sz="1600" spc="-10"/>
              <a:t>functional</a:t>
            </a:r>
            <a:r>
              <a:rPr dirty="0" sz="1600" spc="-40"/>
              <a:t> </a:t>
            </a:r>
            <a:r>
              <a:rPr dirty="0" sz="1600" spc="-10"/>
              <a:t>product</a:t>
            </a:r>
            <a:endParaRPr sz="1600">
              <a:latin typeface="Cambria Math"/>
              <a:cs typeface="Cambria Math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600"/>
              <a:t>team,</a:t>
            </a:r>
            <a:r>
              <a:rPr dirty="0" sz="1600" spc="-25"/>
              <a:t> </a:t>
            </a:r>
            <a:r>
              <a:rPr dirty="0" sz="1600"/>
              <a:t>and</a:t>
            </a:r>
            <a:r>
              <a:rPr dirty="0" sz="1600" spc="-40"/>
              <a:t> </a:t>
            </a:r>
            <a:r>
              <a:rPr dirty="0" sz="1600"/>
              <a:t>they</a:t>
            </a:r>
            <a:r>
              <a:rPr dirty="0" sz="1600" spc="-20"/>
              <a:t> </a:t>
            </a:r>
            <a:r>
              <a:rPr dirty="0" sz="1600"/>
              <a:t>are</a:t>
            </a:r>
            <a:r>
              <a:rPr dirty="0" sz="1600" spc="-30"/>
              <a:t> </a:t>
            </a:r>
            <a:r>
              <a:rPr dirty="0" sz="1600"/>
              <a:t>both</a:t>
            </a:r>
            <a:r>
              <a:rPr dirty="0" sz="1600" spc="-30"/>
              <a:t> </a:t>
            </a:r>
            <a:r>
              <a:rPr dirty="0" sz="1600"/>
              <a:t>typically</a:t>
            </a:r>
            <a:r>
              <a:rPr dirty="0" sz="1600" spc="-45"/>
              <a:t> </a:t>
            </a:r>
            <a:r>
              <a:rPr dirty="0" sz="1600"/>
              <a:t>ongoing</a:t>
            </a:r>
            <a:r>
              <a:rPr dirty="0" sz="1600" spc="-40"/>
              <a:t> </a:t>
            </a:r>
            <a:r>
              <a:rPr dirty="0" sz="1600"/>
              <a:t>and</a:t>
            </a:r>
            <a:r>
              <a:rPr dirty="0" sz="1600" spc="-45"/>
              <a:t> </a:t>
            </a:r>
            <a:r>
              <a:rPr dirty="0" sz="1600"/>
              <a:t>in</a:t>
            </a:r>
            <a:r>
              <a:rPr dirty="0" sz="1600" spc="-40"/>
              <a:t> </a:t>
            </a:r>
            <a:r>
              <a:rPr dirty="0" sz="1600" spc="-10"/>
              <a:t>parallel.</a:t>
            </a:r>
            <a:endParaRPr sz="1600"/>
          </a:p>
          <a:p>
            <a:pPr marL="299085" marR="31813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/>
              <a:t>We</a:t>
            </a:r>
            <a:r>
              <a:rPr dirty="0" sz="1600" spc="-50"/>
              <a:t> </a:t>
            </a:r>
            <a:r>
              <a:rPr dirty="0" sz="1600"/>
              <a:t>are</a:t>
            </a:r>
            <a:r>
              <a:rPr dirty="0" sz="1600" spc="-20"/>
              <a:t> </a:t>
            </a:r>
            <a:r>
              <a:rPr dirty="0" sz="1600"/>
              <a:t>always</a:t>
            </a:r>
            <a:r>
              <a:rPr dirty="0" sz="1600" spc="-35"/>
              <a:t> </a:t>
            </a:r>
            <a:r>
              <a:rPr dirty="0" sz="1600"/>
              <a:t>working</a:t>
            </a:r>
            <a:r>
              <a:rPr dirty="0" sz="1600" spc="-35"/>
              <a:t> </a:t>
            </a:r>
            <a:r>
              <a:rPr dirty="0" sz="1600"/>
              <a:t>in</a:t>
            </a:r>
            <a:r>
              <a:rPr dirty="0" sz="1600" spc="-45"/>
              <a:t> </a:t>
            </a:r>
            <a:r>
              <a:rPr dirty="0" sz="1600"/>
              <a:t>parallel</a:t>
            </a:r>
            <a:r>
              <a:rPr dirty="0" sz="1600" spc="-75"/>
              <a:t> </a:t>
            </a:r>
            <a:r>
              <a:rPr dirty="0" sz="1600"/>
              <a:t>-</a:t>
            </a:r>
            <a:r>
              <a:rPr dirty="0" sz="1600" spc="-40"/>
              <a:t> </a:t>
            </a:r>
            <a:r>
              <a:rPr dirty="0" sz="1600"/>
              <a:t>to</a:t>
            </a:r>
            <a:r>
              <a:rPr dirty="0" sz="1600" spc="-35"/>
              <a:t> </a:t>
            </a:r>
            <a:r>
              <a:rPr dirty="0" sz="1600"/>
              <a:t>both</a:t>
            </a:r>
            <a:r>
              <a:rPr dirty="0" sz="1600" spc="-30"/>
              <a:t> </a:t>
            </a:r>
            <a:r>
              <a:rPr dirty="0" sz="1600" i="1">
                <a:latin typeface="Arial"/>
                <a:cs typeface="Arial"/>
              </a:rPr>
              <a:t>discover</a:t>
            </a:r>
            <a:r>
              <a:rPr dirty="0" sz="1600" spc="-55" i="1">
                <a:latin typeface="Arial"/>
                <a:cs typeface="Arial"/>
              </a:rPr>
              <a:t> </a:t>
            </a:r>
            <a:r>
              <a:rPr dirty="0" sz="1600"/>
              <a:t>the</a:t>
            </a:r>
            <a:r>
              <a:rPr dirty="0" sz="1600" spc="-35"/>
              <a:t> </a:t>
            </a:r>
            <a:r>
              <a:rPr dirty="0" sz="1600"/>
              <a:t>necessary</a:t>
            </a:r>
            <a:r>
              <a:rPr dirty="0" sz="1600" spc="-45"/>
              <a:t> </a:t>
            </a:r>
            <a:r>
              <a:rPr dirty="0" sz="1600"/>
              <a:t>product</a:t>
            </a:r>
            <a:r>
              <a:rPr dirty="0" sz="1600" spc="-35"/>
              <a:t> </a:t>
            </a:r>
            <a:r>
              <a:rPr dirty="0" sz="1600"/>
              <a:t>to</a:t>
            </a:r>
            <a:r>
              <a:rPr dirty="0" sz="1600" spc="-35"/>
              <a:t> </a:t>
            </a:r>
            <a:r>
              <a:rPr dirty="0" sz="1600" spc="-25"/>
              <a:t>be </a:t>
            </a:r>
            <a:r>
              <a:rPr dirty="0" sz="1600" spc="-10"/>
              <a:t>built—</a:t>
            </a:r>
            <a:r>
              <a:rPr dirty="0" sz="1600"/>
              <a:t>which</a:t>
            </a:r>
            <a:r>
              <a:rPr dirty="0" sz="1600" spc="-70"/>
              <a:t> </a:t>
            </a:r>
            <a:r>
              <a:rPr dirty="0" sz="1600"/>
              <a:t>is</a:t>
            </a:r>
            <a:r>
              <a:rPr dirty="0" sz="1600" spc="-60"/>
              <a:t> </a:t>
            </a:r>
            <a:r>
              <a:rPr dirty="0" sz="1600"/>
              <a:t>primarily</a:t>
            </a:r>
            <a:r>
              <a:rPr dirty="0" sz="1600" spc="-50"/>
              <a:t> </a:t>
            </a:r>
            <a:r>
              <a:rPr dirty="0" sz="1600"/>
              <a:t>what</a:t>
            </a:r>
            <a:r>
              <a:rPr dirty="0" sz="1600" spc="-35"/>
              <a:t> </a:t>
            </a:r>
            <a:r>
              <a:rPr dirty="0" sz="1600"/>
              <a:t>the</a:t>
            </a:r>
            <a:r>
              <a:rPr dirty="0" sz="1600" spc="-45"/>
              <a:t> </a:t>
            </a:r>
            <a:r>
              <a:rPr dirty="0" sz="1600"/>
              <a:t>product</a:t>
            </a:r>
            <a:r>
              <a:rPr dirty="0" sz="1600" spc="-40"/>
              <a:t> </a:t>
            </a:r>
            <a:r>
              <a:rPr dirty="0" sz="1600"/>
              <a:t>manager</a:t>
            </a:r>
            <a:r>
              <a:rPr dirty="0" sz="1600" spc="-40"/>
              <a:t> </a:t>
            </a:r>
            <a:r>
              <a:rPr dirty="0" sz="1600"/>
              <a:t>and</a:t>
            </a:r>
            <a:r>
              <a:rPr dirty="0" sz="1600" spc="-55"/>
              <a:t> </a:t>
            </a:r>
            <a:r>
              <a:rPr dirty="0" sz="1600"/>
              <a:t>designer</a:t>
            </a:r>
            <a:r>
              <a:rPr dirty="0" sz="1600" spc="-55"/>
              <a:t> </a:t>
            </a:r>
            <a:r>
              <a:rPr dirty="0" sz="1600"/>
              <a:t>work</a:t>
            </a:r>
            <a:r>
              <a:rPr dirty="0" sz="1600" spc="-35"/>
              <a:t> </a:t>
            </a:r>
            <a:r>
              <a:rPr dirty="0" sz="1600"/>
              <a:t>on</a:t>
            </a:r>
            <a:r>
              <a:rPr dirty="0" sz="1600" spc="-60"/>
              <a:t> </a:t>
            </a:r>
            <a:r>
              <a:rPr dirty="0" sz="1600" spc="-10"/>
              <a:t>every </a:t>
            </a:r>
            <a:r>
              <a:rPr dirty="0" sz="1600" spc="-25"/>
              <a:t>day—</a:t>
            </a:r>
            <a:r>
              <a:rPr dirty="0" sz="1600"/>
              <a:t>while</a:t>
            </a:r>
            <a:r>
              <a:rPr dirty="0" sz="1600" spc="-35"/>
              <a:t> </a:t>
            </a:r>
            <a:r>
              <a:rPr dirty="0" sz="1600"/>
              <a:t>the</a:t>
            </a:r>
            <a:r>
              <a:rPr dirty="0" sz="1600" spc="-25"/>
              <a:t> </a:t>
            </a:r>
            <a:r>
              <a:rPr dirty="0" sz="1600"/>
              <a:t>engineers</a:t>
            </a:r>
            <a:r>
              <a:rPr dirty="0" sz="1600" spc="-45"/>
              <a:t> </a:t>
            </a:r>
            <a:r>
              <a:rPr dirty="0" sz="1600"/>
              <a:t>work</a:t>
            </a:r>
            <a:r>
              <a:rPr dirty="0" sz="1600" spc="-15"/>
              <a:t> </a:t>
            </a:r>
            <a:r>
              <a:rPr dirty="0" sz="1600"/>
              <a:t>to</a:t>
            </a:r>
            <a:r>
              <a:rPr dirty="0" sz="1600" spc="-15"/>
              <a:t> </a:t>
            </a:r>
            <a:r>
              <a:rPr dirty="0" sz="1600" i="1">
                <a:latin typeface="Arial"/>
                <a:cs typeface="Arial"/>
              </a:rPr>
              <a:t>deliver</a:t>
            </a:r>
            <a:r>
              <a:rPr dirty="0" sz="1600" spc="-50" i="1">
                <a:latin typeface="Arial"/>
                <a:cs typeface="Arial"/>
              </a:rPr>
              <a:t> </a:t>
            </a:r>
            <a:r>
              <a:rPr dirty="0" sz="1600" spc="-10"/>
              <a:t>production</a:t>
            </a:r>
            <a:r>
              <a:rPr dirty="0" sz="1600" spc="-10">
                <a:latin typeface="Cambria Math"/>
                <a:cs typeface="Cambria Math"/>
              </a:rPr>
              <a:t>‐</a:t>
            </a:r>
            <a:r>
              <a:rPr dirty="0" sz="1600" spc="-10"/>
              <a:t>quality</a:t>
            </a:r>
            <a:r>
              <a:rPr dirty="0" sz="1600" spc="-40"/>
              <a:t> </a:t>
            </a:r>
            <a:r>
              <a:rPr dirty="0" sz="1600" spc="-10"/>
              <a:t>product.</a:t>
            </a:r>
            <a:endParaRPr sz="1600">
              <a:latin typeface="Cambria Math"/>
              <a:cs typeface="Cambria Math"/>
            </a:endParaRPr>
          </a:p>
          <a:p>
            <a:pPr marL="299085" marR="5080" indent="-287020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/>
              <a:t>The</a:t>
            </a:r>
            <a:r>
              <a:rPr dirty="0" sz="1600" spc="-35"/>
              <a:t> </a:t>
            </a:r>
            <a:r>
              <a:rPr dirty="0" sz="1600"/>
              <a:t>engineers</a:t>
            </a:r>
            <a:r>
              <a:rPr dirty="0" sz="1600" spc="-35"/>
              <a:t> </a:t>
            </a:r>
            <a:r>
              <a:rPr dirty="0" sz="1600"/>
              <a:t>are</a:t>
            </a:r>
            <a:r>
              <a:rPr dirty="0" sz="1600" spc="-30"/>
              <a:t> </a:t>
            </a:r>
            <a:r>
              <a:rPr dirty="0" sz="1600"/>
              <a:t>also</a:t>
            </a:r>
            <a:r>
              <a:rPr dirty="0" sz="1600" spc="-55"/>
              <a:t> </a:t>
            </a:r>
            <a:r>
              <a:rPr dirty="0" sz="1600"/>
              <a:t>helping</a:t>
            </a:r>
            <a:r>
              <a:rPr dirty="0" sz="1600" spc="-55"/>
              <a:t> </a:t>
            </a:r>
            <a:r>
              <a:rPr dirty="0" sz="1600"/>
              <a:t>daily</a:t>
            </a:r>
            <a:r>
              <a:rPr dirty="0" sz="1600" spc="-55"/>
              <a:t> </a:t>
            </a:r>
            <a:r>
              <a:rPr dirty="0" sz="1600"/>
              <a:t>in</a:t>
            </a:r>
            <a:r>
              <a:rPr dirty="0" sz="1600" spc="-45"/>
              <a:t> </a:t>
            </a:r>
            <a:r>
              <a:rPr dirty="0" sz="1600"/>
              <a:t>discovery</a:t>
            </a:r>
            <a:r>
              <a:rPr dirty="0" sz="1600" spc="-50"/>
              <a:t> </a:t>
            </a:r>
            <a:r>
              <a:rPr dirty="0" sz="1600"/>
              <a:t>(and</a:t>
            </a:r>
            <a:r>
              <a:rPr dirty="0" sz="1600" spc="-30"/>
              <a:t> </a:t>
            </a:r>
            <a:r>
              <a:rPr dirty="0" sz="1600"/>
              <a:t>many</a:t>
            </a:r>
            <a:r>
              <a:rPr dirty="0" sz="1600" spc="-35"/>
              <a:t> </a:t>
            </a:r>
            <a:r>
              <a:rPr dirty="0" sz="1600"/>
              <a:t>of</a:t>
            </a:r>
            <a:r>
              <a:rPr dirty="0" sz="1600" spc="-30"/>
              <a:t> </a:t>
            </a:r>
            <a:r>
              <a:rPr dirty="0" sz="1600"/>
              <a:t>the</a:t>
            </a:r>
            <a:r>
              <a:rPr dirty="0" sz="1600" spc="-30"/>
              <a:t> </a:t>
            </a:r>
            <a:r>
              <a:rPr dirty="0" sz="1600"/>
              <a:t>best</a:t>
            </a:r>
            <a:r>
              <a:rPr dirty="0" sz="1600" spc="-30"/>
              <a:t> </a:t>
            </a:r>
            <a:r>
              <a:rPr dirty="0" sz="1600" spc="-10"/>
              <a:t>innovations </a:t>
            </a:r>
            <a:r>
              <a:rPr dirty="0" sz="1600"/>
              <a:t>come</a:t>
            </a:r>
            <a:r>
              <a:rPr dirty="0" sz="1600" spc="-25"/>
              <a:t> </a:t>
            </a:r>
            <a:r>
              <a:rPr dirty="0" sz="1600"/>
              <a:t>from</a:t>
            </a:r>
            <a:r>
              <a:rPr dirty="0" sz="1600" spc="-10"/>
              <a:t> </a:t>
            </a:r>
            <a:r>
              <a:rPr dirty="0" sz="1600"/>
              <a:t>that</a:t>
            </a:r>
            <a:r>
              <a:rPr dirty="0" sz="1600" spc="-25"/>
              <a:t> </a:t>
            </a:r>
            <a:r>
              <a:rPr dirty="0" sz="1600"/>
              <a:t>participation,</a:t>
            </a:r>
            <a:r>
              <a:rPr dirty="0" sz="1600" spc="-35"/>
              <a:t> </a:t>
            </a:r>
            <a:r>
              <a:rPr dirty="0" sz="1600"/>
              <a:t>so</a:t>
            </a:r>
            <a:r>
              <a:rPr dirty="0" sz="1600" spc="-40"/>
              <a:t> </a:t>
            </a:r>
            <a:r>
              <a:rPr dirty="0" sz="1600"/>
              <a:t>this</a:t>
            </a:r>
            <a:r>
              <a:rPr dirty="0" sz="1600" spc="-30"/>
              <a:t> </a:t>
            </a:r>
            <a:r>
              <a:rPr dirty="0" sz="1600"/>
              <a:t>is</a:t>
            </a:r>
            <a:r>
              <a:rPr dirty="0" sz="1600" spc="-45"/>
              <a:t> </a:t>
            </a:r>
            <a:r>
              <a:rPr dirty="0" sz="1600"/>
              <a:t>not</a:t>
            </a:r>
            <a:r>
              <a:rPr dirty="0" sz="1600" spc="-25"/>
              <a:t> </a:t>
            </a:r>
            <a:r>
              <a:rPr dirty="0" sz="1600"/>
              <a:t>a</a:t>
            </a:r>
            <a:r>
              <a:rPr dirty="0" sz="1600" spc="-25"/>
              <a:t> </a:t>
            </a:r>
            <a:r>
              <a:rPr dirty="0" sz="1600"/>
              <a:t>minor</a:t>
            </a:r>
            <a:r>
              <a:rPr dirty="0" sz="1600" spc="-40"/>
              <a:t> </a:t>
            </a:r>
            <a:r>
              <a:rPr dirty="0" sz="1600"/>
              <a:t>point),</a:t>
            </a:r>
            <a:r>
              <a:rPr dirty="0" sz="1600" spc="-10"/>
              <a:t> </a:t>
            </a:r>
            <a:r>
              <a:rPr dirty="0" sz="1600"/>
              <a:t>and</a:t>
            </a:r>
            <a:r>
              <a:rPr dirty="0" sz="1600" spc="-35"/>
              <a:t> </a:t>
            </a:r>
            <a:r>
              <a:rPr dirty="0" sz="1600"/>
              <a:t>the</a:t>
            </a:r>
            <a:r>
              <a:rPr dirty="0" sz="1600" spc="-25"/>
              <a:t> </a:t>
            </a:r>
            <a:r>
              <a:rPr dirty="0" sz="1600"/>
              <a:t>product</a:t>
            </a:r>
            <a:r>
              <a:rPr dirty="0" sz="1600" spc="-25"/>
              <a:t> </a:t>
            </a:r>
            <a:r>
              <a:rPr dirty="0" sz="1600" spc="-10"/>
              <a:t>manager </a:t>
            </a:r>
            <a:r>
              <a:rPr dirty="0" sz="1600"/>
              <a:t>and</a:t>
            </a:r>
            <a:r>
              <a:rPr dirty="0" sz="1600" spc="-50"/>
              <a:t> </a:t>
            </a:r>
            <a:r>
              <a:rPr dirty="0" sz="1600"/>
              <a:t>designer</a:t>
            </a:r>
            <a:r>
              <a:rPr dirty="0" sz="1600" spc="-50"/>
              <a:t> </a:t>
            </a:r>
            <a:r>
              <a:rPr dirty="0" sz="1600"/>
              <a:t>are</a:t>
            </a:r>
            <a:r>
              <a:rPr dirty="0" sz="1600" spc="-20"/>
              <a:t> </a:t>
            </a:r>
            <a:r>
              <a:rPr dirty="0" sz="1600"/>
              <a:t>also</a:t>
            </a:r>
            <a:r>
              <a:rPr dirty="0" sz="1600" spc="-55"/>
              <a:t> </a:t>
            </a:r>
            <a:r>
              <a:rPr dirty="0" sz="1600"/>
              <a:t>helping</a:t>
            </a:r>
            <a:r>
              <a:rPr dirty="0" sz="1600" spc="-65"/>
              <a:t> </a:t>
            </a:r>
            <a:r>
              <a:rPr dirty="0" sz="1600"/>
              <a:t>daily</a:t>
            </a:r>
            <a:r>
              <a:rPr dirty="0" sz="1600" spc="-55"/>
              <a:t> </a:t>
            </a:r>
            <a:r>
              <a:rPr dirty="0" sz="1600"/>
              <a:t>on</a:t>
            </a:r>
            <a:r>
              <a:rPr dirty="0" sz="1600" spc="-45"/>
              <a:t> </a:t>
            </a:r>
            <a:r>
              <a:rPr dirty="0" sz="1600"/>
              <a:t>delivery</a:t>
            </a:r>
            <a:r>
              <a:rPr dirty="0" sz="1600" spc="-45"/>
              <a:t> </a:t>
            </a:r>
            <a:r>
              <a:rPr dirty="0" sz="1600"/>
              <a:t>(mainly</a:t>
            </a:r>
            <a:r>
              <a:rPr dirty="0" sz="1600" spc="-40"/>
              <a:t> </a:t>
            </a:r>
            <a:r>
              <a:rPr dirty="0" sz="1600"/>
              <a:t>to</a:t>
            </a:r>
            <a:r>
              <a:rPr dirty="0" sz="1600" spc="-35"/>
              <a:t> </a:t>
            </a:r>
            <a:r>
              <a:rPr dirty="0" sz="1600"/>
              <a:t>clarify</a:t>
            </a:r>
            <a:r>
              <a:rPr dirty="0" sz="1600" spc="-55"/>
              <a:t> </a:t>
            </a:r>
            <a:r>
              <a:rPr dirty="0" sz="1600"/>
              <a:t>intended</a:t>
            </a:r>
            <a:r>
              <a:rPr dirty="0" sz="1600" spc="-45"/>
              <a:t> </a:t>
            </a:r>
            <a:r>
              <a:rPr dirty="0" sz="1600" spc="-10"/>
              <a:t>behavior). </a:t>
            </a:r>
            <a:r>
              <a:rPr dirty="0" sz="1600"/>
              <a:t>But</a:t>
            </a:r>
            <a:r>
              <a:rPr dirty="0" sz="1600" spc="-35"/>
              <a:t> </a:t>
            </a:r>
            <a:r>
              <a:rPr dirty="0" sz="1600"/>
              <a:t>this</a:t>
            </a:r>
            <a:r>
              <a:rPr dirty="0" sz="1600" spc="-25"/>
              <a:t> </a:t>
            </a:r>
            <a:r>
              <a:rPr dirty="0" sz="1600"/>
              <a:t>is</a:t>
            </a:r>
            <a:r>
              <a:rPr dirty="0" sz="1600" spc="-20"/>
              <a:t> </a:t>
            </a:r>
            <a:r>
              <a:rPr dirty="0" sz="1600"/>
              <a:t>what's</a:t>
            </a:r>
            <a:r>
              <a:rPr dirty="0" sz="1600" spc="-20"/>
              <a:t> </a:t>
            </a:r>
            <a:r>
              <a:rPr dirty="0" sz="1600"/>
              <a:t>going</a:t>
            </a:r>
            <a:r>
              <a:rPr dirty="0" sz="1600" spc="-30"/>
              <a:t> </a:t>
            </a:r>
            <a:r>
              <a:rPr dirty="0" sz="1600"/>
              <a:t>on</a:t>
            </a:r>
            <a:r>
              <a:rPr dirty="0" sz="1600" spc="-25"/>
              <a:t> </a:t>
            </a:r>
            <a:r>
              <a:rPr dirty="0" sz="1600"/>
              <a:t>at</a:t>
            </a:r>
            <a:r>
              <a:rPr dirty="0" sz="1600" spc="-20"/>
              <a:t> </a:t>
            </a:r>
            <a:r>
              <a:rPr dirty="0" sz="1600"/>
              <a:t>a</a:t>
            </a:r>
            <a:r>
              <a:rPr dirty="0" sz="1600" spc="-35"/>
              <a:t> </a:t>
            </a:r>
            <a:r>
              <a:rPr dirty="0" sz="1600"/>
              <a:t>high</a:t>
            </a:r>
            <a:r>
              <a:rPr dirty="0" sz="1600" spc="-25"/>
              <a:t> </a:t>
            </a:r>
            <a:r>
              <a:rPr dirty="0" sz="1600" spc="-10"/>
              <a:t>level.</a:t>
            </a:r>
            <a:endParaRPr sz="1600"/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/>
              <a:t>Example</a:t>
            </a:r>
            <a:r>
              <a:rPr dirty="0" sz="1600" spc="-70"/>
              <a:t> </a:t>
            </a:r>
            <a:r>
              <a:rPr dirty="0" sz="1600"/>
              <a:t>Postman,</a:t>
            </a:r>
            <a:r>
              <a:rPr dirty="0" sz="1600" spc="-50"/>
              <a:t> </a:t>
            </a:r>
            <a:r>
              <a:rPr dirty="0" sz="1600" spc="-20"/>
              <a:t>Slack</a:t>
            </a:r>
            <a:endParaRPr sz="1600"/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/>
              <a:t>Does</a:t>
            </a:r>
            <a:r>
              <a:rPr dirty="0" sz="1600" spc="-40"/>
              <a:t> </a:t>
            </a:r>
            <a:r>
              <a:rPr dirty="0" sz="1600"/>
              <a:t>this</a:t>
            </a:r>
            <a:r>
              <a:rPr dirty="0" sz="1600" spc="-40"/>
              <a:t> </a:t>
            </a:r>
            <a:r>
              <a:rPr dirty="0" sz="1600"/>
              <a:t>happen</a:t>
            </a:r>
            <a:r>
              <a:rPr dirty="0" sz="1600" spc="-40"/>
              <a:t> </a:t>
            </a:r>
            <a:r>
              <a:rPr dirty="0" sz="1600"/>
              <a:t>in</a:t>
            </a:r>
            <a:r>
              <a:rPr dirty="0" sz="1600" spc="-45"/>
              <a:t> </a:t>
            </a:r>
            <a:r>
              <a:rPr dirty="0" sz="1600"/>
              <a:t>your</a:t>
            </a:r>
            <a:r>
              <a:rPr dirty="0" sz="1600" spc="-25"/>
              <a:t> </a:t>
            </a:r>
            <a:r>
              <a:rPr dirty="0" sz="1600"/>
              <a:t>product</a:t>
            </a:r>
            <a:r>
              <a:rPr dirty="0" sz="1600" spc="-20"/>
              <a:t> </a:t>
            </a:r>
            <a:r>
              <a:rPr dirty="0" sz="1600" spc="-10"/>
              <a:t>company?</a:t>
            </a:r>
            <a:endParaRPr sz="160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Continuous</a:t>
            </a:r>
            <a:r>
              <a:rPr dirty="0" spc="-8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discovery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 spc="-25">
                <a:solidFill>
                  <a:srgbClr val="006FC0"/>
                </a:solidFill>
              </a:rPr>
              <a:t>and </a:t>
            </a:r>
            <a:r>
              <a:rPr dirty="0" spc="-10">
                <a:solidFill>
                  <a:srgbClr val="006FC0"/>
                </a:solidFill>
              </a:rPr>
              <a:t>delivery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8496" y="4777738"/>
            <a:ext cx="4178807" cy="20467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32090" cy="372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should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address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total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whole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offer)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Arial"/>
              <a:cs typeface="Arial"/>
            </a:endParaRPr>
          </a:p>
          <a:p>
            <a:pPr marL="299085" marR="22860" indent="-287020">
              <a:lnSpc>
                <a:spcPct val="100000"/>
              </a:lnSpc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Kaagaz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Office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Lens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(document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scanner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app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mobile)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does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only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scan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allows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image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via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email,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WhatsApp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etc.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Because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is </a:t>
            </a:r>
            <a:r>
              <a:rPr dirty="0" sz="1600">
                <a:latin typeface="Arial"/>
                <a:cs typeface="Arial"/>
              </a:rPr>
              <a:t>not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just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interested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scanning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storing,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wants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share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others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Xerox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started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with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photo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copying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facility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but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realized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people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staple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pages,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need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cover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page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different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colour,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etc.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enhanced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address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experience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Clarify: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software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involves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tracking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interaction,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product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details,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knowledge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base,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workflows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No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Broker.com: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Find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house,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advance,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painter,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get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packer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mover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F1141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50000"/>
              <a:buChar char="•"/>
              <a:tabLst>
                <a:tab pos="299085" algn="l"/>
                <a:tab pos="299720" algn="l"/>
              </a:tabLst>
            </a:pPr>
            <a:r>
              <a:rPr dirty="0" sz="1600">
                <a:latin typeface="Arial"/>
                <a:cs typeface="Arial"/>
              </a:rPr>
              <a:t>Have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you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come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across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other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products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address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total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customer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experience?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Product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eco-system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67944" y="1584782"/>
            <a:ext cx="7691120" cy="3503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Creating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Partnerships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alliances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7180" algn="l"/>
                <a:tab pos="297815" algn="l"/>
              </a:tabLst>
            </a:pPr>
            <a:r>
              <a:rPr dirty="0" sz="1800">
                <a:latin typeface="Arial"/>
                <a:cs typeface="Arial"/>
              </a:rPr>
              <a:t>Xerox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paper manufacturers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ensure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steady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supply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paper</a:t>
            </a:r>
            <a:endParaRPr sz="18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7180" algn="l"/>
                <a:tab pos="297815" algn="l"/>
              </a:tabLst>
            </a:pPr>
            <a:r>
              <a:rPr dirty="0" sz="1800">
                <a:latin typeface="Arial"/>
                <a:cs typeface="Arial"/>
              </a:rPr>
              <a:t>SAP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partners: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DataXtream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solutions, DocuSign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eSignature</a:t>
            </a:r>
            <a:endParaRPr sz="1800">
              <a:latin typeface="Arial"/>
              <a:cs typeface="Arial"/>
            </a:endParaRPr>
          </a:p>
          <a:p>
            <a:pPr marL="2971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integration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 </a:t>
            </a:r>
            <a:r>
              <a:rPr dirty="0" sz="1800" spc="-25">
                <a:latin typeface="Arial"/>
                <a:cs typeface="Arial"/>
              </a:rPr>
              <a:t>SAP</a:t>
            </a:r>
            <a:endParaRPr sz="1800">
              <a:latin typeface="Arial"/>
              <a:cs typeface="Arial"/>
            </a:endParaRPr>
          </a:p>
          <a:p>
            <a:pPr marL="297180" marR="27940" indent="-28511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7180" algn="l"/>
                <a:tab pos="297815" algn="l"/>
              </a:tabLst>
            </a:pPr>
            <a:r>
              <a:rPr dirty="0" sz="1800">
                <a:latin typeface="Arial"/>
                <a:cs typeface="Arial"/>
              </a:rPr>
              <a:t>Netflix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telecom service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providers such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Verizon, Airtel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host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content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gateways,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ensure fast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response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 spc="-10">
                <a:latin typeface="Arial"/>
                <a:cs typeface="Arial"/>
              </a:rPr>
              <a:t>customers</a:t>
            </a:r>
            <a:endParaRPr sz="18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500"/>
              </a:spcBef>
              <a:buClr>
                <a:srgbClr val="0F1141"/>
              </a:buClr>
              <a:buSzPct val="133333"/>
              <a:buChar char="•"/>
              <a:tabLst>
                <a:tab pos="297180" algn="l"/>
                <a:tab pos="297815" algn="l"/>
              </a:tabLst>
            </a:pPr>
            <a:r>
              <a:rPr dirty="0" sz="1800">
                <a:latin typeface="Arial"/>
                <a:cs typeface="Arial"/>
              </a:rPr>
              <a:t>MakeMyTrip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alliances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Airlines,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hotels,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F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7180" algn="l"/>
                <a:tab pos="297815" algn="l"/>
              </a:tabLst>
            </a:pPr>
            <a:r>
              <a:rPr dirty="0" sz="1800">
                <a:latin typeface="Arial"/>
                <a:cs typeface="Arial"/>
              </a:rPr>
              <a:t>Any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 have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come</a:t>
            </a:r>
            <a:r>
              <a:rPr dirty="0" sz="1800" spc="-10">
                <a:latin typeface="Arial"/>
                <a:cs typeface="Arial"/>
              </a:rPr>
              <a:t> across?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Product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eco-system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67944" y="1541536"/>
            <a:ext cx="6303010" cy="350139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42900" indent="-287020">
              <a:lnSpc>
                <a:spcPct val="100000"/>
              </a:lnSpc>
              <a:spcBef>
                <a:spcPts val="440"/>
              </a:spcBef>
              <a:buClr>
                <a:srgbClr val="0F1141"/>
              </a:buClr>
              <a:buSzPct val="133333"/>
              <a:buChar char="•"/>
              <a:tabLst>
                <a:tab pos="342900" algn="l"/>
                <a:tab pos="343535" algn="l"/>
              </a:tabLst>
            </a:pPr>
            <a:r>
              <a:rPr dirty="0" sz="1800" spc="-10">
                <a:latin typeface="Arial"/>
                <a:cs typeface="Arial"/>
              </a:rPr>
              <a:t>D</a:t>
            </a:r>
            <a:r>
              <a:rPr dirty="0" sz="1800" spc="-10">
                <a:latin typeface="Arial"/>
                <a:cs typeface="Arial"/>
              </a:rPr>
              <a:t>ifferentiation</a:t>
            </a:r>
            <a:endParaRPr sz="18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0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Intuit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UI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0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Apple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UX</a:t>
            </a:r>
            <a:endParaRPr sz="16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0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Citibank–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Reliability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infrastructure</a:t>
            </a:r>
            <a:endParaRPr sz="16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0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.Net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0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Toyota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Quality</a:t>
            </a:r>
            <a:endParaRPr sz="1600">
              <a:latin typeface="Arial"/>
              <a:cs typeface="Arial"/>
            </a:endParaRPr>
          </a:p>
          <a:p>
            <a:pPr lvl="1" marL="411480" marR="167005" indent="330835">
              <a:lnSpc>
                <a:spcPct val="115599"/>
              </a:lnSpc>
              <a:spcBef>
                <a:spcPts val="5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ISRO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low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cost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satellite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launches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world-</a:t>
            </a:r>
            <a:r>
              <a:rPr dirty="0" sz="1600">
                <a:latin typeface="Arial"/>
                <a:cs typeface="Arial"/>
              </a:rPr>
              <a:t>wide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customers </a:t>
            </a:r>
            <a:r>
              <a:rPr dirty="0" sz="1600" spc="-50">
                <a:latin typeface="Arial"/>
                <a:cs typeface="Arial"/>
              </a:rPr>
              <a:t>–</a:t>
            </a:r>
            <a:endParaRPr sz="16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7180" algn="l"/>
                <a:tab pos="297815" algn="l"/>
              </a:tabLst>
            </a:pPr>
            <a:r>
              <a:rPr dirty="0" sz="1800">
                <a:latin typeface="Arial"/>
                <a:cs typeface="Arial"/>
              </a:rPr>
              <a:t>Entry </a:t>
            </a:r>
            <a:r>
              <a:rPr dirty="0" sz="1800" spc="-10">
                <a:latin typeface="Arial"/>
                <a:cs typeface="Arial"/>
              </a:rPr>
              <a:t>barrier</a:t>
            </a:r>
            <a:endParaRPr sz="18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5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Google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Earth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Entry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barrier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due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technology</a:t>
            </a:r>
            <a:endParaRPr sz="16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5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Da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Vinci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Robotic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surgery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Technology</a:t>
            </a:r>
            <a:endParaRPr sz="1600">
              <a:latin typeface="Arial"/>
              <a:cs typeface="Arial"/>
            </a:endParaRPr>
          </a:p>
          <a:p>
            <a:pPr lvl="1" marL="742315" indent="-330835">
              <a:lnSpc>
                <a:spcPct val="100000"/>
              </a:lnSpc>
              <a:spcBef>
                <a:spcPts val="300"/>
              </a:spcBef>
              <a:buChar char="–"/>
              <a:tabLst>
                <a:tab pos="742315" algn="l"/>
                <a:tab pos="742950" algn="l"/>
              </a:tabLst>
            </a:pPr>
            <a:r>
              <a:rPr dirty="0" sz="1600">
                <a:latin typeface="Arial"/>
                <a:cs typeface="Arial"/>
              </a:rPr>
              <a:t>Microsoft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HoloLens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Mixed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reality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technology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doctors,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etc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Critical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success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factors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4981575" cy="652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Twilio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Byju’s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concepts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illustrated by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these</a:t>
            </a:r>
            <a:r>
              <a:rPr dirty="0" sz="1800" spc="-10">
                <a:latin typeface="Arial"/>
                <a:cs typeface="Arial"/>
              </a:rPr>
              <a:t> cases?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Case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study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4396" y="3436620"/>
            <a:ext cx="614544" cy="77431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7215" y="3436620"/>
            <a:ext cx="536655" cy="782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Unicorns</a:t>
            </a:r>
            <a:r>
              <a:rPr dirty="0" sz="3600" spc="-11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by</a:t>
            </a:r>
            <a:r>
              <a:rPr dirty="0" sz="3600" spc="-11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industry</a:t>
            </a:r>
            <a:endParaRPr sz="3600"/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1599311" y="2242185"/>
          <a:ext cx="5417820" cy="3034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0479"/>
                <a:gridCol w="1564639"/>
              </a:tblGrid>
              <a:tr h="433705">
                <a:tc>
                  <a:txBody>
                    <a:bodyPr/>
                    <a:lstStyle/>
                    <a:p>
                      <a:pPr algn="ctr">
                        <a:lnSpc>
                          <a:spcPts val="2335"/>
                        </a:lnSpc>
                      </a:pPr>
                      <a:r>
                        <a:rPr dirty="0" sz="2000" spc="-10" b="1">
                          <a:latin typeface="Calibri"/>
                          <a:cs typeface="Calibri"/>
                        </a:rPr>
                        <a:t>Industry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35"/>
                        </a:lnSpc>
                      </a:pPr>
                      <a:r>
                        <a:rPr dirty="0" sz="2000" b="1">
                          <a:latin typeface="Calibri"/>
                          <a:cs typeface="Calibri"/>
                        </a:rPr>
                        <a:t># of </a:t>
                      </a:r>
                      <a:r>
                        <a:rPr dirty="0" sz="2000" spc="-10" b="1">
                          <a:latin typeface="Calibri"/>
                          <a:cs typeface="Calibri"/>
                        </a:rPr>
                        <a:t>Unicorns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69B"/>
                    </a:solidFill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 marL="68580">
                        <a:lnSpc>
                          <a:spcPts val="2335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Fintech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35"/>
                        </a:lnSpc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80+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 marL="68580">
                        <a:lnSpc>
                          <a:spcPts val="234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Internet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software</a:t>
                      </a:r>
                      <a:r>
                        <a:rPr dirty="0" sz="2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services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40"/>
                        </a:lnSpc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70+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 marL="68580">
                        <a:lnSpc>
                          <a:spcPts val="234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E-commerce</a:t>
                      </a:r>
                      <a:r>
                        <a:rPr dirty="0" sz="2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2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direct-to-consumer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40"/>
                        </a:lnSpc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70+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 marL="68580">
                        <a:lnSpc>
                          <a:spcPts val="234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Artificial</a:t>
                      </a:r>
                      <a:r>
                        <a:rPr dirty="0" sz="2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intelligence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40"/>
                        </a:lnSpc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50+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 marL="68580">
                        <a:lnSpc>
                          <a:spcPts val="2340"/>
                        </a:lnSpc>
                      </a:pPr>
                      <a:r>
                        <a:rPr dirty="0" sz="2000">
                          <a:latin typeface="Calibri"/>
                          <a:cs typeface="Calibri"/>
                        </a:rPr>
                        <a:t>Mobile</a:t>
                      </a:r>
                      <a:r>
                        <a:rPr dirty="0" sz="2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0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2000" spc="-10">
                          <a:latin typeface="Calibri"/>
                          <a:cs typeface="Calibri"/>
                        </a:rPr>
                        <a:t> telecommunications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40"/>
                        </a:lnSpc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35+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 marL="68580">
                        <a:lnSpc>
                          <a:spcPts val="2340"/>
                        </a:lnSpc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Health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340"/>
                        </a:lnSpc>
                      </a:pPr>
                      <a:r>
                        <a:rPr dirty="0" sz="2000" spc="-25">
                          <a:latin typeface="Calibri"/>
                          <a:cs typeface="Calibri"/>
                        </a:rPr>
                        <a:t>35+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1993138" y="6110122"/>
            <a:ext cx="43351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https://www.cbinsights.com/research-unicorn-companies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654925" cy="472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Us</a:t>
            </a:r>
            <a:r>
              <a:rPr dirty="0" sz="1800">
                <a:latin typeface="Arial"/>
                <a:cs typeface="Arial"/>
              </a:rPr>
              <a:t>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Buyer,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Continuous discovery,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Critical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factors,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Twilio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Buyer: Developer vs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Org,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Continuous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discovery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delivery: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SMS,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email,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center,</a:t>
            </a:r>
            <a:endParaRPr sz="1800">
              <a:latin typeface="Arial"/>
              <a:cs typeface="Arial"/>
            </a:endParaRPr>
          </a:p>
          <a:p>
            <a:pPr lvl="1" marL="698500" marR="141605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Critical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factors: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code this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Byju’s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Buyer: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Child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parent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Customer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acquisition -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freemium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Critical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factor:</a:t>
            </a:r>
            <a:endParaRPr sz="1800">
              <a:latin typeface="Arial"/>
              <a:cs typeface="Arial"/>
            </a:endParaRPr>
          </a:p>
          <a:p>
            <a:pPr lvl="2" marL="1155700" indent="-343535">
              <a:lnSpc>
                <a:spcPct val="100000"/>
              </a:lnSpc>
              <a:spcBef>
                <a:spcPts val="409"/>
              </a:spcBef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Focus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learning 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think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rather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spoon</a:t>
            </a:r>
            <a:r>
              <a:rPr dirty="0" sz="1800" spc="-10">
                <a:latin typeface="Arial"/>
                <a:cs typeface="Arial"/>
              </a:rPr>
              <a:t> feeding</a:t>
            </a:r>
            <a:endParaRPr sz="1800">
              <a:latin typeface="Arial"/>
              <a:cs typeface="Arial"/>
            </a:endParaRPr>
          </a:p>
          <a:p>
            <a:pPr lvl="2" marL="1155700" indent="-343535">
              <a:lnSpc>
                <a:spcPct val="100000"/>
              </a:lnSpc>
              <a:spcBef>
                <a:spcPts val="395"/>
              </a:spcBef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Making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interesting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children</a:t>
            </a:r>
            <a:r>
              <a:rPr dirty="0" sz="1800" spc="-10">
                <a:latin typeface="Arial"/>
                <a:cs typeface="Arial"/>
              </a:rPr>
              <a:t> addictive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Case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study…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352800"/>
              <a:ext cx="8686800" cy="2743200"/>
            </a:xfrm>
            <a:custGeom>
              <a:avLst/>
              <a:gdLst/>
              <a:ahLst/>
              <a:cxnLst/>
              <a:rect l="l" t="t" r="r" b="b"/>
              <a:pathLst>
                <a:path w="8686800" h="2743200">
                  <a:moveTo>
                    <a:pt x="86868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8686800" y="2743200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0F1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956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791200" y="6096000"/>
              <a:ext cx="2895600" cy="76200"/>
            </a:xfrm>
            <a:custGeom>
              <a:avLst/>
              <a:gdLst/>
              <a:ahLst/>
              <a:cxnLst/>
              <a:rect l="l" t="t" r="r" b="b"/>
              <a:pathLst>
                <a:path w="2895600" h="76200">
                  <a:moveTo>
                    <a:pt x="28956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2895600" y="76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352800"/>
              <a:ext cx="2057400" cy="197967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065" y="5281371"/>
            <a:ext cx="187071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BITS</a:t>
            </a: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Pilani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441194" y="3274898"/>
            <a:ext cx="59823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41194" y="4354357"/>
            <a:ext cx="6071870" cy="142113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1154430">
              <a:lnSpc>
                <a:spcPts val="4650"/>
              </a:lnSpc>
              <a:spcBef>
                <a:spcPts val="38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process:</a:t>
            </a:r>
            <a:r>
              <a:rPr dirty="0" sz="3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Identify opportunity</a:t>
            </a:r>
            <a:endParaRPr sz="3200">
              <a:latin typeface="Arial"/>
              <a:cs typeface="Arial"/>
            </a:endParaRPr>
          </a:p>
          <a:p>
            <a:pPr marL="3526790">
              <a:lnSpc>
                <a:spcPts val="14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Nandagopal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Govindan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3213735" cy="652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Overview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Identifying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Contents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467350" cy="234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Ide</a:t>
            </a:r>
            <a:r>
              <a:rPr dirty="0" sz="1800">
                <a:latin typeface="Arial"/>
                <a:cs typeface="Arial"/>
              </a:rPr>
              <a:t>ntify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Assess the</a:t>
            </a:r>
            <a:r>
              <a:rPr dirty="0" sz="1800" spc="-10">
                <a:latin typeface="Arial"/>
                <a:cs typeface="Arial"/>
              </a:rPr>
              <a:t> opportunity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Create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Specify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Specify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Minimum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Viable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(MVP)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feature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Test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MVP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  <a:tab pos="1863725" algn="l"/>
              </a:tabLst>
            </a:pPr>
            <a:r>
              <a:rPr dirty="0" sz="1800">
                <a:latin typeface="Arial"/>
                <a:cs typeface="Arial"/>
              </a:rPr>
              <a:t>Iterate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Pivot</a:t>
            </a:r>
            <a:r>
              <a:rPr dirty="0" sz="1800">
                <a:latin typeface="Arial"/>
                <a:cs typeface="Arial"/>
              </a:rPr>
              <a:t>	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product-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Overview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product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process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Build-Measure-</a:t>
            </a:r>
            <a:r>
              <a:rPr dirty="0">
                <a:solidFill>
                  <a:srgbClr val="006FC0"/>
                </a:solidFill>
              </a:rPr>
              <a:t>Learn</a:t>
            </a:r>
            <a:r>
              <a:rPr dirty="0" spc="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cycle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0716" y="1527047"/>
            <a:ext cx="4023359" cy="427117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401314" y="5937300"/>
            <a:ext cx="263144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#</a:t>
            </a:r>
            <a:r>
              <a:rPr dirty="0" sz="1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Visits,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conversion,</a:t>
            </a:r>
            <a:r>
              <a:rPr dirty="0" sz="1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retention</a:t>
            </a:r>
            <a:endParaRPr sz="14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dirty="0" sz="1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many</a:t>
            </a:r>
            <a:r>
              <a:rPr dirty="0" sz="1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dirty="0" sz="1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feature?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0077" y="2905506"/>
            <a:ext cx="163068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Customer</a:t>
            </a:r>
            <a:r>
              <a:rPr dirty="0" sz="1400" spc="-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interviews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Root</a:t>
            </a:r>
            <a:r>
              <a:rPr dirty="0" sz="1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cause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67753" y="2930398"/>
            <a:ext cx="180467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Agile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Continuous</a:t>
            </a:r>
            <a:r>
              <a:rPr dirty="0" sz="1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994150" y="3592829"/>
            <a:ext cx="149542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Minimize</a:t>
            </a:r>
            <a:r>
              <a:rPr dirty="0" sz="1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0000"/>
                </a:solidFill>
                <a:latin typeface="Arial"/>
                <a:cs typeface="Arial"/>
              </a:rPr>
              <a:t>time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through</a:t>
            </a:r>
            <a:r>
              <a:rPr dirty="0" sz="1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z="1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0000"/>
                </a:solidFill>
                <a:latin typeface="Arial"/>
                <a:cs typeface="Arial"/>
              </a:rPr>
              <a:t>loop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1168" y="4472940"/>
            <a:ext cx="937259" cy="137922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774690" cy="234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Ide</a:t>
            </a:r>
            <a:r>
              <a:rPr dirty="0" sz="1800">
                <a:latin typeface="Arial"/>
                <a:cs typeface="Arial"/>
              </a:rPr>
              <a:t>ntify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underserved customer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(LPP)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Sources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innovation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Peter</a:t>
            </a: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Drucker</a:t>
            </a:r>
            <a:r>
              <a:rPr dirty="0" sz="1800" spc="-1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Hack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days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(Inspired)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Ideation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techniques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(Cooper &amp;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Edgett)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(SPM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book)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F1141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Case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study:</a:t>
            </a:r>
            <a:r>
              <a:rPr dirty="0" sz="1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DBS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Bank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Case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study: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Innovation</a:t>
            </a:r>
            <a:r>
              <a:rPr dirty="0" sz="1800" spc="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ideas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Foods</a:t>
            </a:r>
            <a:r>
              <a:rPr dirty="0" sz="1800" spc="-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 Mustafa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Identify</a:t>
            </a:r>
            <a:r>
              <a:rPr dirty="0" spc="-4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opportunity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435100"/>
            <a:ext cx="5489575" cy="1329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O</a:t>
            </a:r>
            <a:r>
              <a:rPr dirty="0" sz="1800" spc="-10">
                <a:latin typeface="Arial"/>
                <a:cs typeface="Arial"/>
              </a:rPr>
              <a:t>bserve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Experience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Fortune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bottom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Pyramid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CK</a:t>
            </a:r>
            <a:r>
              <a:rPr dirty="0" sz="1800" spc="-10">
                <a:latin typeface="Arial"/>
                <a:cs typeface="Arial"/>
              </a:rPr>
              <a:t> Prahlad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Desire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social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good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find new</a:t>
            </a:r>
            <a:r>
              <a:rPr dirty="0" sz="1800" spc="-10">
                <a:latin typeface="Arial"/>
                <a:cs typeface="Arial"/>
              </a:rPr>
              <a:t> opportunities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98423" y="455421"/>
            <a:ext cx="591121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Identifying</a:t>
            </a:r>
            <a:r>
              <a:rPr dirty="0" spc="-7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underserved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needs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451609"/>
            <a:ext cx="7580630" cy="27616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oyota</a:t>
            </a:r>
            <a:r>
              <a:rPr dirty="0" sz="1800" spc="-10">
                <a:latin typeface="Arial"/>
                <a:cs typeface="Arial"/>
              </a:rPr>
              <a:t> Sienna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successful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Japan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Toyota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market</a:t>
            </a:r>
            <a:endParaRPr sz="1800">
              <a:latin typeface="Arial"/>
              <a:cs typeface="Arial"/>
            </a:endParaRPr>
          </a:p>
          <a:p>
            <a:pPr lvl="1" marL="698500" marR="5080" indent="-330835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senior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several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months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driving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70,000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miles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across </a:t>
            </a:r>
            <a:r>
              <a:rPr dirty="0" sz="1800">
                <a:latin typeface="Arial"/>
                <a:cs typeface="Arial"/>
              </a:rPr>
              <a:t>length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breadth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observing how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cars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children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backside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mini </a:t>
            </a:r>
            <a:r>
              <a:rPr dirty="0" sz="1800" spc="-25">
                <a:latin typeface="Arial"/>
                <a:cs typeface="Arial"/>
              </a:rPr>
              <a:t>van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So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made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make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comfortable,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safe,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spcBef>
                <a:spcPts val="305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When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launched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became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hit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Observe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908" y="4582667"/>
            <a:ext cx="3843528" cy="184099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4811" y="4582667"/>
            <a:ext cx="2799588" cy="184099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055484" cy="1588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yo: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Economy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hotels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clean,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lacked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basic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amenities, </a:t>
            </a:r>
            <a:r>
              <a:rPr dirty="0" sz="1800" spc="-2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Sketch: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Observed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Photoshop was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easy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use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Slack: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Collaboration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 teams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clumsy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Spotify: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wanted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listen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music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legally when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illegal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music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sharing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sites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were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banned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Observe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1734"/>
            <a:ext cx="773684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number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start-ups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grown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7,000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2008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to </a:t>
            </a:r>
            <a:r>
              <a:rPr dirty="0" sz="2400">
                <a:latin typeface="Arial"/>
                <a:cs typeface="Arial"/>
                <a:hlinkClick r:id="rId3"/>
              </a:rPr>
              <a:t>50,000</a:t>
            </a:r>
            <a:r>
              <a:rPr dirty="0" sz="2400" spc="-20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in</a:t>
            </a:r>
            <a:r>
              <a:rPr dirty="0" sz="2400" spc="-35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2017,</a:t>
            </a:r>
            <a:r>
              <a:rPr dirty="0" sz="2400" spc="-25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according</a:t>
            </a:r>
            <a:r>
              <a:rPr dirty="0" sz="2400" spc="-10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to</a:t>
            </a:r>
            <a:r>
              <a:rPr dirty="0" sz="2400" spc="-25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the</a:t>
            </a:r>
            <a:r>
              <a:rPr dirty="0" sz="2400" spc="-25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latest</a:t>
            </a:r>
            <a:r>
              <a:rPr dirty="0" sz="2400" spc="-30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report</a:t>
            </a:r>
            <a:r>
              <a:rPr dirty="0" sz="2400" spc="-20">
                <a:latin typeface="Arial"/>
                <a:cs typeface="Arial"/>
                <a:hlinkClick r:id="rId3"/>
              </a:rPr>
              <a:t> </a:t>
            </a:r>
            <a:r>
              <a:rPr dirty="0" sz="2400">
                <a:latin typeface="Arial"/>
                <a:cs typeface="Arial"/>
                <a:hlinkClick r:id="rId3"/>
              </a:rPr>
              <a:t>by </a:t>
            </a:r>
            <a:r>
              <a:rPr dirty="0" u="sng" sz="2400" spc="-2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KPMG</a:t>
            </a:r>
            <a:r>
              <a:rPr dirty="0" sz="24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on</a:t>
            </a:r>
            <a:r>
              <a:rPr dirty="0" u="sng" sz="2400" spc="-2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4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dirty="0" u="sng" sz="2400" spc="-1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4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startup</a:t>
            </a:r>
            <a:r>
              <a:rPr dirty="0" u="sng" sz="2400" spc="-1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4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ecosystem</a:t>
            </a:r>
            <a:r>
              <a:rPr dirty="0" u="sng" sz="2400" spc="2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4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dirty="0" u="sng" sz="2400" spc="-3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sng" sz="24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india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0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6FC0"/>
                </a:solidFill>
              </a:rPr>
              <a:t>Growth</a:t>
            </a:r>
            <a:r>
              <a:rPr dirty="0" sz="3600" spc="-20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of</a:t>
            </a:r>
            <a:r>
              <a:rPr dirty="0" sz="3600" spc="15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start-</a:t>
            </a:r>
            <a:r>
              <a:rPr dirty="0" sz="3600">
                <a:solidFill>
                  <a:srgbClr val="006FC0"/>
                </a:solidFill>
              </a:rPr>
              <a:t>ups</a:t>
            </a:r>
            <a:r>
              <a:rPr dirty="0" sz="3600" spc="15">
                <a:solidFill>
                  <a:srgbClr val="006FC0"/>
                </a:solidFill>
              </a:rPr>
              <a:t> </a:t>
            </a:r>
            <a:r>
              <a:rPr dirty="0" sz="3600">
                <a:solidFill>
                  <a:srgbClr val="006FC0"/>
                </a:solidFill>
              </a:rPr>
              <a:t>in</a:t>
            </a:r>
            <a:r>
              <a:rPr dirty="0" sz="3600" spc="10">
                <a:solidFill>
                  <a:srgbClr val="006FC0"/>
                </a:solidFill>
              </a:rPr>
              <a:t> </a:t>
            </a:r>
            <a:r>
              <a:rPr dirty="0" sz="3600" spc="-10">
                <a:solidFill>
                  <a:srgbClr val="006FC0"/>
                </a:solidFill>
              </a:rPr>
              <a:t>India</a:t>
            </a:r>
            <a:endParaRPr sz="3600"/>
          </a:p>
        </p:txBody>
      </p:sp>
      <p:sp>
        <p:nvSpPr>
          <p:cNvPr id="17" name="object 17" descr=""/>
          <p:cNvSpPr txBox="1"/>
          <p:nvPr/>
        </p:nvSpPr>
        <p:spPr>
          <a:xfrm>
            <a:off x="383540" y="5524906"/>
            <a:ext cx="79895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KPMG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report:</a:t>
            </a:r>
            <a:r>
              <a:rPr dirty="0" sz="1400" spc="6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https://home.kpmg/in/en/home/insights/2019/01/startup-landscape-ecosystem-growing-</a:t>
            </a:r>
            <a:r>
              <a:rPr dirty="0" sz="14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mature.html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20025" cy="179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Ola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cabs: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Founder was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travelling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cab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cab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driver</a:t>
            </a:r>
            <a:r>
              <a:rPr dirty="0" sz="1800" spc="-10">
                <a:latin typeface="Arial"/>
                <a:cs typeface="Arial"/>
              </a:rPr>
              <a:t> demanded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exorbitant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amount 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destination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DropBox: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Founder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kept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forgetting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carry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files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drive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Tally: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Experienced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existing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accounting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packages had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interface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catered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accounts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finance professional.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35">
                <a:latin typeface="Arial"/>
                <a:cs typeface="Arial"/>
              </a:rPr>
              <a:t>non-</a:t>
            </a:r>
            <a:r>
              <a:rPr dirty="0" sz="1800" spc="-10">
                <a:latin typeface="Arial"/>
                <a:cs typeface="Arial"/>
              </a:rPr>
              <a:t>finance</a:t>
            </a:r>
            <a:r>
              <a:rPr dirty="0" sz="1800" spc="5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folks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solidFill>
                  <a:srgbClr val="006FC0"/>
                </a:solidFill>
              </a:rPr>
              <a:t>Experience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39800" y="1325321"/>
            <a:ext cx="7632065" cy="3814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Op</a:t>
            </a:r>
            <a:r>
              <a:rPr dirty="0" sz="1800">
                <a:latin typeface="Arial"/>
                <a:cs typeface="Arial"/>
              </a:rPr>
              <a:t>portunities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aplenty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look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market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CK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Prahlad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wrote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book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‘Fortune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bottom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Pyramid’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Large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middle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class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upper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middle</a:t>
            </a:r>
            <a:r>
              <a:rPr dirty="0" sz="1800" spc="-10">
                <a:latin typeface="Arial"/>
                <a:cs typeface="Arial"/>
              </a:rPr>
              <a:t> class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However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market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bottom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pyramid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society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afford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products 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priced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  <a:p>
            <a:pPr lvl="1" marL="697865" indent="-33020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7865" algn="l"/>
                <a:tab pos="698500" algn="l"/>
              </a:tabLst>
            </a:pPr>
            <a:r>
              <a:rPr dirty="0" sz="1800">
                <a:latin typeface="Arial"/>
                <a:cs typeface="Arial"/>
              </a:rPr>
              <a:t>Shampoo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sachet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Re.1</a:t>
            </a:r>
            <a:endParaRPr sz="1800">
              <a:latin typeface="Arial"/>
              <a:cs typeface="Arial"/>
            </a:endParaRPr>
          </a:p>
          <a:p>
            <a:pPr lvl="1" marL="697865" marR="23495" indent="-330200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7865" algn="l"/>
                <a:tab pos="698500" algn="l"/>
              </a:tabLst>
            </a:pPr>
            <a:r>
              <a:rPr dirty="0" sz="1800">
                <a:latin typeface="Arial"/>
                <a:cs typeface="Arial"/>
              </a:rPr>
              <a:t>Micro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credits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rural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sewing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cow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start </a:t>
            </a:r>
            <a:r>
              <a:rPr dirty="0" sz="1800">
                <a:latin typeface="Arial"/>
                <a:cs typeface="Arial"/>
              </a:rPr>
              <a:t>milk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etc.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observed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default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rural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significantly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less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compared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urban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because 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fear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lvl="1" marL="697865" indent="-330200">
              <a:lnSpc>
                <a:spcPct val="100000"/>
              </a:lnSpc>
              <a:spcBef>
                <a:spcPts val="305"/>
              </a:spcBef>
              <a:buSzPct val="88888"/>
              <a:buChar char="–"/>
              <a:tabLst>
                <a:tab pos="697865" algn="l"/>
                <a:tab pos="698500" algn="l"/>
              </a:tabLst>
            </a:pPr>
            <a:r>
              <a:rPr dirty="0" sz="1800">
                <a:latin typeface="Arial"/>
                <a:cs typeface="Arial"/>
              </a:rPr>
              <a:t>Jio,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Nirma 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other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examples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targeting 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bottom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pyramid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Opportunities</a:t>
            </a:r>
            <a:r>
              <a:rPr dirty="0" spc="-6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are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</a:t>
            </a:r>
            <a:r>
              <a:rPr dirty="0" spc="-3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plenty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25">
                <a:solidFill>
                  <a:srgbClr val="006FC0"/>
                </a:solidFill>
              </a:rPr>
              <a:t>at </a:t>
            </a:r>
            <a:r>
              <a:rPr dirty="0">
                <a:solidFill>
                  <a:srgbClr val="006FC0"/>
                </a:solidFill>
              </a:rPr>
              <a:t>the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bottom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2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the</a:t>
            </a:r>
            <a:r>
              <a:rPr dirty="0" spc="-25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Pyramid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703" y="5265418"/>
            <a:ext cx="1037844" cy="153923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7" y="5256276"/>
            <a:ext cx="1149096" cy="153923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846059" cy="365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rameen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Mohammad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Yunus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own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legs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micro-businesses</a:t>
            </a:r>
            <a:endParaRPr sz="1800">
              <a:latin typeface="Arial"/>
              <a:cs typeface="Arial"/>
            </a:endParaRPr>
          </a:p>
          <a:p>
            <a:pPr marL="299085" marR="9461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Aravind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Hospitals: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surgery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poor,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funded by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rich</a:t>
            </a:r>
            <a:r>
              <a:rPr dirty="0" sz="1800" spc="-10">
                <a:latin typeface="Arial"/>
                <a:cs typeface="Arial"/>
              </a:rPr>
              <a:t> patients, </a:t>
            </a:r>
            <a:r>
              <a:rPr dirty="0" sz="1800">
                <a:latin typeface="Arial"/>
                <a:cs typeface="Arial"/>
              </a:rPr>
              <a:t>developing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intraocular </a:t>
            </a:r>
            <a:r>
              <a:rPr dirty="0" sz="1800" spc="-10">
                <a:latin typeface="Arial"/>
                <a:cs typeface="Arial"/>
              </a:rPr>
              <a:t>lenses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Narayana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Hrudalaya: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Devi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Shetty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offeres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low-</a:t>
            </a:r>
            <a:r>
              <a:rPr dirty="0" sz="1800">
                <a:latin typeface="Arial"/>
                <a:cs typeface="Arial"/>
              </a:rPr>
              <a:t>priced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heart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surgeries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employing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efficient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operation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procedures,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low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insurance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schemes</a:t>
            </a:r>
            <a:endParaRPr sz="1800">
              <a:latin typeface="Arial"/>
              <a:cs typeface="Arial"/>
            </a:endParaRPr>
          </a:p>
          <a:p>
            <a:pPr marL="299085" marR="426084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Selco: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Harish Hande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developed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solar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lamps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helps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silk</a:t>
            </a:r>
            <a:r>
              <a:rPr dirty="0" sz="1800" spc="-10">
                <a:latin typeface="Arial"/>
                <a:cs typeface="Arial"/>
              </a:rPr>
              <a:t> farmers </a:t>
            </a:r>
            <a:r>
              <a:rPr dirty="0" sz="1800">
                <a:latin typeface="Arial"/>
                <a:cs typeface="Arial"/>
              </a:rPr>
              <a:t>harvest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mulberry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leaves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during cooler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hours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– </a:t>
            </a:r>
            <a:r>
              <a:rPr dirty="0" sz="1800">
                <a:latin typeface="Arial"/>
                <a:cs typeface="Arial"/>
              </a:rPr>
              <a:t>late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evening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early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morining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Rivigo: Helped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truck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drivers lead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stigma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free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life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relay</a:t>
            </a:r>
            <a:r>
              <a:rPr dirty="0" sz="1800" spc="-10">
                <a:latin typeface="Arial"/>
                <a:cs typeface="Arial"/>
              </a:rPr>
              <a:t> based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truck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logistics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Apna: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Developed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finding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collar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jobs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such 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delivery </a:t>
            </a:r>
            <a:r>
              <a:rPr dirty="0" sz="1800" spc="-20">
                <a:latin typeface="Arial"/>
                <a:cs typeface="Arial"/>
              </a:rPr>
              <a:t>boys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98423" y="61671"/>
            <a:ext cx="5619750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6FC0"/>
                </a:solidFill>
              </a:rPr>
              <a:t>Desire</a:t>
            </a:r>
            <a:r>
              <a:rPr dirty="0" sz="2800" spc="-7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to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do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social</a:t>
            </a:r>
            <a:r>
              <a:rPr dirty="0" sz="2800" spc="-60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good</a:t>
            </a:r>
            <a:r>
              <a:rPr dirty="0" sz="2800" spc="-45">
                <a:solidFill>
                  <a:srgbClr val="006FC0"/>
                </a:solidFill>
              </a:rPr>
              <a:t> </a:t>
            </a:r>
            <a:r>
              <a:rPr dirty="0" sz="2800">
                <a:solidFill>
                  <a:srgbClr val="006FC0"/>
                </a:solidFill>
              </a:rPr>
              <a:t>can</a:t>
            </a:r>
            <a:r>
              <a:rPr dirty="0" sz="2800" spc="-55">
                <a:solidFill>
                  <a:srgbClr val="006FC0"/>
                </a:solidFill>
              </a:rPr>
              <a:t> </a:t>
            </a:r>
            <a:r>
              <a:rPr dirty="0" sz="2800" spc="-20">
                <a:solidFill>
                  <a:srgbClr val="006FC0"/>
                </a:solidFill>
              </a:rPr>
              <a:t>find </a:t>
            </a:r>
            <a:r>
              <a:rPr dirty="0" sz="2800">
                <a:solidFill>
                  <a:srgbClr val="006FC0"/>
                </a:solidFill>
              </a:rPr>
              <a:t>new</a:t>
            </a:r>
            <a:r>
              <a:rPr dirty="0" sz="2800" spc="-5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opportunities</a:t>
            </a:r>
            <a:endParaRPr sz="28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solidFill>
                  <a:srgbClr val="006FC0"/>
                </a:solidFill>
              </a:rPr>
              <a:t>(Social</a:t>
            </a:r>
            <a:r>
              <a:rPr dirty="0" sz="2800" spc="-90">
                <a:solidFill>
                  <a:srgbClr val="006FC0"/>
                </a:solidFill>
              </a:rPr>
              <a:t> </a:t>
            </a:r>
            <a:r>
              <a:rPr dirty="0" sz="2800" spc="-10">
                <a:solidFill>
                  <a:srgbClr val="006FC0"/>
                </a:solidFill>
              </a:rPr>
              <a:t>entrepreneurship)</a:t>
            </a:r>
            <a:endParaRPr sz="2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5059680" cy="652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What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opportunity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identified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Qalara?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Qalara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identify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132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6FC0"/>
                </a:solidFill>
              </a:rPr>
              <a:t>Case</a:t>
            </a:r>
            <a:r>
              <a:rPr dirty="0" spc="-50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study:</a:t>
            </a:r>
            <a:r>
              <a:rPr dirty="0" spc="-4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Qalara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3723" y="3364991"/>
            <a:ext cx="860245" cy="99839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0" y="2985516"/>
            <a:ext cx="3310128" cy="156018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0" y="2570988"/>
            <a:ext cx="2095500" cy="218084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492377" y="5137150"/>
            <a:ext cx="1821814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Father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of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management </a:t>
            </a:r>
            <a:r>
              <a:rPr dirty="0" sz="1400" spc="-50">
                <a:latin typeface="Arial"/>
                <a:cs typeface="Arial"/>
              </a:rPr>
              <a:t>&amp;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Social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scientist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7731759" cy="253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Drucker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argues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innovative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business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methodically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analyzing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seven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opportunity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within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particular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companies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industries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Some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broader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social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demographic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trends.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"/>
              <a:cs typeface="Arial"/>
            </a:endParaRPr>
          </a:p>
          <a:p>
            <a:pPr marL="12700" marR="18161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Astute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managers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ensure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organizations maintain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clear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focus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all </a:t>
            </a:r>
            <a:r>
              <a:rPr dirty="0" sz="1800" spc="-20">
                <a:latin typeface="Arial"/>
                <a:cs typeface="Arial"/>
              </a:rPr>
              <a:t>seven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4782"/>
            <a:ext cx="3437890" cy="234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nexpected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occurrence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Incongruities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(incompatibilities)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Process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needs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Industry &amp; market </a:t>
            </a:r>
            <a:r>
              <a:rPr dirty="0" sz="1800" spc="-10"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Demographic</a:t>
            </a:r>
            <a:r>
              <a:rPr dirty="0" sz="1800" spc="-10">
                <a:latin typeface="Arial"/>
                <a:cs typeface="Arial"/>
              </a:rPr>
              <a:t> changes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Change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perception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New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knowledge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6438"/>
            <a:ext cx="7794625" cy="1824989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nexpected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occurrence</a:t>
            </a:r>
            <a:endParaRPr sz="1800">
              <a:latin typeface="Arial"/>
              <a:cs typeface="Arial"/>
            </a:endParaRPr>
          </a:p>
          <a:p>
            <a:pPr lvl="1" marL="698500" marR="5080" indent="-330835">
              <a:lnSpc>
                <a:spcPct val="100000"/>
              </a:lnSpc>
              <a:spcBef>
                <a:spcPts val="300"/>
              </a:spcBef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IBM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developed accounting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1930s.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Banks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not</a:t>
            </a:r>
            <a:r>
              <a:rPr dirty="0" sz="1800" spc="-20">
                <a:latin typeface="Arial"/>
                <a:cs typeface="Arial"/>
              </a:rPr>
              <a:t> have </a:t>
            </a:r>
            <a:r>
              <a:rPr dirty="0" sz="1800">
                <a:latin typeface="Arial"/>
                <a:cs typeface="Arial"/>
              </a:rPr>
              <a:t>money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buy. 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libraries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money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bought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100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machines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400">
              <a:latin typeface="Arial"/>
              <a:cs typeface="Arial"/>
            </a:endParaRPr>
          </a:p>
          <a:p>
            <a:pPr lvl="1" marL="698500" indent="-331470">
              <a:lnSpc>
                <a:spcPct val="100000"/>
              </a:lnSpc>
              <a:buSzPct val="88888"/>
              <a:buChar char="–"/>
              <a:tabLst>
                <a:tab pos="698500" algn="l"/>
                <a:tab pos="699135" algn="l"/>
              </a:tabLst>
            </a:pPr>
            <a:r>
              <a:rPr dirty="0" sz="1800">
                <a:latin typeface="Arial"/>
                <a:cs typeface="Arial"/>
              </a:rPr>
              <a:t>Ford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Edsel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carefully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designed.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 bought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lifestyle.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resulted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newer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models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Mustang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312" y="4102608"/>
            <a:ext cx="2667000" cy="138226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1644" y="3994403"/>
            <a:ext cx="2848355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46438"/>
            <a:ext cx="7237095" cy="92583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405"/>
              </a:spcBef>
              <a:buClr>
                <a:srgbClr val="0F1141"/>
              </a:buClr>
              <a:buSzPct val="133333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Incon</a:t>
            </a:r>
            <a:r>
              <a:rPr dirty="0" sz="1800">
                <a:latin typeface="Arial"/>
                <a:cs typeface="Arial"/>
              </a:rPr>
              <a:t>gruities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(incompatibilities)</a:t>
            </a:r>
            <a:endParaRPr sz="1800">
              <a:latin typeface="Arial"/>
              <a:cs typeface="Arial"/>
            </a:endParaRPr>
          </a:p>
          <a:p>
            <a:pPr marL="698500" marR="5080" indent="-330835">
              <a:lnSpc>
                <a:spcPct val="100000"/>
              </a:lnSpc>
              <a:spcBef>
                <a:spcPts val="300"/>
              </a:spcBef>
              <a:tabLst>
                <a:tab pos="698500" algn="l"/>
              </a:tabLst>
            </a:pPr>
            <a:r>
              <a:rPr dirty="0" sz="1600" spc="-50">
                <a:latin typeface="Arial"/>
                <a:cs typeface="Arial"/>
              </a:rPr>
              <a:t>–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Cataract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operation: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Cutting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eye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ligament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difficult.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Instead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used </a:t>
            </a:r>
            <a:r>
              <a:rPr dirty="0" sz="1800">
                <a:latin typeface="Arial"/>
                <a:cs typeface="Arial"/>
              </a:rPr>
              <a:t>enzyme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dissolve </a:t>
            </a:r>
            <a:r>
              <a:rPr dirty="0" sz="1800" spc="-10">
                <a:latin typeface="Arial"/>
                <a:cs typeface="Arial"/>
              </a:rPr>
              <a:t>ligament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966" y="2877311"/>
            <a:ext cx="2710116" cy="331253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1059" y="3080004"/>
            <a:ext cx="3916680" cy="313791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84832" y="6550152"/>
            <a:ext cx="7059295" cy="48895"/>
            <a:chOff x="2084832" y="6550152"/>
            <a:chExt cx="7059295" cy="48895"/>
          </a:xfrm>
        </p:grpSpPr>
        <p:sp>
          <p:nvSpPr>
            <p:cNvPr id="3" name="object 3" descr=""/>
            <p:cNvSpPr/>
            <p:nvPr/>
          </p:nvSpPr>
          <p:spPr>
            <a:xfrm>
              <a:off x="4631436" y="6550152"/>
              <a:ext cx="2329180" cy="48895"/>
            </a:xfrm>
            <a:custGeom>
              <a:avLst/>
              <a:gdLst/>
              <a:ahLst/>
              <a:cxnLst/>
              <a:rect l="l" t="t" r="r" b="b"/>
              <a:pathLst>
                <a:path w="2329179" h="48895">
                  <a:moveTo>
                    <a:pt x="232867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328671" y="48768"/>
                  </a:lnTo>
                  <a:lnTo>
                    <a:pt x="2328671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908291" y="6550152"/>
              <a:ext cx="2235835" cy="45720"/>
            </a:xfrm>
            <a:custGeom>
              <a:avLst/>
              <a:gdLst/>
              <a:ahLst/>
              <a:cxnLst/>
              <a:rect l="l" t="t" r="r" b="b"/>
              <a:pathLst>
                <a:path w="2235834" h="45720">
                  <a:moveTo>
                    <a:pt x="2235707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235707" y="45720"/>
                  </a:lnTo>
                  <a:lnTo>
                    <a:pt x="2235707" y="0"/>
                  </a:lnTo>
                  <a:close/>
                </a:path>
              </a:pathLst>
            </a:custGeom>
            <a:solidFill>
              <a:srgbClr val="E21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4832" y="6550152"/>
              <a:ext cx="2580640" cy="48895"/>
            </a:xfrm>
            <a:custGeom>
              <a:avLst/>
              <a:gdLst/>
              <a:ahLst/>
              <a:cxnLst/>
              <a:rect l="l" t="t" r="r" b="b"/>
              <a:pathLst>
                <a:path w="2580640" h="48895">
                  <a:moveTo>
                    <a:pt x="25801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580132" y="48768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133600" y="6553200"/>
            <a:ext cx="7010400" cy="45720"/>
            <a:chOff x="2133600" y="6553200"/>
            <a:chExt cx="7010400" cy="45720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3600" y="65532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20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15328" y="65532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20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1295400"/>
            <a:ext cx="7010400" cy="45720"/>
            <a:chOff x="0" y="1295400"/>
            <a:chExt cx="7010400" cy="45720"/>
          </a:xfrm>
        </p:grpSpPr>
        <p:sp>
          <p:nvSpPr>
            <p:cNvPr id="12" name="object 12" descr=""/>
            <p:cNvSpPr/>
            <p:nvPr/>
          </p:nvSpPr>
          <p:spPr>
            <a:xfrm>
              <a:off x="2362200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1295400"/>
              <a:ext cx="2362200" cy="45720"/>
            </a:xfrm>
            <a:custGeom>
              <a:avLst/>
              <a:gdLst/>
              <a:ahLst/>
              <a:cxnLst/>
              <a:rect l="l" t="t" r="r" b="b"/>
              <a:pathLst>
                <a:path w="2362200" h="45719">
                  <a:moveTo>
                    <a:pt x="23622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62200" y="4572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81728" y="1295400"/>
              <a:ext cx="2329180" cy="45720"/>
            </a:xfrm>
            <a:custGeom>
              <a:avLst/>
              <a:gdLst/>
              <a:ahLst/>
              <a:cxnLst/>
              <a:rect l="l" t="t" r="r" b="b"/>
              <a:pathLst>
                <a:path w="2329179" h="45719">
                  <a:moveTo>
                    <a:pt x="232867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328672" y="45720"/>
                  </a:lnTo>
                  <a:lnTo>
                    <a:pt x="2328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12140" y="1583258"/>
            <a:ext cx="7263130" cy="1506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0F1141"/>
              </a:buClr>
              <a:buSzPct val="120000"/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latin typeface="Arial"/>
                <a:cs typeface="Arial"/>
              </a:rPr>
              <a:t>Inc</a:t>
            </a:r>
            <a:r>
              <a:rPr dirty="0" sz="2000">
                <a:latin typeface="Arial"/>
                <a:cs typeface="Arial"/>
              </a:rPr>
              <a:t>ongruities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(incompatibilities)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698500" marR="5080" indent="-330835">
              <a:lnSpc>
                <a:spcPct val="100000"/>
              </a:lnSpc>
              <a:tabLst>
                <a:tab pos="698500" algn="l"/>
              </a:tabLst>
            </a:pPr>
            <a:r>
              <a:rPr dirty="0" sz="1600" spc="-50">
                <a:latin typeface="Arial"/>
                <a:cs typeface="Arial"/>
              </a:rPr>
              <a:t>–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Shipping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industry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trying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fuel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efficiency. </a:t>
            </a:r>
            <a:r>
              <a:rPr dirty="0" sz="1800" spc="-25">
                <a:latin typeface="Arial"/>
                <a:cs typeface="Arial"/>
              </a:rPr>
              <a:t>But </a:t>
            </a:r>
            <a:r>
              <a:rPr dirty="0" sz="1800">
                <a:latin typeface="Arial"/>
                <a:cs typeface="Arial"/>
              </a:rPr>
              <a:t>problem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wasted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ports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load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unload.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Adopted </a:t>
            </a:r>
            <a:r>
              <a:rPr dirty="0" sz="1800">
                <a:latin typeface="Arial"/>
                <a:cs typeface="Arial"/>
              </a:rPr>
              <a:t>containers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railroad and</a:t>
            </a:r>
            <a:r>
              <a:rPr dirty="0" sz="1800" spc="-10">
                <a:latin typeface="Arial"/>
                <a:cs typeface="Arial"/>
              </a:rPr>
              <a:t> trucks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58" rIns="0" bIns="0" rtlCol="0" vert="horz">
            <a:spAutoFit/>
          </a:bodyPr>
          <a:lstStyle/>
          <a:p>
            <a:pPr marL="28321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6FC0"/>
                </a:solidFill>
              </a:rPr>
              <a:t>Sources</a:t>
            </a:r>
            <a:r>
              <a:rPr dirty="0" spc="-5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of</a:t>
            </a:r>
            <a:r>
              <a:rPr dirty="0" spc="-35">
                <a:solidFill>
                  <a:srgbClr val="006FC0"/>
                </a:solidFill>
              </a:rPr>
              <a:t> </a:t>
            </a:r>
            <a:r>
              <a:rPr dirty="0">
                <a:solidFill>
                  <a:srgbClr val="006FC0"/>
                </a:solidFill>
              </a:rPr>
              <a:t>innovation:</a:t>
            </a:r>
            <a:r>
              <a:rPr dirty="0" spc="-70">
                <a:solidFill>
                  <a:srgbClr val="006FC0"/>
                </a:solidFill>
              </a:rPr>
              <a:t> </a:t>
            </a:r>
            <a:r>
              <a:rPr dirty="0" spc="-10">
                <a:solidFill>
                  <a:srgbClr val="006FC0"/>
                </a:solidFill>
              </a:rPr>
              <a:t>Peter Drucker</a:t>
            </a: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12" y="3713988"/>
            <a:ext cx="3552444" cy="200101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6735" y="3713988"/>
            <a:ext cx="3019043" cy="2001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2023-05-17T18:14:36Z</dcterms:created>
  <dcterms:modified xsi:type="dcterms:W3CDTF">2023-05-17T18:14:36Z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2023-05-17T00:00:00Z</vt:filetime>
  </property>
  <property fmtid="{D5CDD505-2E9C-101B-9397-08002B2CF9AE}" pid="3" name="Producer">
    <vt:lpwstr>iLovePDF</vt:lpwstr>
  </property>
</Properties>
</file>